
<file path=[Content_Types].xml><?xml version="1.0" encoding="utf-8"?>
<Types xmlns="http://schemas.openxmlformats.org/package/2006/content-types">
  <Override PartName="/ppt/slideMasters/slideMaster2.xml" ContentType="application/vnd.openxmlformats-officedocument.presentationml.slideMaster+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9.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sldIdLst>
    <p:sldId id="256" r:id="rId3"/>
    <p:sldId id="269" r:id="rId4"/>
    <p:sldId id="257" r:id="rId5"/>
    <p:sldId id="258" r:id="rId6"/>
    <p:sldId id="270" r:id="rId7"/>
    <p:sldId id="259" r:id="rId8"/>
    <p:sldId id="261"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24D1F"/>
    <a:srgbClr val="70AC2E"/>
    <a:srgbClr val="213B69"/>
    <a:srgbClr val="8F310B"/>
    <a:srgbClr val="CC00CC"/>
    <a:srgbClr val="1E54C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53" autoAdjust="0"/>
    <p:restoredTop sz="94660"/>
  </p:normalViewPr>
  <p:slideViewPr>
    <p:cSldViewPr snapToGrid="0">
      <p:cViewPr varScale="1">
        <p:scale>
          <a:sx n="116" d="100"/>
          <a:sy n="116" d="100"/>
        </p:scale>
        <p:origin x="-144"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ru-RU" smtClean="0"/>
              <a:t>Образец заголовка</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lvl1pPr algn="l">
              <a:defRPr/>
            </a:lvl1pPr>
          </a:lstStyle>
          <a:p>
            <a:fld id="{6BF0B868-8720-4941-80F9-E7EE94926B39}" type="datetimeFigureOut">
              <a:rPr lang="ru-RU" smtClean="0"/>
              <a:pPr/>
              <a:t>30.10.2017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FCBEE6E-7703-47AB-B81A-92476276388D}" type="slidenum">
              <a:rPr lang="ru-RU" smtClean="0"/>
              <a:pPr/>
              <a:t>‹#›</a:t>
            </a:fld>
            <a:endParaRPr lang="ru-RU"/>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363301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1995098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FCBEE6E-7703-47AB-B81A-92476276388D}" type="slidenum">
              <a:rPr lang="ru-RU" smtClean="0"/>
              <a:pPr/>
              <a:t>‹#›</a:t>
            </a:fld>
            <a:endParaRPr lang="ru-RU"/>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4003810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2439067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24128" y="2967788"/>
            <a:ext cx="4754880" cy="33415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ru-RU" smtClean="0"/>
              <a:t>Образец текста</a:t>
            </a:r>
          </a:p>
        </p:txBody>
      </p:sp>
      <p:sp>
        <p:nvSpPr>
          <p:cNvPr id="6" name="Content Placeholder 5"/>
          <p:cNvSpPr>
            <a:spLocks noGrp="1"/>
          </p:cNvSpPr>
          <p:nvPr>
            <p:ph sz="quarter" idx="4"/>
          </p:nvPr>
        </p:nvSpPr>
        <p:spPr>
          <a:xfrm>
            <a:off x="5990888" y="2967788"/>
            <a:ext cx="4754880" cy="33415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628592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4003220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651197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ru-RU" smtClean="0"/>
              <a:t>Образец заголовка</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569856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FCBEE6E-7703-47AB-B81A-92476276388D}" type="slidenum">
              <a:rPr lang="ru-RU" smtClean="0"/>
              <a:pPr/>
              <a:t>‹#›</a:t>
            </a:fld>
            <a:endParaRPr lang="ru-RU"/>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843836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3166958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FCBEE6E-7703-47AB-B81A-92476276388D}" type="slidenum">
              <a:rPr lang="ru-RU" smtClean="0"/>
              <a:pPr/>
              <a:t>‹#›</a:t>
            </a:fld>
            <a:endParaRPr lang="ru-RU"/>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401720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20361707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3161694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46391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23133102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3974445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11085969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36338937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19665699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32741439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42254364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BF0B868-8720-4941-80F9-E7EE94926B39}" type="datetimeFigureOut">
              <a:rPr lang="ru-RU" smtClean="0"/>
              <a:pPr/>
              <a:t>30.10.2017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4105008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BF0B868-8720-4941-80F9-E7EE94926B39}" type="datetimeFigureOut">
              <a:rPr lang="ru-RU" smtClean="0"/>
              <a:pPr/>
              <a:t>30.10.2017</a:t>
            </a:fld>
            <a:endParaRPr lang="ru-RU"/>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ru-RU"/>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FCBEE6E-7703-47AB-B81A-92476276388D}" type="slidenum">
              <a:rPr lang="ru-RU" smtClean="0"/>
              <a:pPr/>
              <a:t>‹#›</a:t>
            </a:fld>
            <a:endParaRPr lang="ru-RU"/>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8711670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0B868-8720-4941-80F9-E7EE94926B39}" type="datetimeFigureOut">
              <a:rPr lang="ru-RU" smtClean="0"/>
              <a:pPr/>
              <a:t>30.10.2017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CBEE6E-7703-47AB-B81A-92476276388D}" type="slidenum">
              <a:rPr lang="ru-RU" smtClean="0"/>
              <a:pPr/>
              <a:t>‹#›</a:t>
            </a:fld>
            <a:endParaRPr lang="ru-RU"/>
          </a:p>
        </p:txBody>
      </p:sp>
    </p:spTree>
    <p:extLst>
      <p:ext uri="{BB962C8B-B14F-4D97-AF65-F5344CB8AC3E}">
        <p14:creationId xmlns="" xmlns:p14="http://schemas.microsoft.com/office/powerpoint/2010/main" val="302801627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1556951" y="2726724"/>
            <a:ext cx="8682681" cy="873212"/>
          </a:xfrm>
        </p:spPr>
        <p:txBody>
          <a:bodyPr>
            <a:normAutofit fontScale="90000"/>
          </a:bodyPr>
          <a:lstStyle/>
          <a:p>
            <a:r>
              <a:rPr lang="ru-RU" b="1" dirty="0">
                <a:solidFill>
                  <a:schemeClr val="accent1">
                    <a:lumMod val="75000"/>
                  </a:schemeClr>
                </a:solidFill>
                <a:effectLst>
                  <a:outerShdw blurRad="38100" dist="38100" dir="2700000" algn="tl">
                    <a:srgbClr val="000000">
                      <a:alpha val="43137"/>
                    </a:srgbClr>
                  </a:outerShdw>
                </a:effectLst>
              </a:rPr>
              <a:t>Занимательные </a:t>
            </a:r>
            <a:r>
              <a:rPr lang="ru-RU" b="1" dirty="0" smtClean="0">
                <a:solidFill>
                  <a:schemeClr val="accent1">
                    <a:lumMod val="75000"/>
                  </a:schemeClr>
                </a:solidFill>
                <a:effectLst>
                  <a:outerShdw blurRad="38100" dist="38100" dir="2700000" algn="tl">
                    <a:srgbClr val="000000">
                      <a:alpha val="43137"/>
                    </a:srgbClr>
                  </a:outerShdw>
                </a:effectLst>
              </a:rPr>
              <a:t>задачи</a:t>
            </a:r>
            <a:endParaRPr lang="ru-RU" b="1" dirty="0">
              <a:solidFill>
                <a:schemeClr val="accent1">
                  <a:lumMod val="75000"/>
                </a:schemeClr>
              </a:solidFill>
              <a:effectLst>
                <a:outerShdw blurRad="38100" dist="38100" dir="2700000" algn="tl">
                  <a:srgbClr val="000000">
                    <a:alpha val="43137"/>
                  </a:srgbClr>
                </a:outerShdw>
              </a:effectLst>
            </a:endParaRPr>
          </a:p>
        </p:txBody>
      </p:sp>
      <p:pic>
        <p:nvPicPr>
          <p:cNvPr id="7172" name="Picture 4" descr="Картинки по запросу красивые ребусы"/>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66245" t="41002"/>
          <a:stretch/>
        </p:blipFill>
        <p:spPr bwMode="auto">
          <a:xfrm rot="20825623">
            <a:off x="4798727" y="4380004"/>
            <a:ext cx="2743201" cy="1978893"/>
          </a:xfrm>
          <a:prstGeom prst="rect">
            <a:avLst/>
          </a:prstGeom>
          <a:noFill/>
          <a:extLst>
            <a:ext uri="{909E8E84-426E-40DD-AFC4-6F175D3DCCD1}">
              <a14:hiddenFill xmlns="" xmlns:a14="http://schemas.microsoft.com/office/drawing/2010/main">
                <a:solidFill>
                  <a:srgbClr val="FFFFFF"/>
                </a:solidFill>
              </a14:hiddenFill>
            </a:ext>
          </a:extLst>
        </p:spPr>
      </p:pic>
      <p:pic>
        <p:nvPicPr>
          <p:cNvPr id="7176" name="Picture 8" descr="Картинки по запросу математические ребусы"/>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2112" t="3632" r="4023" b="8511"/>
          <a:stretch/>
        </p:blipFill>
        <p:spPr bwMode="auto">
          <a:xfrm rot="21196992">
            <a:off x="928446" y="501876"/>
            <a:ext cx="4362995" cy="1606732"/>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Картинки по запросу учеба картинки для детей"/>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853512" y="3653651"/>
            <a:ext cx="4338488" cy="3204349"/>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descr="Картинки по запросу вопросительный знак картинки для детей"/>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20682523">
            <a:off x="9976886" y="413160"/>
            <a:ext cx="1555659" cy="2497618"/>
          </a:xfrm>
          <a:prstGeom prst="rect">
            <a:avLst/>
          </a:prstGeom>
          <a:noFill/>
          <a:extLst>
            <a:ext uri="{909E8E84-426E-40DD-AFC4-6F175D3DCCD1}">
              <a14:hiddenFill xmlns="" xmlns:a14="http://schemas.microsoft.com/office/drawing/2010/main">
                <a:solidFill>
                  <a:srgbClr val="FFFFFF"/>
                </a:solidFill>
              </a14:hiddenFill>
            </a:ext>
          </a:extLst>
        </p:spPr>
      </p:pic>
      <p:pic>
        <p:nvPicPr>
          <p:cNvPr id="1030" name="Picture 6" descr="Похожее изображение"/>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314134">
            <a:off x="430354" y="3653651"/>
            <a:ext cx="3652649" cy="2840949"/>
          </a:xfrm>
          <a:prstGeom prst="rect">
            <a:avLst/>
          </a:prstGeom>
          <a:noFill/>
          <a:extLst>
            <a:ext uri="{909E8E84-426E-40DD-AFC4-6F175D3DCCD1}">
              <a14:hiddenFill xmlns="" xmlns:a14="http://schemas.microsoft.com/office/drawing/2010/main">
                <a:solidFill>
                  <a:srgbClr val="FFFFFF"/>
                </a:solidFill>
              </a14:hiddenFill>
            </a:ext>
          </a:extLst>
        </p:spPr>
      </p:pic>
      <p:pic>
        <p:nvPicPr>
          <p:cNvPr id="1032" name="Picture 8" descr="Картинки по запросу поведение в школе"/>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351968" y="252236"/>
            <a:ext cx="2235135" cy="223513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82656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176"/>
                                        </p:tgtEl>
                                        <p:attrNameLst>
                                          <p:attrName>style.visibility</p:attrName>
                                        </p:attrNameLst>
                                      </p:cBhvr>
                                      <p:to>
                                        <p:strVal val="visible"/>
                                      </p:to>
                                    </p:set>
                                    <p:anim calcmode="lin" valueType="num">
                                      <p:cBhvr>
                                        <p:cTn id="13" dur="500" fill="hold"/>
                                        <p:tgtEl>
                                          <p:spTgt spid="7176"/>
                                        </p:tgtEl>
                                        <p:attrNameLst>
                                          <p:attrName>ppt_w</p:attrName>
                                        </p:attrNameLst>
                                      </p:cBhvr>
                                      <p:tavLst>
                                        <p:tav tm="0">
                                          <p:val>
                                            <p:fltVal val="0"/>
                                          </p:val>
                                        </p:tav>
                                        <p:tav tm="100000">
                                          <p:val>
                                            <p:strVal val="#ppt_w"/>
                                          </p:val>
                                        </p:tav>
                                      </p:tavLst>
                                    </p:anim>
                                    <p:anim calcmode="lin" valueType="num">
                                      <p:cBhvr>
                                        <p:cTn id="14" dur="500" fill="hold"/>
                                        <p:tgtEl>
                                          <p:spTgt spid="7176"/>
                                        </p:tgtEl>
                                        <p:attrNameLst>
                                          <p:attrName>ppt_h</p:attrName>
                                        </p:attrNameLst>
                                      </p:cBhvr>
                                      <p:tavLst>
                                        <p:tav tm="0">
                                          <p:val>
                                            <p:fltVal val="0"/>
                                          </p:val>
                                        </p:tav>
                                        <p:tav tm="100000">
                                          <p:val>
                                            <p:strVal val="#ppt_h"/>
                                          </p:val>
                                        </p:tav>
                                      </p:tavLst>
                                    </p:anim>
                                    <p:animEffect transition="in" filter="fade">
                                      <p:cBhvr>
                                        <p:cTn id="15" dur="500"/>
                                        <p:tgtEl>
                                          <p:spTgt spid="7176"/>
                                        </p:tgtEl>
                                      </p:cBhvr>
                                    </p:animEffect>
                                  </p:childTnLst>
                                </p:cTn>
                              </p:par>
                              <p:par>
                                <p:cTn id="16" presetID="53" presetClass="entr" presetSubtype="16" fill="hold" nodeType="withEffect">
                                  <p:stCondLst>
                                    <p:cond delay="0"/>
                                  </p:stCondLst>
                                  <p:childTnLst>
                                    <p:set>
                                      <p:cBhvr>
                                        <p:cTn id="17" dur="1" fill="hold">
                                          <p:stCondLst>
                                            <p:cond delay="0"/>
                                          </p:stCondLst>
                                        </p:cTn>
                                        <p:tgtEl>
                                          <p:spTgt spid="1032"/>
                                        </p:tgtEl>
                                        <p:attrNameLst>
                                          <p:attrName>style.visibility</p:attrName>
                                        </p:attrNameLst>
                                      </p:cBhvr>
                                      <p:to>
                                        <p:strVal val="visible"/>
                                      </p:to>
                                    </p:set>
                                    <p:anim calcmode="lin" valueType="num">
                                      <p:cBhvr>
                                        <p:cTn id="18" dur="500" fill="hold"/>
                                        <p:tgtEl>
                                          <p:spTgt spid="1032"/>
                                        </p:tgtEl>
                                        <p:attrNameLst>
                                          <p:attrName>ppt_w</p:attrName>
                                        </p:attrNameLst>
                                      </p:cBhvr>
                                      <p:tavLst>
                                        <p:tav tm="0">
                                          <p:val>
                                            <p:fltVal val="0"/>
                                          </p:val>
                                        </p:tav>
                                        <p:tav tm="100000">
                                          <p:val>
                                            <p:strVal val="#ppt_w"/>
                                          </p:val>
                                        </p:tav>
                                      </p:tavLst>
                                    </p:anim>
                                    <p:anim calcmode="lin" valueType="num">
                                      <p:cBhvr>
                                        <p:cTn id="19" dur="500" fill="hold"/>
                                        <p:tgtEl>
                                          <p:spTgt spid="1032"/>
                                        </p:tgtEl>
                                        <p:attrNameLst>
                                          <p:attrName>ppt_h</p:attrName>
                                        </p:attrNameLst>
                                      </p:cBhvr>
                                      <p:tavLst>
                                        <p:tav tm="0">
                                          <p:val>
                                            <p:fltVal val="0"/>
                                          </p:val>
                                        </p:tav>
                                        <p:tav tm="100000">
                                          <p:val>
                                            <p:strVal val="#ppt_h"/>
                                          </p:val>
                                        </p:tav>
                                      </p:tavLst>
                                    </p:anim>
                                    <p:animEffect transition="in" filter="fade">
                                      <p:cBhvr>
                                        <p:cTn id="20" dur="500"/>
                                        <p:tgtEl>
                                          <p:spTgt spid="1032"/>
                                        </p:tgtEl>
                                      </p:cBhvr>
                                    </p:animEffect>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1028"/>
                                        </p:tgtEl>
                                        <p:attrNameLst>
                                          <p:attrName>style.visibility</p:attrName>
                                        </p:attrNameLst>
                                      </p:cBhvr>
                                      <p:to>
                                        <p:strVal val="visible"/>
                                      </p:to>
                                    </p:set>
                                    <p:anim calcmode="lin" valueType="num">
                                      <p:cBhvr>
                                        <p:cTn id="24" dur="500" fill="hold"/>
                                        <p:tgtEl>
                                          <p:spTgt spid="1028"/>
                                        </p:tgtEl>
                                        <p:attrNameLst>
                                          <p:attrName>ppt_w</p:attrName>
                                        </p:attrNameLst>
                                      </p:cBhvr>
                                      <p:tavLst>
                                        <p:tav tm="0">
                                          <p:val>
                                            <p:fltVal val="0"/>
                                          </p:val>
                                        </p:tav>
                                        <p:tav tm="100000">
                                          <p:val>
                                            <p:strVal val="#ppt_w"/>
                                          </p:val>
                                        </p:tav>
                                      </p:tavLst>
                                    </p:anim>
                                    <p:anim calcmode="lin" valueType="num">
                                      <p:cBhvr>
                                        <p:cTn id="25" dur="500" fill="hold"/>
                                        <p:tgtEl>
                                          <p:spTgt spid="1028"/>
                                        </p:tgtEl>
                                        <p:attrNameLst>
                                          <p:attrName>ppt_h</p:attrName>
                                        </p:attrNameLst>
                                      </p:cBhvr>
                                      <p:tavLst>
                                        <p:tav tm="0">
                                          <p:val>
                                            <p:fltVal val="0"/>
                                          </p:val>
                                        </p:tav>
                                        <p:tav tm="100000">
                                          <p:val>
                                            <p:strVal val="#ppt_h"/>
                                          </p:val>
                                        </p:tav>
                                      </p:tavLst>
                                    </p:anim>
                                    <p:animEffect transition="in" filter="fade">
                                      <p:cBhvr>
                                        <p:cTn id="26" dur="500"/>
                                        <p:tgtEl>
                                          <p:spTgt spid="1028"/>
                                        </p:tgtEl>
                                      </p:cBhvr>
                                    </p:animEffect>
                                  </p:childTnLst>
                                </p:cTn>
                              </p:par>
                              <p:par>
                                <p:cTn id="27" presetID="53" presetClass="entr" presetSubtype="16" fill="hold" nodeType="withEffect">
                                  <p:stCondLst>
                                    <p:cond delay="0"/>
                                  </p:stCondLst>
                                  <p:childTnLst>
                                    <p:set>
                                      <p:cBhvr>
                                        <p:cTn id="28" dur="1" fill="hold">
                                          <p:stCondLst>
                                            <p:cond delay="0"/>
                                          </p:stCondLst>
                                        </p:cTn>
                                        <p:tgtEl>
                                          <p:spTgt spid="1026"/>
                                        </p:tgtEl>
                                        <p:attrNameLst>
                                          <p:attrName>style.visibility</p:attrName>
                                        </p:attrNameLst>
                                      </p:cBhvr>
                                      <p:to>
                                        <p:strVal val="visible"/>
                                      </p:to>
                                    </p:set>
                                    <p:anim calcmode="lin" valueType="num">
                                      <p:cBhvr>
                                        <p:cTn id="29" dur="500" fill="hold"/>
                                        <p:tgtEl>
                                          <p:spTgt spid="1026"/>
                                        </p:tgtEl>
                                        <p:attrNameLst>
                                          <p:attrName>ppt_w</p:attrName>
                                        </p:attrNameLst>
                                      </p:cBhvr>
                                      <p:tavLst>
                                        <p:tav tm="0">
                                          <p:val>
                                            <p:fltVal val="0"/>
                                          </p:val>
                                        </p:tav>
                                        <p:tav tm="100000">
                                          <p:val>
                                            <p:strVal val="#ppt_w"/>
                                          </p:val>
                                        </p:tav>
                                      </p:tavLst>
                                    </p:anim>
                                    <p:anim calcmode="lin" valueType="num">
                                      <p:cBhvr>
                                        <p:cTn id="30" dur="500" fill="hold"/>
                                        <p:tgtEl>
                                          <p:spTgt spid="1026"/>
                                        </p:tgtEl>
                                        <p:attrNameLst>
                                          <p:attrName>ppt_h</p:attrName>
                                        </p:attrNameLst>
                                      </p:cBhvr>
                                      <p:tavLst>
                                        <p:tav tm="0">
                                          <p:val>
                                            <p:fltVal val="0"/>
                                          </p:val>
                                        </p:tav>
                                        <p:tav tm="100000">
                                          <p:val>
                                            <p:strVal val="#ppt_h"/>
                                          </p:val>
                                        </p:tav>
                                      </p:tavLst>
                                    </p:anim>
                                    <p:animEffect transition="in" filter="fade">
                                      <p:cBhvr>
                                        <p:cTn id="31" dur="500"/>
                                        <p:tgtEl>
                                          <p:spTgt spid="1026"/>
                                        </p:tgtEl>
                                      </p:cBhvr>
                                    </p:animEffect>
                                  </p:childTnLst>
                                </p:cTn>
                              </p:par>
                            </p:childTnLst>
                          </p:cTn>
                        </p:par>
                        <p:par>
                          <p:cTn id="32" fill="hold">
                            <p:stCondLst>
                              <p:cond delay="1500"/>
                            </p:stCondLst>
                            <p:childTnLst>
                              <p:par>
                                <p:cTn id="33" presetID="53" presetClass="entr" presetSubtype="16" fill="hold" nodeType="afterEffect">
                                  <p:stCondLst>
                                    <p:cond delay="0"/>
                                  </p:stCondLst>
                                  <p:childTnLst>
                                    <p:set>
                                      <p:cBhvr>
                                        <p:cTn id="34" dur="1" fill="hold">
                                          <p:stCondLst>
                                            <p:cond delay="0"/>
                                          </p:stCondLst>
                                        </p:cTn>
                                        <p:tgtEl>
                                          <p:spTgt spid="7172"/>
                                        </p:tgtEl>
                                        <p:attrNameLst>
                                          <p:attrName>style.visibility</p:attrName>
                                        </p:attrNameLst>
                                      </p:cBhvr>
                                      <p:to>
                                        <p:strVal val="visible"/>
                                      </p:to>
                                    </p:set>
                                    <p:anim calcmode="lin" valueType="num">
                                      <p:cBhvr>
                                        <p:cTn id="35" dur="500" fill="hold"/>
                                        <p:tgtEl>
                                          <p:spTgt spid="7172"/>
                                        </p:tgtEl>
                                        <p:attrNameLst>
                                          <p:attrName>ppt_w</p:attrName>
                                        </p:attrNameLst>
                                      </p:cBhvr>
                                      <p:tavLst>
                                        <p:tav tm="0">
                                          <p:val>
                                            <p:fltVal val="0"/>
                                          </p:val>
                                        </p:tav>
                                        <p:tav tm="100000">
                                          <p:val>
                                            <p:strVal val="#ppt_w"/>
                                          </p:val>
                                        </p:tav>
                                      </p:tavLst>
                                    </p:anim>
                                    <p:anim calcmode="lin" valueType="num">
                                      <p:cBhvr>
                                        <p:cTn id="36" dur="500" fill="hold"/>
                                        <p:tgtEl>
                                          <p:spTgt spid="7172"/>
                                        </p:tgtEl>
                                        <p:attrNameLst>
                                          <p:attrName>ppt_h</p:attrName>
                                        </p:attrNameLst>
                                      </p:cBhvr>
                                      <p:tavLst>
                                        <p:tav tm="0">
                                          <p:val>
                                            <p:fltVal val="0"/>
                                          </p:val>
                                        </p:tav>
                                        <p:tav tm="100000">
                                          <p:val>
                                            <p:strVal val="#ppt_h"/>
                                          </p:val>
                                        </p:tav>
                                      </p:tavLst>
                                    </p:anim>
                                    <p:animEffect transition="in" filter="fade">
                                      <p:cBhvr>
                                        <p:cTn id="37" dur="500"/>
                                        <p:tgtEl>
                                          <p:spTgt spid="7172"/>
                                        </p:tgtEl>
                                      </p:cBhvr>
                                    </p:animEffect>
                                  </p:childTnLst>
                                </p:cTn>
                              </p:par>
                              <p:par>
                                <p:cTn id="38" presetID="53" presetClass="entr" presetSubtype="16" fill="hold" nodeType="withEffect">
                                  <p:stCondLst>
                                    <p:cond delay="0"/>
                                  </p:stCondLst>
                                  <p:childTnLst>
                                    <p:set>
                                      <p:cBhvr>
                                        <p:cTn id="39" dur="1" fill="hold">
                                          <p:stCondLst>
                                            <p:cond delay="0"/>
                                          </p:stCondLst>
                                        </p:cTn>
                                        <p:tgtEl>
                                          <p:spTgt spid="1030"/>
                                        </p:tgtEl>
                                        <p:attrNameLst>
                                          <p:attrName>style.visibility</p:attrName>
                                        </p:attrNameLst>
                                      </p:cBhvr>
                                      <p:to>
                                        <p:strVal val="visible"/>
                                      </p:to>
                                    </p:set>
                                    <p:anim calcmode="lin" valueType="num">
                                      <p:cBhvr>
                                        <p:cTn id="40" dur="500" fill="hold"/>
                                        <p:tgtEl>
                                          <p:spTgt spid="1030"/>
                                        </p:tgtEl>
                                        <p:attrNameLst>
                                          <p:attrName>ppt_w</p:attrName>
                                        </p:attrNameLst>
                                      </p:cBhvr>
                                      <p:tavLst>
                                        <p:tav tm="0">
                                          <p:val>
                                            <p:fltVal val="0"/>
                                          </p:val>
                                        </p:tav>
                                        <p:tav tm="100000">
                                          <p:val>
                                            <p:strVal val="#ppt_w"/>
                                          </p:val>
                                        </p:tav>
                                      </p:tavLst>
                                    </p:anim>
                                    <p:anim calcmode="lin" valueType="num">
                                      <p:cBhvr>
                                        <p:cTn id="41" dur="500" fill="hold"/>
                                        <p:tgtEl>
                                          <p:spTgt spid="1030"/>
                                        </p:tgtEl>
                                        <p:attrNameLst>
                                          <p:attrName>ppt_h</p:attrName>
                                        </p:attrNameLst>
                                      </p:cBhvr>
                                      <p:tavLst>
                                        <p:tav tm="0">
                                          <p:val>
                                            <p:fltVal val="0"/>
                                          </p:val>
                                        </p:tav>
                                        <p:tav tm="100000">
                                          <p:val>
                                            <p:strVal val="#ppt_h"/>
                                          </p:val>
                                        </p:tav>
                                      </p:tavLst>
                                    </p:anim>
                                    <p:animEffect transition="in" filter="fade">
                                      <p:cBhvr>
                                        <p:cTn id="42"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«Заморочки </a:t>
            </a:r>
            <a:r>
              <a:rPr lang="ru-RU" dirty="0"/>
              <a:t>из </a:t>
            </a:r>
            <a:r>
              <a:rPr lang="ru-RU" dirty="0" smtClean="0"/>
              <a:t>бочки»</a:t>
            </a:r>
            <a:endParaRPr lang="ru-RU" dirty="0"/>
          </a:p>
        </p:txBody>
      </p:sp>
      <p:sp>
        <p:nvSpPr>
          <p:cNvPr id="4" name="Объект 3"/>
          <p:cNvSpPr>
            <a:spLocks noGrp="1"/>
          </p:cNvSpPr>
          <p:nvPr>
            <p:ph sz="half" idx="1"/>
          </p:nvPr>
        </p:nvSpPr>
        <p:spPr>
          <a:xfrm>
            <a:off x="1024127" y="2286000"/>
            <a:ext cx="4754880" cy="2325189"/>
          </a:xfrm>
        </p:spPr>
        <p:txBody>
          <a:bodyPr>
            <a:normAutofit/>
          </a:bodyPr>
          <a:lstStyle/>
          <a:p>
            <a:pPr algn="ctr"/>
            <a:r>
              <a:rPr lang="ru-RU" dirty="0" smtClean="0"/>
              <a:t>Если  </a:t>
            </a:r>
            <a:r>
              <a:rPr lang="ru-RU" dirty="0"/>
              <a:t>бы завтрашний день был вчерашним, то до воскресенья осталось бы столько дней, сколько дней прошло от воскресенья до вчерашнего дня. </a:t>
            </a:r>
            <a:endParaRPr lang="ru-RU" dirty="0" smtClean="0"/>
          </a:p>
          <a:p>
            <a:pPr algn="ctr"/>
            <a:r>
              <a:rPr lang="ru-RU" dirty="0" smtClean="0"/>
              <a:t>Какой </a:t>
            </a:r>
            <a:r>
              <a:rPr lang="ru-RU" dirty="0"/>
              <a:t>сегодня день?  </a:t>
            </a:r>
          </a:p>
        </p:txBody>
      </p:sp>
      <p:pic>
        <p:nvPicPr>
          <p:cNvPr id="1026" name="Picture 2" descr="Картинки по запросу дни недели "/>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10748" t="2857" r="9470" b="22735"/>
          <a:stretch/>
        </p:blipFill>
        <p:spPr bwMode="auto">
          <a:xfrm>
            <a:off x="6773091" y="2084832"/>
            <a:ext cx="3971109" cy="3703624"/>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Прямоугольник 4"/>
          <p:cNvSpPr/>
          <p:nvPr/>
        </p:nvSpPr>
        <p:spPr>
          <a:xfrm>
            <a:off x="4704386" y="5020883"/>
            <a:ext cx="984564" cy="461665"/>
          </a:xfrm>
          <a:prstGeom prst="rect">
            <a:avLst/>
          </a:prstGeom>
        </p:spPr>
        <p:txBody>
          <a:bodyPr wrap="none">
            <a:spAutoFit/>
          </a:bodyPr>
          <a:lstStyle/>
          <a:p>
            <a:pPr algn="ctr"/>
            <a:r>
              <a:rPr lang="ru-RU" sz="2400" b="1" i="1" dirty="0" smtClean="0"/>
              <a:t>Среда</a:t>
            </a:r>
            <a:endParaRPr lang="ru-RU" sz="2400" b="1" i="1" dirty="0"/>
          </a:p>
        </p:txBody>
      </p:sp>
    </p:spTree>
    <p:extLst>
      <p:ext uri="{BB962C8B-B14F-4D97-AF65-F5344CB8AC3E}">
        <p14:creationId xmlns="" xmlns:p14="http://schemas.microsoft.com/office/powerpoint/2010/main" val="4137109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fade">
                                      <p:cBhvr>
                                        <p:cTn id="16" dur="500"/>
                                        <p:tgtEl>
                                          <p:spTgt spid="4">
                                            <p:txEl>
                                              <p:pRg st="1" end="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5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p"/>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«Заморочки </a:t>
            </a:r>
            <a:r>
              <a:rPr lang="ru-RU" dirty="0"/>
              <a:t>из </a:t>
            </a:r>
            <a:r>
              <a:rPr lang="ru-RU" dirty="0" smtClean="0"/>
              <a:t>бочки»</a:t>
            </a:r>
            <a:endParaRPr lang="ru-RU" dirty="0"/>
          </a:p>
        </p:txBody>
      </p:sp>
      <p:sp>
        <p:nvSpPr>
          <p:cNvPr id="4" name="Объект 3"/>
          <p:cNvSpPr>
            <a:spLocks noGrp="1"/>
          </p:cNvSpPr>
          <p:nvPr>
            <p:ph sz="half" idx="1"/>
          </p:nvPr>
        </p:nvSpPr>
        <p:spPr>
          <a:xfrm>
            <a:off x="1024127" y="2286000"/>
            <a:ext cx="4754880" cy="1423851"/>
          </a:xfrm>
        </p:spPr>
        <p:txBody>
          <a:bodyPr>
            <a:normAutofit/>
          </a:bodyPr>
          <a:lstStyle/>
          <a:p>
            <a:pPr algn="ctr"/>
            <a:r>
              <a:rPr lang="ru-RU" dirty="0"/>
              <a:t>Груша тяжелее, чем яблоко, а яблоко тяжелее персика. </a:t>
            </a:r>
          </a:p>
          <a:p>
            <a:pPr algn="ctr"/>
            <a:r>
              <a:rPr lang="ru-RU" dirty="0"/>
              <a:t>Что тяжелее – груша или персик? </a:t>
            </a:r>
          </a:p>
          <a:p>
            <a:pPr marL="0" indent="0">
              <a:buNone/>
            </a:pPr>
            <a:endParaRPr lang="ru-RU" dirty="0"/>
          </a:p>
        </p:txBody>
      </p:sp>
      <p:sp>
        <p:nvSpPr>
          <p:cNvPr id="5" name="Прямоугольник 4"/>
          <p:cNvSpPr/>
          <p:nvPr/>
        </p:nvSpPr>
        <p:spPr>
          <a:xfrm>
            <a:off x="4668766" y="4328551"/>
            <a:ext cx="1014060" cy="461665"/>
          </a:xfrm>
          <a:prstGeom prst="rect">
            <a:avLst/>
          </a:prstGeom>
        </p:spPr>
        <p:txBody>
          <a:bodyPr wrap="none">
            <a:spAutoFit/>
          </a:bodyPr>
          <a:lstStyle/>
          <a:p>
            <a:pPr algn="ctr"/>
            <a:r>
              <a:rPr lang="ru-RU" sz="2400" b="1" i="1" dirty="0" smtClean="0"/>
              <a:t>Груша</a:t>
            </a:r>
            <a:endParaRPr lang="ru-RU" sz="2400" b="1" i="1" dirty="0"/>
          </a:p>
        </p:txBody>
      </p:sp>
      <p:pic>
        <p:nvPicPr>
          <p:cNvPr id="1028" name="Picture 4" descr="Картинки по запросу груша картинки для детей"/>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373495" y="3312914"/>
            <a:ext cx="1658935" cy="2031274"/>
          </a:xfrm>
          <a:prstGeom prst="rect">
            <a:avLst/>
          </a:prstGeom>
          <a:noFill/>
          <a:extLst>
            <a:ext uri="{909E8E84-426E-40DD-AFC4-6F175D3DCCD1}">
              <a14:hiddenFill xmlns="" xmlns:a14="http://schemas.microsoft.com/office/drawing/2010/main">
                <a:solidFill>
                  <a:srgbClr val="FFFFFF"/>
                </a:solidFill>
              </a14:hiddenFill>
            </a:ext>
          </a:extLst>
        </p:spPr>
      </p:pic>
      <p:pic>
        <p:nvPicPr>
          <p:cNvPr id="1030" name="Picture 6" descr="Похожее изображение"/>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099223" y="3333707"/>
            <a:ext cx="1653218" cy="2016119"/>
          </a:xfrm>
          <a:prstGeom prst="rect">
            <a:avLst/>
          </a:prstGeom>
          <a:noFill/>
          <a:extLst>
            <a:ext uri="{909E8E84-426E-40DD-AFC4-6F175D3DCCD1}">
              <a14:hiddenFill xmlns="" xmlns:a14="http://schemas.microsoft.com/office/drawing/2010/main">
                <a:solidFill>
                  <a:srgbClr val="FFFFFF"/>
                </a:solidFill>
              </a14:hiddenFill>
            </a:ext>
          </a:extLst>
        </p:spPr>
      </p:pic>
      <p:pic>
        <p:nvPicPr>
          <p:cNvPr id="1032" name="Picture 8" descr="Похожее изображение"/>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819234" y="3312914"/>
            <a:ext cx="1849931" cy="203691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87817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fade">
                                      <p:cBhvr>
                                        <p:cTn id="16" dur="500"/>
                                        <p:tgtEl>
                                          <p:spTgt spid="4">
                                            <p:txEl>
                                              <p:pRg st="1" end="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fade">
                                      <p:cBhvr>
                                        <p:cTn id="19" dur="500"/>
                                        <p:tgtEl>
                                          <p:spTgt spid="1028"/>
                                        </p:tgtEl>
                                      </p:cBhvr>
                                    </p:animEffect>
                                  </p:childTnLst>
                                </p:cTn>
                              </p:par>
                              <p:par>
                                <p:cTn id="20" presetID="10" presetClass="entr" presetSubtype="0" fill="hold" nodeType="withEffect">
                                  <p:stCondLst>
                                    <p:cond delay="0"/>
                                  </p:stCondLst>
                                  <p:childTnLst>
                                    <p:set>
                                      <p:cBhvr>
                                        <p:cTn id="21" dur="1" fill="hold">
                                          <p:stCondLst>
                                            <p:cond delay="0"/>
                                          </p:stCondLst>
                                        </p:cTn>
                                        <p:tgtEl>
                                          <p:spTgt spid="1030"/>
                                        </p:tgtEl>
                                        <p:attrNameLst>
                                          <p:attrName>style.visibility</p:attrName>
                                        </p:attrNameLst>
                                      </p:cBhvr>
                                      <p:to>
                                        <p:strVal val="visible"/>
                                      </p:to>
                                    </p:set>
                                    <p:animEffect transition="in" filter="fade">
                                      <p:cBhvr>
                                        <p:cTn id="22" dur="500"/>
                                        <p:tgtEl>
                                          <p:spTgt spid="1030"/>
                                        </p:tgtEl>
                                      </p:cBhvr>
                                    </p:animEffect>
                                  </p:childTnLst>
                                </p:cTn>
                              </p:par>
                              <p:par>
                                <p:cTn id="23" presetID="10" presetClass="entr" presetSubtype="0" fill="hold" nodeType="withEffect">
                                  <p:stCondLst>
                                    <p:cond delay="0"/>
                                  </p:stCondLst>
                                  <p:childTnLst>
                                    <p:set>
                                      <p:cBhvr>
                                        <p:cTn id="24" dur="1" fill="hold">
                                          <p:stCondLst>
                                            <p:cond delay="0"/>
                                          </p:stCondLst>
                                        </p:cTn>
                                        <p:tgtEl>
                                          <p:spTgt spid="1032"/>
                                        </p:tgtEl>
                                        <p:attrNameLst>
                                          <p:attrName>style.visibility</p:attrName>
                                        </p:attrNameLst>
                                      </p:cBhvr>
                                      <p:to>
                                        <p:strVal val="visible"/>
                                      </p:to>
                                    </p:set>
                                    <p:animEffect transition="in" filter="fade">
                                      <p:cBhvr>
                                        <p:cTn id="25" dur="500"/>
                                        <p:tgtEl>
                                          <p:spTgt spid="1032"/>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arn(inVertical)">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p"/>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«Заморочки из бочки»</a:t>
            </a:r>
          </a:p>
        </p:txBody>
      </p:sp>
      <p:sp>
        <p:nvSpPr>
          <p:cNvPr id="5" name="Объект 4"/>
          <p:cNvSpPr>
            <a:spLocks noGrp="1"/>
          </p:cNvSpPr>
          <p:nvPr>
            <p:ph sz="half" idx="1"/>
          </p:nvPr>
        </p:nvSpPr>
        <p:spPr>
          <a:xfrm>
            <a:off x="1024127" y="2286000"/>
            <a:ext cx="4754880" cy="1881051"/>
          </a:xfrm>
        </p:spPr>
        <p:txBody>
          <a:bodyPr/>
          <a:lstStyle/>
          <a:p>
            <a:pPr algn="ctr"/>
            <a:r>
              <a:rPr lang="ru-RU" dirty="0" smtClean="0"/>
              <a:t>Два </a:t>
            </a:r>
            <a:r>
              <a:rPr lang="ru-RU" dirty="0"/>
              <a:t>мальчика играли на гитарах, а один на балалайке. </a:t>
            </a:r>
            <a:endParaRPr lang="ru-RU" dirty="0" smtClean="0"/>
          </a:p>
          <a:p>
            <a:pPr algn="ctr"/>
            <a:r>
              <a:rPr lang="ru-RU" dirty="0" smtClean="0"/>
              <a:t>На </a:t>
            </a:r>
            <a:r>
              <a:rPr lang="ru-RU" dirty="0"/>
              <a:t>чем играл Юра, если Миша с Петей и Петя с Юрой играли на разных инструментах? </a:t>
            </a:r>
            <a:endParaRPr lang="ru-RU" dirty="0" smtClean="0"/>
          </a:p>
          <a:p>
            <a:pPr algn="r"/>
            <a:endParaRPr lang="ru-RU" dirty="0" smtClean="0"/>
          </a:p>
        </p:txBody>
      </p:sp>
      <p:pic>
        <p:nvPicPr>
          <p:cNvPr id="3074" name="Picture 2" descr="Похожее изображение"/>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981137" y="2286000"/>
            <a:ext cx="2672882" cy="2432322"/>
          </a:xfrm>
          <a:prstGeom prst="rect">
            <a:avLst/>
          </a:prstGeom>
          <a:noFill/>
          <a:extLst>
            <a:ext uri="{909E8E84-426E-40DD-AFC4-6F175D3DCCD1}">
              <a14:hiddenFill xmlns="" xmlns:a14="http://schemas.microsoft.com/office/drawing/2010/main">
                <a:solidFill>
                  <a:srgbClr val="FFFFFF"/>
                </a:solidFill>
              </a14:hiddenFill>
            </a:ext>
          </a:extLst>
        </p:spPr>
      </p:pic>
      <p:pic>
        <p:nvPicPr>
          <p:cNvPr id="3076" name="Picture 4" descr="Похожее изображение"/>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9377589">
            <a:off x="8815304" y="3493733"/>
            <a:ext cx="2857392" cy="2749446"/>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рямоугольник 3"/>
          <p:cNvSpPr/>
          <p:nvPr/>
        </p:nvSpPr>
        <p:spPr>
          <a:xfrm>
            <a:off x="2593520" y="4718322"/>
            <a:ext cx="3185487" cy="461665"/>
          </a:xfrm>
          <a:prstGeom prst="rect">
            <a:avLst/>
          </a:prstGeom>
        </p:spPr>
        <p:txBody>
          <a:bodyPr wrap="none">
            <a:spAutoFit/>
          </a:bodyPr>
          <a:lstStyle/>
          <a:p>
            <a:pPr algn="r"/>
            <a:r>
              <a:rPr lang="ru-RU" sz="2400" b="1" i="1" dirty="0"/>
              <a:t> Ю</a:t>
            </a:r>
            <a:r>
              <a:rPr lang="ru-RU" sz="2400" b="1" i="1" dirty="0" smtClean="0"/>
              <a:t>ра </a:t>
            </a:r>
            <a:r>
              <a:rPr lang="ru-RU" sz="2400" b="1" i="1" dirty="0"/>
              <a:t>играл на </a:t>
            </a:r>
            <a:r>
              <a:rPr lang="ru-RU" sz="2400" b="1" i="1" dirty="0" smtClean="0"/>
              <a:t>гитаре</a:t>
            </a:r>
            <a:endParaRPr lang="ru-RU" sz="2400" b="1" i="1" dirty="0"/>
          </a:p>
        </p:txBody>
      </p:sp>
    </p:spTree>
    <p:extLst>
      <p:ext uri="{BB962C8B-B14F-4D97-AF65-F5344CB8AC3E}">
        <p14:creationId xmlns="" xmlns:p14="http://schemas.microsoft.com/office/powerpoint/2010/main" val="2779890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fade">
                                      <p:cBhvr>
                                        <p:cTn id="16" dur="500"/>
                                        <p:tgtEl>
                                          <p:spTgt spid="5">
                                            <p:txEl>
                                              <p:pRg st="1" end="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fade">
                                      <p:cBhvr>
                                        <p:cTn id="19" dur="500"/>
                                        <p:tgtEl>
                                          <p:spTgt spid="3074"/>
                                        </p:tgtEl>
                                      </p:cBhvr>
                                    </p:animEffect>
                                  </p:childTnLst>
                                </p:cTn>
                              </p:par>
                              <p:par>
                                <p:cTn id="20" presetID="10" presetClass="entr" presetSubtype="0" fill="hold" nodeType="withEffect">
                                  <p:stCondLst>
                                    <p:cond delay="0"/>
                                  </p:stCondLst>
                                  <p:childTnLst>
                                    <p:set>
                                      <p:cBhvr>
                                        <p:cTn id="21" dur="1" fill="hold">
                                          <p:stCondLst>
                                            <p:cond delay="0"/>
                                          </p:stCondLst>
                                        </p:cTn>
                                        <p:tgtEl>
                                          <p:spTgt spid="3076"/>
                                        </p:tgtEl>
                                        <p:attrNameLst>
                                          <p:attrName>style.visibility</p:attrName>
                                        </p:attrNameLst>
                                      </p:cBhvr>
                                      <p:to>
                                        <p:strVal val="visible"/>
                                      </p:to>
                                    </p:set>
                                    <p:animEffect transition="in" filter="fade">
                                      <p:cBhvr>
                                        <p:cTn id="22" dur="500"/>
                                        <p:tgtEl>
                                          <p:spTgt spid="307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uiExpand="1"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«Заморочки из бочки»</a:t>
            </a:r>
          </a:p>
        </p:txBody>
      </p:sp>
      <p:sp>
        <p:nvSpPr>
          <p:cNvPr id="5" name="Объект 4"/>
          <p:cNvSpPr>
            <a:spLocks noGrp="1"/>
          </p:cNvSpPr>
          <p:nvPr>
            <p:ph sz="half" idx="1"/>
          </p:nvPr>
        </p:nvSpPr>
        <p:spPr>
          <a:xfrm>
            <a:off x="1024127" y="2286000"/>
            <a:ext cx="4754880" cy="1672046"/>
          </a:xfrm>
        </p:spPr>
        <p:txBody>
          <a:bodyPr/>
          <a:lstStyle/>
          <a:p>
            <a:pPr algn="ctr"/>
            <a:r>
              <a:rPr lang="ru-RU" dirty="0"/>
              <a:t>На столе стояли три стакана с ягодами. Вова съел один стакан и поставил его на стол. </a:t>
            </a:r>
          </a:p>
          <a:p>
            <a:pPr algn="ctr"/>
            <a:r>
              <a:rPr lang="ru-RU" dirty="0"/>
              <a:t>Сколько стаканов на столе</a:t>
            </a:r>
            <a:r>
              <a:rPr lang="ru-RU" dirty="0" smtClean="0"/>
              <a:t>?</a:t>
            </a:r>
            <a:endParaRPr lang="ru-RU" dirty="0"/>
          </a:p>
        </p:txBody>
      </p:sp>
      <p:pic>
        <p:nvPicPr>
          <p:cNvPr id="4100" name="Picture 4" descr="Похожее изображение"/>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93115" y="2084831"/>
            <a:ext cx="4639926" cy="3479945"/>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рямоугольник 3"/>
          <p:cNvSpPr/>
          <p:nvPr/>
        </p:nvSpPr>
        <p:spPr>
          <a:xfrm>
            <a:off x="4939097" y="4498368"/>
            <a:ext cx="647550" cy="461665"/>
          </a:xfrm>
          <a:prstGeom prst="rect">
            <a:avLst/>
          </a:prstGeom>
        </p:spPr>
        <p:txBody>
          <a:bodyPr wrap="none">
            <a:spAutoFit/>
          </a:bodyPr>
          <a:lstStyle/>
          <a:p>
            <a:r>
              <a:rPr lang="ru-RU" sz="2400" b="1" i="1" dirty="0" smtClean="0"/>
              <a:t>Три</a:t>
            </a:r>
            <a:endParaRPr lang="ru-RU" sz="2400" b="1" i="1" dirty="0"/>
          </a:p>
        </p:txBody>
      </p:sp>
    </p:spTree>
    <p:extLst>
      <p:ext uri="{BB962C8B-B14F-4D97-AF65-F5344CB8AC3E}">
        <p14:creationId xmlns="" xmlns:p14="http://schemas.microsoft.com/office/powerpoint/2010/main" val="366841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fade">
                                      <p:cBhvr>
                                        <p:cTn id="16" dur="500"/>
                                        <p:tgtEl>
                                          <p:spTgt spid="5">
                                            <p:txEl>
                                              <p:pRg st="1" end="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100"/>
                                        </p:tgtEl>
                                        <p:attrNameLst>
                                          <p:attrName>style.visibility</p:attrName>
                                        </p:attrNameLst>
                                      </p:cBhvr>
                                      <p:to>
                                        <p:strVal val="visible"/>
                                      </p:to>
                                    </p:set>
                                    <p:animEffect transition="in" filter="fade">
                                      <p:cBhvr>
                                        <p:cTn id="19" dur="500"/>
                                        <p:tgtEl>
                                          <p:spTgt spid="4100"/>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uiExpand="1"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a:t>«Заморочки из бочки»</a:t>
            </a:r>
          </a:p>
        </p:txBody>
      </p:sp>
      <p:sp>
        <p:nvSpPr>
          <p:cNvPr id="5" name="Объект 4"/>
          <p:cNvSpPr>
            <a:spLocks noGrp="1"/>
          </p:cNvSpPr>
          <p:nvPr>
            <p:ph sz="half" idx="1"/>
          </p:nvPr>
        </p:nvSpPr>
        <p:spPr>
          <a:xfrm>
            <a:off x="1024127" y="2286000"/>
            <a:ext cx="4754880" cy="1162594"/>
          </a:xfrm>
        </p:spPr>
        <p:txBody>
          <a:bodyPr/>
          <a:lstStyle/>
          <a:p>
            <a:pPr algn="ctr"/>
            <a:r>
              <a:rPr lang="ru-RU" dirty="0"/>
              <a:t>Который сейчас час, если оставшаяся часть суток вдвое больше прошедшей? </a:t>
            </a:r>
            <a:endParaRPr lang="ru-RU" dirty="0" smtClean="0"/>
          </a:p>
          <a:p>
            <a:pPr marL="0" indent="0">
              <a:buNone/>
            </a:pPr>
            <a:endParaRPr lang="ru-RU" dirty="0"/>
          </a:p>
        </p:txBody>
      </p:sp>
      <p:pic>
        <p:nvPicPr>
          <p:cNvPr id="5122" name="Picture 2" descr="Картинки по запросу часы картинки для детей"/>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95563" y="1814557"/>
            <a:ext cx="4324985" cy="4324985"/>
          </a:xfrm>
          <a:prstGeom prst="rect">
            <a:avLst/>
          </a:prstGeom>
          <a:noFill/>
          <a:extLst>
            <a:ext uri="{909E8E84-426E-40DD-AFC4-6F175D3DCCD1}">
              <a14:hiddenFill xmlns="" xmlns:a14="http://schemas.microsoft.com/office/drawing/2010/main">
                <a:solidFill>
                  <a:srgbClr val="FFFFFF"/>
                </a:solidFill>
              </a14:hiddenFill>
            </a:ext>
          </a:extLst>
        </p:spPr>
      </p:pic>
      <p:sp>
        <p:nvSpPr>
          <p:cNvPr id="2" name="Прямоугольник 1"/>
          <p:cNvSpPr/>
          <p:nvPr/>
        </p:nvSpPr>
        <p:spPr>
          <a:xfrm>
            <a:off x="4428957" y="3746216"/>
            <a:ext cx="1162498" cy="461665"/>
          </a:xfrm>
          <a:prstGeom prst="rect">
            <a:avLst/>
          </a:prstGeom>
        </p:spPr>
        <p:txBody>
          <a:bodyPr wrap="none">
            <a:spAutoFit/>
          </a:bodyPr>
          <a:lstStyle/>
          <a:p>
            <a:r>
              <a:rPr lang="ru-RU" sz="2400" b="1" i="1" dirty="0" smtClean="0"/>
              <a:t>8 часов</a:t>
            </a:r>
            <a:endParaRPr lang="ru-RU" sz="2400" b="1" i="1" dirty="0"/>
          </a:p>
        </p:txBody>
      </p:sp>
    </p:spTree>
    <p:extLst>
      <p:ext uri="{BB962C8B-B14F-4D97-AF65-F5344CB8AC3E}">
        <p14:creationId xmlns="" xmlns:p14="http://schemas.microsoft.com/office/powerpoint/2010/main" val="13277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122"/>
                                        </p:tgtEl>
                                        <p:attrNameLst>
                                          <p:attrName>style.visibility</p:attrName>
                                        </p:attrNameLst>
                                      </p:cBhvr>
                                      <p:to>
                                        <p:strVal val="visible"/>
                                      </p:to>
                                    </p:set>
                                    <p:animEffect transition="in" filter="fade">
                                      <p:cBhvr>
                                        <p:cTn id="16" dur="500"/>
                                        <p:tgtEl>
                                          <p:spTgt spid="5122"/>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uiExpand="1" build="p"/>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Реши задачу</a:t>
            </a:r>
          </a:p>
        </p:txBody>
      </p:sp>
      <p:sp>
        <p:nvSpPr>
          <p:cNvPr id="3" name="Объект 2"/>
          <p:cNvSpPr>
            <a:spLocks noGrp="1"/>
          </p:cNvSpPr>
          <p:nvPr>
            <p:ph idx="1"/>
          </p:nvPr>
        </p:nvSpPr>
        <p:spPr>
          <a:xfrm>
            <a:off x="1024128" y="2286000"/>
            <a:ext cx="9720073" cy="1698171"/>
          </a:xfrm>
        </p:spPr>
        <p:txBody>
          <a:bodyPr>
            <a:normAutofit/>
          </a:bodyPr>
          <a:lstStyle/>
          <a:p>
            <a:pPr lvl="0" algn="ctr"/>
            <a:r>
              <a:rPr lang="ru-RU" dirty="0"/>
              <a:t>В семье 12 детей. Мама принесла для них 70 яблок. Половину всех яблок она раздала дочерям поровну, остальные яблоки отдала сыновьям, которые разделили их между собой также поровну. Каждый мальчик получил на 2 яблока больше, чем каждая девочка. Сколько было у этой мамы дочерей и сыновей? </a:t>
            </a:r>
          </a:p>
        </p:txBody>
      </p:sp>
      <p:sp>
        <p:nvSpPr>
          <p:cNvPr id="4" name="Прямоугольник 3"/>
          <p:cNvSpPr/>
          <p:nvPr/>
        </p:nvSpPr>
        <p:spPr>
          <a:xfrm>
            <a:off x="2971800" y="5259785"/>
            <a:ext cx="7772400" cy="1200329"/>
          </a:xfrm>
          <a:prstGeom prst="rect">
            <a:avLst/>
          </a:prstGeom>
        </p:spPr>
        <p:txBody>
          <a:bodyPr wrap="square">
            <a:spAutoFit/>
          </a:bodyPr>
          <a:lstStyle/>
          <a:p>
            <a:pPr algn="r"/>
            <a:r>
              <a:rPr lang="ru-RU" sz="2400" b="1" i="1" dirty="0" smtClean="0"/>
              <a:t>Так </a:t>
            </a:r>
            <a:r>
              <a:rPr lang="ru-RU" sz="2400" b="1" i="1" dirty="0"/>
              <a:t>как каждый мальчик получил на 2 яблока больше, чем каждая девочка, а 35 = 7∙5, то заключаем, что в семье было 7 дочерей и 5 сыновей</a:t>
            </a:r>
            <a:r>
              <a:rPr lang="ru-RU" sz="2400" b="1" i="1" dirty="0" smtClean="0"/>
              <a:t>.</a:t>
            </a:r>
            <a:endParaRPr lang="ru-RU" sz="2400" b="1" i="1" dirty="0"/>
          </a:p>
        </p:txBody>
      </p:sp>
      <p:pic>
        <p:nvPicPr>
          <p:cNvPr id="6146" name="Picture 2" descr="Картинки по запросу яблоки картинки рисованные"/>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19505" y="4069160"/>
            <a:ext cx="3810000" cy="1190625"/>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2" descr="Картинки по запросу яблоки картинки рисованные"/>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873931" y="4069160"/>
            <a:ext cx="3810000" cy="11906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890203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146"/>
                                        </p:tgtEl>
                                        <p:attrNameLst>
                                          <p:attrName>style.visibility</p:attrName>
                                        </p:attrNameLst>
                                      </p:cBhvr>
                                      <p:to>
                                        <p:strVal val="visible"/>
                                      </p:to>
                                    </p:set>
                                    <p:animEffect transition="in" filter="fade">
                                      <p:cBhvr>
                                        <p:cTn id="16" dur="500"/>
                                        <p:tgtEl>
                                          <p:spTgt spid="6146"/>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нтеграл">
  <a:themeElements>
    <a:clrScheme name="Интеграл">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Интеграл">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Интеграл">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211</TotalTime>
  <Words>237</Words>
  <Application>Microsoft Office PowerPoint</Application>
  <PresentationFormat>Произвольный</PresentationFormat>
  <Paragraphs>23</Paragraphs>
  <Slides>7</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7</vt:i4>
      </vt:variant>
    </vt:vector>
  </HeadingPairs>
  <TitlesOfParts>
    <vt:vector size="9" baseType="lpstr">
      <vt:lpstr>Интеграл</vt:lpstr>
      <vt:lpstr>Тема Office</vt:lpstr>
      <vt:lpstr>Занимательные задачи</vt:lpstr>
      <vt:lpstr>«Заморочки из бочки»</vt:lpstr>
      <vt:lpstr>«Заморочки из бочки»</vt:lpstr>
      <vt:lpstr>«Заморочки из бочки»</vt:lpstr>
      <vt:lpstr>«Заморочки из бочки»</vt:lpstr>
      <vt:lpstr>«Заморочки из бочки»</vt:lpstr>
      <vt:lpstr>Реши задачу</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Удивительный мир чисел</dc:title>
  <dc:creator>Евгения Позднякова</dc:creator>
  <cp:lastModifiedBy>Пользователь</cp:lastModifiedBy>
  <cp:revision>26</cp:revision>
  <dcterms:created xsi:type="dcterms:W3CDTF">2017-09-10T15:14:37Z</dcterms:created>
  <dcterms:modified xsi:type="dcterms:W3CDTF">2017-10-30T09:26:59Z</dcterms:modified>
</cp:coreProperties>
</file>