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71" r:id="rId6"/>
    <p:sldId id="272" r:id="rId7"/>
    <p:sldId id="259" r:id="rId8"/>
    <p:sldId id="273" r:id="rId9"/>
    <p:sldId id="260" r:id="rId10"/>
    <p:sldId id="261" r:id="rId11"/>
    <p:sldId id="262" r:id="rId12"/>
    <p:sldId id="266" r:id="rId13"/>
    <p:sldId id="265" r:id="rId14"/>
    <p:sldId id="263" r:id="rId15"/>
    <p:sldId id="264" r:id="rId16"/>
    <p:sldId id="267" r:id="rId17"/>
    <p:sldId id="268" r:id="rId18"/>
    <p:sldId id="26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08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buh-aktiv.ru/wp-content/uploads/2014/04/uchebnyj-otpus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88840"/>
            <a:ext cx="4093680" cy="4282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910945"/>
            <a:ext cx="5140349" cy="2088232"/>
          </a:xfrm>
        </p:spPr>
        <p:txBody>
          <a:bodyPr>
            <a:noAutofit/>
          </a:bodyPr>
          <a:lstStyle/>
          <a:p>
            <a:pPr algn="ctr"/>
            <a:r>
              <a:rPr lang="ru-RU" sz="4400" spc="300" dirty="0" smtClean="0"/>
              <a:t>Равнодушие</a:t>
            </a:r>
            <a:br>
              <a:rPr lang="ru-RU" sz="4400" spc="300" dirty="0" smtClean="0"/>
            </a:br>
            <a:r>
              <a:rPr lang="ru-RU" sz="4400" spc="300" dirty="0" smtClean="0"/>
              <a:t>и</a:t>
            </a:r>
            <a:br>
              <a:rPr lang="ru-RU" sz="4400" spc="300" dirty="0" smtClean="0"/>
            </a:br>
            <a:r>
              <a:rPr lang="ru-RU" sz="4400" spc="300" dirty="0" smtClean="0"/>
              <a:t>отзывчивость</a:t>
            </a:r>
            <a:endParaRPr lang="ru-RU" sz="4400" spc="3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611560" y="601779"/>
            <a:ext cx="7772400" cy="780107"/>
          </a:xfrm>
        </p:spPr>
        <p:txBody>
          <a:bodyPr>
            <a:normAutofit/>
          </a:bodyPr>
          <a:lstStyle/>
          <a:p>
            <a:r>
              <a:rPr lang="ru-RU" sz="3600" i="1" dirty="0" smtClean="0">
                <a:latin typeface="Arial Narrow" panose="020B0606020202030204" pitchFamily="34" charset="0"/>
              </a:rPr>
              <a:t>Разработка тематического направления</a:t>
            </a:r>
            <a:endParaRPr lang="ru-RU" sz="3600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72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404556" y="0"/>
            <a:ext cx="4583360" cy="1143000"/>
          </a:xfrm>
        </p:spPr>
        <p:txBody>
          <a:bodyPr/>
          <a:lstStyle/>
          <a:p>
            <a:r>
              <a:rPr lang="ru-RU" dirty="0" smtClean="0"/>
              <a:t>План - кластер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306970" y="1551084"/>
            <a:ext cx="2808312" cy="10195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чёрствость</a:t>
            </a:r>
            <a:endParaRPr lang="ru-RU" sz="2800" b="1" dirty="0"/>
          </a:p>
        </p:txBody>
      </p:sp>
      <p:sp>
        <p:nvSpPr>
          <p:cNvPr id="5" name="Овал 4"/>
          <p:cNvSpPr/>
          <p:nvPr/>
        </p:nvSpPr>
        <p:spPr>
          <a:xfrm>
            <a:off x="279221" y="2813493"/>
            <a:ext cx="3085491" cy="13868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б</a:t>
            </a:r>
            <a:r>
              <a:rPr lang="ru-RU" sz="2400" b="1" dirty="0" smtClean="0"/>
              <a:t>езразличие к окружающим</a:t>
            </a:r>
            <a:endParaRPr lang="ru-RU" sz="2400" b="1" dirty="0"/>
          </a:p>
        </p:txBody>
      </p:sp>
      <p:sp>
        <p:nvSpPr>
          <p:cNvPr id="6" name="Овал 5"/>
          <p:cNvSpPr/>
          <p:nvPr/>
        </p:nvSpPr>
        <p:spPr>
          <a:xfrm>
            <a:off x="378978" y="4319310"/>
            <a:ext cx="273630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жестокость</a:t>
            </a:r>
            <a:endParaRPr lang="ru-RU" b="1" dirty="0"/>
          </a:p>
        </p:txBody>
      </p:sp>
      <p:sp>
        <p:nvSpPr>
          <p:cNvPr id="7" name="Овал 6"/>
          <p:cNvSpPr/>
          <p:nvPr/>
        </p:nvSpPr>
        <p:spPr>
          <a:xfrm>
            <a:off x="4572000" y="2060848"/>
            <a:ext cx="4392488" cy="21133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/>
              <a:t>Равнодушие – это паралич души, преждевременная смерть</a:t>
            </a:r>
            <a:r>
              <a:rPr lang="ru-RU" sz="2400" dirty="0"/>
              <a:t>  </a:t>
            </a:r>
            <a:r>
              <a:rPr lang="ru-RU" sz="2400" dirty="0" smtClean="0"/>
              <a:t>(А</a:t>
            </a:r>
            <a:r>
              <a:rPr lang="ru-RU" sz="2400" dirty="0"/>
              <a:t>. П. </a:t>
            </a:r>
            <a:r>
              <a:rPr lang="ru-RU" sz="2400" dirty="0" smtClean="0"/>
              <a:t>Чехов)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8" name="Овал 7"/>
          <p:cNvSpPr/>
          <p:nvPr/>
        </p:nvSpPr>
        <p:spPr>
          <a:xfrm>
            <a:off x="3364712" y="4384715"/>
            <a:ext cx="4104456" cy="14184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нежелание тратить душевные силы на чужую жизнь </a:t>
            </a:r>
            <a:endParaRPr lang="ru-RU" sz="2400" b="1" dirty="0"/>
          </a:p>
        </p:txBody>
      </p:sp>
      <p:sp>
        <p:nvSpPr>
          <p:cNvPr id="11" name="Овал 10"/>
          <p:cNvSpPr/>
          <p:nvPr/>
        </p:nvSpPr>
        <p:spPr>
          <a:xfrm>
            <a:off x="2688940" y="858416"/>
            <a:ext cx="3766120" cy="12024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равнодушие</a:t>
            </a:r>
            <a:endParaRPr lang="ru-RU" b="1" dirty="0"/>
          </a:p>
        </p:txBody>
      </p:sp>
      <p:sp>
        <p:nvSpPr>
          <p:cNvPr id="13" name="Овал 12"/>
          <p:cNvSpPr/>
          <p:nvPr/>
        </p:nvSpPr>
        <p:spPr>
          <a:xfrm>
            <a:off x="264393" y="5312060"/>
            <a:ext cx="3247903" cy="11412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б</a:t>
            </a:r>
            <a:r>
              <a:rPr lang="ru-RU" sz="2400" b="1" dirty="0" smtClean="0"/>
              <a:t>езучастность, холодность души</a:t>
            </a:r>
            <a:endParaRPr lang="ru-RU" sz="2400" b="1" dirty="0"/>
          </a:p>
        </p:txBody>
      </p:sp>
      <p:sp>
        <p:nvSpPr>
          <p:cNvPr id="14" name="Овал 13"/>
          <p:cNvSpPr/>
          <p:nvPr/>
        </p:nvSpPr>
        <p:spPr>
          <a:xfrm>
            <a:off x="6455060" y="5661248"/>
            <a:ext cx="205567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эгоизм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59892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1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404556" y="0"/>
            <a:ext cx="45833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План - кластер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3347864" y="1083666"/>
            <a:ext cx="3461748" cy="10618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/>
              <a:t>ОТЗЫВЧИВОСТЬ</a:t>
            </a:r>
            <a:r>
              <a:rPr lang="ru-RU" sz="2400" b="1" dirty="0" smtClean="0"/>
              <a:t> </a:t>
            </a:r>
            <a:endParaRPr lang="ru-RU" sz="2400" b="1" dirty="0"/>
          </a:p>
        </p:txBody>
      </p:sp>
      <p:sp>
        <p:nvSpPr>
          <p:cNvPr id="5" name="Овал 4"/>
          <p:cNvSpPr/>
          <p:nvPr/>
        </p:nvSpPr>
        <p:spPr>
          <a:xfrm>
            <a:off x="467544" y="836712"/>
            <a:ext cx="2664296" cy="24014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искренняя готовность разделить с ближним его радости и беды</a:t>
            </a:r>
            <a:endParaRPr lang="ru-RU" sz="2400" b="1" dirty="0"/>
          </a:p>
        </p:txBody>
      </p:sp>
      <p:sp>
        <p:nvSpPr>
          <p:cNvPr id="6" name="Овал 5"/>
          <p:cNvSpPr/>
          <p:nvPr/>
        </p:nvSpPr>
        <p:spPr>
          <a:xfrm>
            <a:off x="683568" y="3429000"/>
            <a:ext cx="2880320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бескорыстная </a:t>
            </a:r>
            <a:r>
              <a:rPr lang="ru-RU" sz="2400" b="1" dirty="0"/>
              <a:t>помощь</a:t>
            </a:r>
            <a:endParaRPr lang="ru-RU" sz="2400" b="1" dirty="0"/>
          </a:p>
        </p:txBody>
      </p:sp>
      <p:sp>
        <p:nvSpPr>
          <p:cNvPr id="7" name="Овал 6"/>
          <p:cNvSpPr/>
          <p:nvPr/>
        </p:nvSpPr>
        <p:spPr>
          <a:xfrm>
            <a:off x="755576" y="4869160"/>
            <a:ext cx="2736304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сердечность</a:t>
            </a:r>
            <a:endParaRPr lang="ru-RU" b="1" dirty="0"/>
          </a:p>
        </p:txBody>
      </p:sp>
      <p:sp>
        <p:nvSpPr>
          <p:cNvPr id="8" name="Овал 7"/>
          <p:cNvSpPr/>
          <p:nvPr/>
        </p:nvSpPr>
        <p:spPr>
          <a:xfrm>
            <a:off x="3332787" y="2730339"/>
            <a:ext cx="201622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чуткость</a:t>
            </a:r>
            <a:endParaRPr lang="ru-RU" b="1" dirty="0"/>
          </a:p>
        </p:txBody>
      </p:sp>
      <p:sp>
        <p:nvSpPr>
          <p:cNvPr id="9" name="Овал 8"/>
          <p:cNvSpPr/>
          <p:nvPr/>
        </p:nvSpPr>
        <p:spPr>
          <a:xfrm>
            <a:off x="3491880" y="5261854"/>
            <a:ext cx="280831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душевность</a:t>
            </a:r>
            <a:endParaRPr lang="ru-RU" b="1" dirty="0"/>
          </a:p>
        </p:txBody>
      </p:sp>
      <p:sp>
        <p:nvSpPr>
          <p:cNvPr id="10" name="Овал 9"/>
          <p:cNvSpPr/>
          <p:nvPr/>
        </p:nvSpPr>
        <p:spPr>
          <a:xfrm>
            <a:off x="6156176" y="1941984"/>
            <a:ext cx="198022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доброта</a:t>
            </a:r>
            <a:endParaRPr lang="ru-RU" sz="2400" b="1" dirty="0"/>
          </a:p>
        </p:txBody>
      </p:sp>
      <p:sp>
        <p:nvSpPr>
          <p:cNvPr id="11" name="Овал 10"/>
          <p:cNvSpPr/>
          <p:nvPr/>
        </p:nvSpPr>
        <p:spPr>
          <a:xfrm>
            <a:off x="4860032" y="3429000"/>
            <a:ext cx="3899160" cy="1124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сострадательность</a:t>
            </a:r>
            <a:endParaRPr lang="ru-RU" b="1" dirty="0"/>
          </a:p>
        </p:txBody>
      </p:sp>
      <p:sp>
        <p:nvSpPr>
          <p:cNvPr id="12" name="Овал 11"/>
          <p:cNvSpPr/>
          <p:nvPr/>
        </p:nvSpPr>
        <p:spPr>
          <a:xfrm>
            <a:off x="6319841" y="4819928"/>
            <a:ext cx="2453641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сочувствие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8946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для </a:t>
            </a:r>
            <a:r>
              <a:rPr lang="ru-RU" dirty="0"/>
              <a:t>о</a:t>
            </a:r>
            <a:r>
              <a:rPr lang="ru-RU" dirty="0" smtClean="0"/>
              <a:t>бсуждения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424936" cy="4608512"/>
          </a:xfrm>
        </p:spPr>
        <p:txBody>
          <a:bodyPr>
            <a:noAutofit/>
          </a:bodyPr>
          <a:lstStyle/>
          <a:p>
            <a:r>
              <a:rPr lang="ru-RU" sz="4000" dirty="0"/>
              <a:t>Чем опасно равнодушие? </a:t>
            </a:r>
            <a:endParaRPr lang="ru-RU" sz="4000" dirty="0" smtClean="0"/>
          </a:p>
          <a:p>
            <a:r>
              <a:rPr lang="ru-RU" sz="4000" dirty="0" smtClean="0"/>
              <a:t>Может </a:t>
            </a:r>
            <a:r>
              <a:rPr lang="ru-RU" sz="4000" dirty="0"/>
              <a:t>ли отзывчивость принести разочарование? </a:t>
            </a:r>
            <a:endParaRPr lang="ru-RU" sz="4000" dirty="0" smtClean="0"/>
          </a:p>
          <a:p>
            <a:r>
              <a:rPr lang="ru-RU" sz="4000" dirty="0" smtClean="0"/>
              <a:t>Что </a:t>
            </a:r>
            <a:r>
              <a:rPr lang="ru-RU" sz="4000" dirty="0"/>
              <a:t>значит быть отзывчивым? </a:t>
            </a:r>
            <a:endParaRPr lang="ru-RU" sz="4000" dirty="0" smtClean="0"/>
          </a:p>
          <a:p>
            <a:r>
              <a:rPr lang="ru-RU" sz="4000" dirty="0" smtClean="0"/>
              <a:t>Может </a:t>
            </a:r>
            <a:r>
              <a:rPr lang="ru-RU" sz="4000" dirty="0"/>
              <a:t>ли равнодушие ранить человека? </a:t>
            </a:r>
            <a:endParaRPr lang="ru-RU" sz="4000" dirty="0" smtClean="0"/>
          </a:p>
        </p:txBody>
      </p:sp>
      <p:pic>
        <p:nvPicPr>
          <p:cNvPr id="15362" name="Picture 2" descr="http://s16.znimg.ru/1454835120/tde4ne4hk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322436"/>
            <a:ext cx="948036" cy="812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64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8680" y="692696"/>
            <a:ext cx="85689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dirty="0"/>
              <a:t>Нужно ли учиться сочувствию</a:t>
            </a:r>
            <a:r>
              <a:rPr lang="ru-RU" sz="4000" b="1" dirty="0" smtClean="0"/>
              <a:t>?</a:t>
            </a:r>
            <a:endParaRPr lang="ru-RU" sz="40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dirty="0"/>
              <a:t>Как соотносятся понятия доброта и отзывчивость?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dirty="0"/>
              <a:t>Можно ли равнодушного человека назвать эгоистичным?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b="1" dirty="0"/>
              <a:t>Как связано равнодушие к отдельно взятому человеку с равнодушием к Родине?</a:t>
            </a:r>
            <a:endParaRPr lang="ru-RU" sz="4000" b="1" dirty="0"/>
          </a:p>
        </p:txBody>
      </p:sp>
      <p:pic>
        <p:nvPicPr>
          <p:cNvPr id="17410" name="Picture 2" descr="http://s16.znimg.ru/1454835120/tde4ne4hk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3969">
            <a:off x="6669403" y="5517232"/>
            <a:ext cx="878935" cy="753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91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068960"/>
            <a:ext cx="82089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Над </a:t>
            </a:r>
            <a:r>
              <a:rPr lang="ru-RU" sz="2800" b="1" dirty="0"/>
              <a:t>этими непростыми </a:t>
            </a:r>
            <a:r>
              <a:rPr lang="ru-RU" sz="2800" b="1" dirty="0" smtClean="0"/>
              <a:t>жизненными вопросами </a:t>
            </a:r>
            <a:r>
              <a:rPr lang="ru-RU" sz="2800" b="1" dirty="0"/>
              <a:t>и </a:t>
            </a:r>
            <a:r>
              <a:rPr lang="ru-RU" sz="2800" b="1" dirty="0" smtClean="0"/>
              <a:t>предстоит поразмышлять нам </a:t>
            </a:r>
            <a:r>
              <a:rPr lang="ru-RU" sz="2800" b="1" dirty="0"/>
              <a:t>при </a:t>
            </a:r>
            <a:r>
              <a:rPr lang="ru-RU" sz="2800" b="1" dirty="0" smtClean="0"/>
              <a:t>написании сочинения.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4897" y="404664"/>
            <a:ext cx="823486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/>
              <a:t>      Жизнь </a:t>
            </a:r>
            <a:r>
              <a:rPr lang="ru-RU" sz="2800" b="1" dirty="0"/>
              <a:t>сложна и многогранна, и порой сложно дать однозначную  оценку поступкам людей, непросто объяснить мотивы их поведения, понять, абсолютно ли равнодушен человек  или способен быть отзывчивым и сострадательным. </a:t>
            </a:r>
          </a:p>
        </p:txBody>
      </p:sp>
      <p:pic>
        <p:nvPicPr>
          <p:cNvPr id="12292" name="Picture 4" descr="https://yandex.ru/collections/picture/cards/57f4da1563f6ba0d2e6f76b9/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56" b="89965" l="2700" r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169249"/>
            <a:ext cx="4392488" cy="2494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34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91345" y="1556792"/>
            <a:ext cx="684076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В литературе мы встречаем, с одной стороны, героев с горячим сердцем, готовых откликаться на чужие радости и беды, а с другой – персонажей, воплощающих противоположный, эгоистический, тип личности.</a:t>
            </a:r>
          </a:p>
        </p:txBody>
      </p:sp>
    </p:spTree>
    <p:extLst>
      <p:ext uri="{BB962C8B-B14F-4D97-AF65-F5344CB8AC3E}">
        <p14:creationId xmlns:p14="http://schemas.microsoft.com/office/powerpoint/2010/main" val="361604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27675"/>
            <a:ext cx="7704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/>
              <a:t>В качестве опоры в своих рассуждениях можно обратиться к следующим произведениям.</a:t>
            </a:r>
            <a:endParaRPr lang="ru-RU" sz="4000" b="1" dirty="0"/>
          </a:p>
        </p:txBody>
      </p:sp>
      <p:pic>
        <p:nvPicPr>
          <p:cNvPr id="10242" name="Picture 2" descr="http://justclickit.ru/flash/glitter/glitter%20(1532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348" y="3212976"/>
            <a:ext cx="662329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08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Максим Горький.</a:t>
            </a:r>
            <a:br>
              <a:rPr lang="ru-RU" dirty="0" smtClean="0"/>
            </a:br>
            <a:r>
              <a:rPr lang="ru-RU" dirty="0" smtClean="0"/>
              <a:t>«Старуха </a:t>
            </a:r>
            <a:r>
              <a:rPr lang="ru-RU" dirty="0" err="1" smtClean="0"/>
              <a:t>Изергиль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74060" y="5373216"/>
            <a:ext cx="6598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/>
              <a:t>За что был наказан сын орла?</a:t>
            </a:r>
            <a:endParaRPr lang="ru-RU" sz="3600" b="1" i="1" dirty="0"/>
          </a:p>
        </p:txBody>
      </p:sp>
      <p:pic>
        <p:nvPicPr>
          <p:cNvPr id="1032" name="Picture 8" descr="http://myfbcovers.com/uploads/somecovers/download/fiery-angel-timeline-cove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6" b="5398"/>
          <a:stretch/>
        </p:blipFill>
        <p:spPr bwMode="auto">
          <a:xfrm>
            <a:off x="462334" y="1937418"/>
            <a:ext cx="8324270" cy="324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1976468"/>
            <a:ext cx="22268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spc="600" dirty="0" err="1" smtClean="0"/>
              <a:t>Ларра</a:t>
            </a:r>
            <a:endParaRPr lang="ru-RU" sz="4800" b="1" spc="600" dirty="0"/>
          </a:p>
        </p:txBody>
      </p:sp>
    </p:spTree>
    <p:extLst>
      <p:ext uri="{BB962C8B-B14F-4D97-AF65-F5344CB8AC3E}">
        <p14:creationId xmlns:p14="http://schemas.microsoft.com/office/powerpoint/2010/main" val="190971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900igr.net/datai/literatura/Urok-Legenda-o-Danko/0009-010-Urok-Legenda-o-Dank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8893"/>
            <a:ext cx="6984776" cy="512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20072" y="908720"/>
            <a:ext cx="22468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spc="600" dirty="0" smtClean="0"/>
              <a:t>Данко</a:t>
            </a:r>
            <a:endParaRPr lang="ru-RU" sz="4800" b="1" spc="600" dirty="0"/>
          </a:p>
        </p:txBody>
      </p:sp>
      <p:sp>
        <p:nvSpPr>
          <p:cNvPr id="4" name="TextBox 3"/>
          <p:cNvSpPr txBox="1"/>
          <p:nvPr/>
        </p:nvSpPr>
        <p:spPr>
          <a:xfrm>
            <a:off x="2843808" y="5790069"/>
            <a:ext cx="41552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Перескажите легенду.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00035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firebasestorage.googleapis.com/v0/b/tapstories-42913.appspot.com/o/tap_production%2Fmessages%2Fc6539e58-7c00-42cc-9f31-7357fc40fc34?alt=media&amp;token=f4f8e54f-4ba1-4c1e-98c1-9d6b0128924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5" b="3661"/>
          <a:stretch/>
        </p:blipFill>
        <p:spPr bwMode="auto">
          <a:xfrm>
            <a:off x="467544" y="332656"/>
            <a:ext cx="8268679" cy="507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5517232"/>
            <a:ext cx="82686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Дайте трактовку</a:t>
            </a:r>
          </a:p>
          <a:p>
            <a:pPr algn="ctr"/>
            <a:r>
              <a:rPr lang="ru-RU" sz="3200" b="1" dirty="0" smtClean="0"/>
              <a:t>символа горящего сердца Данко.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26340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Л. Н. Толстой. «Война и мир»</a:t>
            </a:r>
            <a:endParaRPr lang="ru-RU" dirty="0"/>
          </a:p>
        </p:txBody>
      </p:sp>
      <p:pic>
        <p:nvPicPr>
          <p:cNvPr id="7172" name="Picture 4" descr="http://www.ikovrov.ru/images/stories/articles/2014/17122014/Bolkonskiy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3437912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kniga-kartina.okis.ru/files/4/3/7/4370/0_7de33_dda2b393_X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396828"/>
            <a:ext cx="3312368" cy="214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61440" y="3573016"/>
            <a:ext cx="52030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/>
              <a:t>     Князь Андрей Болконский в сражении под Аустерлицем не может остаться безучастным к происходящему на поле боя и бросается  поднять знамя и повести солдат вперёд, на врага.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65571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Л. Н. Толстой. «Война и мир»</a:t>
            </a:r>
            <a:endParaRPr lang="ru-RU" dirty="0"/>
          </a:p>
        </p:txBody>
      </p:sp>
      <p:pic>
        <p:nvPicPr>
          <p:cNvPr id="6146" name="Picture 2" descr="https://im0-tub-ru.yandex.net/i?id=65b1960889e32ad470519e9c3cd95d58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" b="2721"/>
          <a:stretch/>
        </p:blipFill>
        <p:spPr bwMode="auto">
          <a:xfrm>
            <a:off x="562502" y="1237312"/>
            <a:ext cx="3742361" cy="486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16016" y="1170008"/>
            <a:ext cx="41044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FF0000"/>
                </a:solidFill>
              </a:rPr>
              <a:t>     Наташа Ростова </a:t>
            </a:r>
            <a:r>
              <a:rPr lang="ru-RU" sz="2800" b="1" dirty="0" smtClean="0"/>
              <a:t>буквально </a:t>
            </a:r>
            <a:r>
              <a:rPr lang="ru-RU" sz="2800" b="1" dirty="0"/>
              <a:t>заставляет мать отдать подводы, приготовленные для перевозки вещей («приданого»), раненым солдатам, двигающимся после Бородинского сражения в тыл.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01225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М. А. Шолохов.  «Судьба человека»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292044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FF0000"/>
                </a:solidFill>
              </a:rPr>
              <a:t>Андрей Соколов</a:t>
            </a:r>
            <a:r>
              <a:rPr lang="ru-RU" sz="2400" b="1" dirty="0"/>
              <a:t>, переживший фашистский плен, потерявший во время войны всю семью, не очерствел. Его сердце ещё готово любить, поэтому он </a:t>
            </a:r>
            <a:r>
              <a:rPr lang="ru-RU" sz="2400" b="1" dirty="0" smtClean="0"/>
              <a:t>берёт </a:t>
            </a:r>
            <a:r>
              <a:rPr lang="ru-RU" sz="2400" b="1" dirty="0"/>
              <a:t>на воспитание мальчика-сироту </a:t>
            </a:r>
            <a:r>
              <a:rPr lang="ru-RU" sz="2400" b="1" dirty="0">
                <a:solidFill>
                  <a:srgbClr val="FF0000"/>
                </a:solidFill>
              </a:rPr>
              <a:t>Ванюшу</a:t>
            </a:r>
            <a:r>
              <a:rPr lang="ru-RU" sz="2400" b="1" dirty="0"/>
              <a:t>.</a:t>
            </a:r>
            <a:endParaRPr lang="ru-RU" sz="2400" b="1" dirty="0"/>
          </a:p>
        </p:txBody>
      </p:sp>
      <p:pic>
        <p:nvPicPr>
          <p:cNvPr id="4108" name="Picture 12" descr="https://clib.yar.ru/wp-content/uploads/2016/07/DS-Sudba-chelove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848686"/>
            <a:ext cx="6984776" cy="389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89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bigslide.ru/images/24/23980/960/img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79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А. С. Пушкин. </a:t>
            </a:r>
            <a:br>
              <a:rPr lang="ru-RU" dirty="0" smtClean="0"/>
            </a:br>
            <a:r>
              <a:rPr lang="ru-RU" dirty="0" smtClean="0"/>
              <a:t>«Станционный смотритель»</a:t>
            </a:r>
            <a:endParaRPr lang="ru-RU" dirty="0"/>
          </a:p>
        </p:txBody>
      </p:sp>
      <p:pic>
        <p:nvPicPr>
          <p:cNvPr id="8194" name="Picture 2" descr="https://im0-tub-ru.yandex.net/i?id=6685f84a207ac208c334cbc25352a5fe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585913"/>
            <a:ext cx="2326788" cy="311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images.myshared.ru/4/311367/slide_1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0" t="7681" r="7318" b="20320"/>
          <a:stretch/>
        </p:blipFill>
        <p:spPr bwMode="auto">
          <a:xfrm>
            <a:off x="755576" y="1585913"/>
            <a:ext cx="4242495" cy="312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7" y="4713854"/>
            <a:ext cx="848499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оковая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страсть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Дуни к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гусару заставляет совершить жестокость – она тайно бежит из дому, не получив благословения родителя и не сообщив ему о себе ничего. Обезумевший от горя отец спивается и умирает, а дочь появляется лишь на его могиле.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40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К.Г. Паустовский. «Телеграмма»</a:t>
            </a:r>
            <a:endParaRPr lang="ru-RU" dirty="0"/>
          </a:p>
        </p:txBody>
      </p:sp>
      <p:pic>
        <p:nvPicPr>
          <p:cNvPr id="9218" name="Picture 2" descr="http://900igr.net/datai/literatura/Urok-Telegramma/0011-009-Katerina-Petrovna-staraja-zhenschina-kotoraja-zhila-v-dome-postroenn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12" y="1963294"/>
            <a:ext cx="3328968" cy="464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ds02.infourok.ru/uploads/ex/055c/00077f6b-1f8a0cfa/img3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5" t="2758" r="15188" b="27357"/>
          <a:stretch/>
        </p:blipFill>
        <p:spPr bwMode="auto">
          <a:xfrm>
            <a:off x="4601946" y="1187183"/>
            <a:ext cx="3380990" cy="2513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kinobaza.biz/uploads/media/moment/0d/a4/bfbb38561b87cf3727827af71707f412992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0" r="16519" b="5152"/>
          <a:stretch/>
        </p:blipFill>
        <p:spPr bwMode="auto">
          <a:xfrm>
            <a:off x="3763265" y="3929288"/>
            <a:ext cx="2483576" cy="2532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mypresentation.ru/documents_2/4a5670c132359bb6a0d3886d3977009a/img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5" t="8820" r="53618" b="13914"/>
          <a:stretch/>
        </p:blipFill>
        <p:spPr bwMode="auto">
          <a:xfrm>
            <a:off x="6660232" y="3780858"/>
            <a:ext cx="2133086" cy="292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86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274638"/>
            <a:ext cx="649106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Примерные темы сочинения</a:t>
            </a:r>
            <a:endParaRPr lang="ru-RU" dirty="0"/>
          </a:p>
        </p:txBody>
      </p:sp>
      <p:pic>
        <p:nvPicPr>
          <p:cNvPr id="6" name="Picture 2" descr="https://im0-tub-ru.yandex.net/i?id=fb532d195846566dc3c6865521214301&amp;n=1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3" b="99688" l="0" r="977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55" y="53334"/>
            <a:ext cx="3124246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116258" y="1633154"/>
            <a:ext cx="53811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b="1" i="1" dirty="0"/>
              <a:t>Чем опасно равнодушие?</a:t>
            </a:r>
            <a:endParaRPr lang="ru-RU" sz="3200" b="1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64220" y="3212976"/>
            <a:ext cx="80842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b="1" i="1" dirty="0"/>
              <a:t> Какие жизненные уроки </a:t>
            </a:r>
            <a:r>
              <a:rPr lang="ru-RU" sz="3200" b="1" i="1" dirty="0" smtClean="0"/>
              <a:t>помогают развить </a:t>
            </a:r>
            <a:r>
              <a:rPr lang="ru-RU" sz="3200" b="1" i="1" dirty="0"/>
              <a:t>в себе чувство сострадания</a:t>
            </a:r>
            <a:r>
              <a:rPr lang="ru-RU" sz="3200" b="1" i="1" dirty="0" smtClean="0"/>
              <a:t>?</a:t>
            </a:r>
          </a:p>
          <a:p>
            <a:endParaRPr lang="ru-RU" sz="3200" b="1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b="1" i="1" dirty="0"/>
              <a:t>Как Вы понимаете </a:t>
            </a:r>
            <a:r>
              <a:rPr lang="ru-RU" sz="3200" b="1" i="1" dirty="0" smtClean="0"/>
              <a:t>высказывание</a:t>
            </a:r>
          </a:p>
          <a:p>
            <a:r>
              <a:rPr lang="ru-RU" sz="3200" b="1" i="1" dirty="0" smtClean="0"/>
              <a:t>А.П</a:t>
            </a:r>
            <a:r>
              <a:rPr lang="ru-RU" sz="3200" b="1" i="1" dirty="0"/>
              <a:t>. Чехова: «Равнодушие — это </a:t>
            </a:r>
            <a:r>
              <a:rPr lang="ru-RU" sz="3200" b="1" i="1" dirty="0" smtClean="0"/>
              <a:t>паралич души»?</a:t>
            </a: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31209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407</Words>
  <Application>Microsoft Office PowerPoint</Application>
  <PresentationFormat>Экран (4:3)</PresentationFormat>
  <Paragraphs>56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Равнодушие и отзывчивость</vt:lpstr>
      <vt:lpstr>План - кластер</vt:lpstr>
      <vt:lpstr>Презентация PowerPoint</vt:lpstr>
      <vt:lpstr>Вопросы для обсуждения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Максим Горький. «Старуха Изергиль»</vt:lpstr>
      <vt:lpstr>Презентация PowerPoint</vt:lpstr>
      <vt:lpstr>Презентация PowerPoint</vt:lpstr>
      <vt:lpstr>Л. Н. Толстой. «Война и мир»</vt:lpstr>
      <vt:lpstr>Л. Н. Толстой. «Война и мир»</vt:lpstr>
      <vt:lpstr>М. А. Шолохов.  «Судьба человека»</vt:lpstr>
      <vt:lpstr>Презентация PowerPoint</vt:lpstr>
      <vt:lpstr>А. С. Пушкин.  «Станционный смотритель»</vt:lpstr>
      <vt:lpstr>К.Г. Паустовский. «Телеграмма»</vt:lpstr>
      <vt:lpstr>Примерные темы сочинения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Равнодушие и отзывчивость</dc:title>
  <dc:creator>НАТАЛЬЯ</dc:creator>
  <cp:lastModifiedBy>НАТАЛЬЯ</cp:lastModifiedBy>
  <cp:revision>17</cp:revision>
  <dcterms:created xsi:type="dcterms:W3CDTF">2017-11-02T08:17:19Z</dcterms:created>
  <dcterms:modified xsi:type="dcterms:W3CDTF">2017-11-02T11:24:28Z</dcterms:modified>
</cp:coreProperties>
</file>