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7" r:id="rId2"/>
    <p:sldId id="265" r:id="rId3"/>
    <p:sldId id="266" r:id="rId4"/>
    <p:sldId id="267" r:id="rId5"/>
    <p:sldId id="268" r:id="rId6"/>
    <p:sldId id="259" r:id="rId7"/>
    <p:sldId id="260" r:id="rId8"/>
    <p:sldId id="307" r:id="rId9"/>
    <p:sldId id="271" r:id="rId10"/>
    <p:sldId id="272" r:id="rId11"/>
    <p:sldId id="274" r:id="rId12"/>
    <p:sldId id="273" r:id="rId13"/>
    <p:sldId id="276" r:id="rId14"/>
    <p:sldId id="277" r:id="rId15"/>
    <p:sldId id="304" r:id="rId16"/>
    <p:sldId id="278" r:id="rId17"/>
    <p:sldId id="306" r:id="rId18"/>
    <p:sldId id="311" r:id="rId19"/>
    <p:sldId id="312" r:id="rId20"/>
    <p:sldId id="313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309" r:id="rId31"/>
    <p:sldId id="288" r:id="rId32"/>
    <p:sldId id="289" r:id="rId33"/>
    <p:sldId id="290" r:id="rId34"/>
    <p:sldId id="291" r:id="rId35"/>
    <p:sldId id="308" r:id="rId36"/>
    <p:sldId id="296" r:id="rId37"/>
    <p:sldId id="297" r:id="rId38"/>
    <p:sldId id="298" r:id="rId39"/>
    <p:sldId id="299" r:id="rId40"/>
    <p:sldId id="300" r:id="rId41"/>
    <p:sldId id="305" r:id="rId42"/>
    <p:sldId id="302" r:id="rId43"/>
    <p:sldId id="314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D2"/>
    <a:srgbClr val="7A7AE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3" autoAdjust="0"/>
    <p:restoredTop sz="86944" autoAdjust="0"/>
  </p:normalViewPr>
  <p:slideViewPr>
    <p:cSldViewPr>
      <p:cViewPr varScale="1">
        <p:scale>
          <a:sx n="63" d="100"/>
          <a:sy n="63" d="100"/>
        </p:scale>
        <p:origin x="-16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5C7A-8A3A-4E1F-A372-B56CB765F0D9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8BD39-B99A-43E7-8130-61175B0D1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94EFC8-A1CE-4403-8BAE-20FCFE7D838E}" type="slidenum">
              <a:rPr lang="ru-RU" smtClean="0"/>
              <a:pPr/>
              <a:t>8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8BD39-B99A-43E7-8130-61175B0D122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8BD39-B99A-43E7-8130-61175B0D122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8BD39-B99A-43E7-8130-61175B0D122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D6869-583F-4EEC-8EA3-D6D343A334B4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7A735-8731-4AA2-9C19-9134B92E8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base.com/upload/view/6b167cc2c382_1265818665_acdghlrvy6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1.jpeg"/><Relationship Id="rId7" Type="http://schemas.openxmlformats.org/officeDocument/2006/relationships/hyperlink" Target="http://ru.wikipedia.org/wiki/%D0%A4%D0%B0%D0%B9%D0%BB:%D0%91%D0%B0%D0%B1%D0%B0_%D0%AF%D0%B3%D0%B0.jpg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hyperlink" Target="http://ru.wikipedia.org/wiki/%D0%A4%D0%B0%D0%B9%D0%BB:Bilibin._Baba_Yaga.jp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Юлия\3 рамки\3 рамки\1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06413"/>
            <a:ext cx="9820275" cy="7364413"/>
          </a:xfrm>
          <a:prstGeom prst="rect">
            <a:avLst/>
          </a:prstGeom>
          <a:solidFill>
            <a:srgbClr val="00B0F0">
              <a:alpha val="32941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3071813" y="50006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2143108" y="857232"/>
            <a:ext cx="532765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                </a:t>
            </a:r>
          </a:p>
          <a:p>
            <a:r>
              <a:rPr lang="ru-RU" sz="4400" b="1" dirty="0">
                <a:solidFill>
                  <a:srgbClr val="FF0000"/>
                </a:solidFill>
                <a:latin typeface="Monotype Corsiva" pitchFamily="66" charset="0"/>
              </a:rPr>
              <a:t>«Баба-Яга – какая она?»</a:t>
            </a:r>
          </a:p>
        </p:txBody>
      </p:sp>
      <p:sp>
        <p:nvSpPr>
          <p:cNvPr id="2055" name="TextBox 6"/>
          <p:cNvSpPr txBox="1">
            <a:spLocks noChangeArrowheads="1"/>
          </p:cNvSpPr>
          <p:nvPr/>
        </p:nvSpPr>
        <p:spPr bwMode="auto">
          <a:xfrm>
            <a:off x="4214813" y="557212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6" name="Picture 4" descr="Картинка 79 из 1409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060848"/>
            <a:ext cx="2857503" cy="2885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635896" y="5229201"/>
            <a:ext cx="55081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Выполнила:  </a:t>
            </a:r>
            <a:r>
              <a:rPr lang="ru-RU" sz="2800" b="1" dirty="0" err="1" smtClean="0"/>
              <a:t>Прилепская</a:t>
            </a:r>
            <a:r>
              <a:rPr lang="ru-RU" sz="2800" b="1" dirty="0" smtClean="0"/>
              <a:t>  Е. Г.</a:t>
            </a:r>
            <a:endParaRPr lang="ru-RU" sz="2800" b="1" dirty="0" smtClean="0"/>
          </a:p>
          <a:p>
            <a:r>
              <a:rPr lang="ru-RU" sz="2800" b="1" dirty="0" smtClean="0"/>
              <a:t>МБОУ – </a:t>
            </a:r>
            <a:r>
              <a:rPr lang="ru-RU" sz="2800" b="1" dirty="0" err="1" smtClean="0"/>
              <a:t>Боровская</a:t>
            </a:r>
            <a:r>
              <a:rPr lang="ru-RU" sz="2800" b="1" dirty="0" smtClean="0"/>
              <a:t> СШ</a:t>
            </a:r>
            <a:r>
              <a:rPr lang="ru-RU" sz="2800" b="1" dirty="0" smtClean="0"/>
              <a:t>» № </a:t>
            </a:r>
            <a:r>
              <a:rPr lang="ru-RU" sz="2800" b="1" dirty="0" smtClean="0"/>
              <a:t>84</a:t>
            </a:r>
            <a:endParaRPr lang="ru-RU" sz="2800" b="1" dirty="0" smtClean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72152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Цель работы:</a:t>
            </a:r>
          </a:p>
          <a:p>
            <a:pPr algn="ctr">
              <a:defRPr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 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643050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выяснить, злой или добрый персонаж Баба Яга?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8" name="Picture 4" descr="C:\Documents and Settings\Admin\Мои документы\Документы\к школьной коференции\картинки об бабе яге\090c93d68e79b935f1b72900ac78191c яг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500306"/>
            <a:ext cx="3214710" cy="3787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Admin\Мои документы\Документы\к школьной коференции\картинки об бабе яге\63885киноактё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1" y="2857496"/>
            <a:ext cx="3350893" cy="3386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357166"/>
            <a:ext cx="7715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Задачи работы: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1214422"/>
            <a:ext cx="835824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 smtClean="0"/>
              <a:t>1. Рассмотреть различные мнения о Бабе Яге;</a:t>
            </a:r>
          </a:p>
          <a:p>
            <a:pPr lvl="0"/>
            <a:r>
              <a:rPr lang="ru-RU" sz="2800" dirty="0" smtClean="0"/>
              <a:t>2. Найти изображения  Бабы Яги;</a:t>
            </a:r>
          </a:p>
          <a:p>
            <a:pPr lvl="0"/>
            <a:r>
              <a:rPr lang="ru-RU" sz="2800" dirty="0" smtClean="0"/>
              <a:t>3. Сделать свою Бабу Ягу.</a:t>
            </a:r>
          </a:p>
          <a:p>
            <a:pPr lvl="0"/>
            <a:endParaRPr lang="ru-RU" sz="2800" dirty="0" smtClean="0"/>
          </a:p>
          <a:p>
            <a:endParaRPr lang="ru-RU" dirty="0"/>
          </a:p>
        </p:txBody>
      </p:sp>
      <p:pic>
        <p:nvPicPr>
          <p:cNvPr id="21506" name="Picture 2" descr="C:\Documents and Settings\Admin\Мои документы\Документы\к школьной коференции\картинки об бабе яге\76605809805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357298"/>
            <a:ext cx="2286016" cy="28412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7" name="Picture 3" descr="C:\Documents and Settings\Admin\Мои документы\Документы\к школьной коференции\картинки об бабе яге\miller_0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429000"/>
            <a:ext cx="3643306" cy="32546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86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Основополагающий вопрос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1785926"/>
            <a:ext cx="835824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основные черты характера Бабы Яги и ее роль в русских народных сказках.</a:t>
            </a:r>
          </a:p>
          <a:p>
            <a:endParaRPr lang="ru-RU" dirty="0"/>
          </a:p>
        </p:txBody>
      </p:sp>
      <p:pic>
        <p:nvPicPr>
          <p:cNvPr id="22530" name="Picture 2" descr="C:\Documents and Settings\Admin\Мои документы\Документы\к школьной коференции\картинки об бабе яге\1282015257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500306"/>
            <a:ext cx="3826531" cy="3929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Documents and Settings\Admin\Мои документы\Документы\к школьной коференции\картинки об бабе яге\baba_ya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66159">
            <a:off x="428596" y="3143248"/>
            <a:ext cx="3214710" cy="28924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714356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Методы работы: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1714488"/>
            <a:ext cx="80724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1.Изучение </a:t>
            </a:r>
            <a:r>
              <a:rPr lang="ru-RU" sz="3200" dirty="0"/>
              <a:t>энциклопедической литературы.</a:t>
            </a:r>
          </a:p>
          <a:p>
            <a:r>
              <a:rPr lang="ru-RU" sz="3200" dirty="0"/>
              <a:t>2. Анализ русских народных сказок. </a:t>
            </a:r>
          </a:p>
          <a:p>
            <a:r>
              <a:rPr lang="ru-RU" sz="3200" dirty="0"/>
              <a:t>3. Анкетирование. </a:t>
            </a:r>
          </a:p>
          <a:p>
            <a:r>
              <a:rPr lang="ru-RU" sz="3200" dirty="0"/>
              <a:t>4. Сравнение полученных результатов.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04"/>
            <a:ext cx="228600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643314"/>
            <a:ext cx="228601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643314"/>
            <a:ext cx="23574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28604"/>
            <a:ext cx="22859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28604"/>
            <a:ext cx="240188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Мои документы\Документы\к школьной коференции\картинки об бабе яге\phoca_thumb_l_baba_yaga_11 баба яг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3643314"/>
            <a:ext cx="2286016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Школа\DSC001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64399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Юлия\4 рамки\4 рамки\1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N:\Баба яга\кукл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25" y="1071563"/>
            <a:ext cx="28352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N:\Баба яга\по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75" y="1928813"/>
            <a:ext cx="2928938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:\Баба яга\раскрытый словар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N:\Баба яга\дал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85984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N:\Баба яга\словарь ушак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8275" y="3476625"/>
            <a:ext cx="26257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Admin\Мои документы\Загрузки\tk_sob_large_197_07_10_10_09_3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000504"/>
            <a:ext cx="2714612" cy="2857496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00042"/>
            <a:ext cx="85725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«ЯГА</a:t>
            </a:r>
            <a:r>
              <a:rPr lang="ru-RU" sz="28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, ЯГА-БАБА, ЯГАБИХА, ЯГАЯ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j-lt"/>
              </a:rPr>
              <a:t>—</a:t>
            </a:r>
            <a:r>
              <a:rPr lang="ru-RU" sz="2800" dirty="0">
                <a:solidFill>
                  <a:srgbClr val="EA16A3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j-lt"/>
              </a:rPr>
              <a:t>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это баба-яга, сказочный персонаж, обитающий в дремучем лесу; ведьма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Энциклопедический словарь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/>
            </a:r>
            <a:b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endParaRPr lang="ru-RU" dirty="0"/>
          </a:p>
        </p:txBody>
      </p:sp>
      <p:pic>
        <p:nvPicPr>
          <p:cNvPr id="3" name="Picture 6" descr="F:\детские картинки\БАБА ЯГА\8550a7e153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00306"/>
            <a:ext cx="350046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28992" y="500042"/>
            <a:ext cx="5357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словаре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Ушакова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«Баба-яга, костяная нога,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злая безобразная старуха, живущая в избушке на курьих ножках, летает на ступе».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2870409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 descr="N:\Баба яга\0_10d50_7b030373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500306"/>
            <a:ext cx="3573045" cy="357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285728"/>
            <a:ext cx="864399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словаря В. Даля, первое </a:t>
            </a:r>
            <a:r>
              <a:rPr lang="ru-RU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sz="32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«БАБА»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происходит от </a:t>
            </a:r>
            <a:r>
              <a:rPr lang="ru-RU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 </a:t>
            </a:r>
            <a:r>
              <a:rPr lang="ru-RU" sz="32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«БАБАЙКА»</a:t>
            </a:r>
            <a:r>
              <a:rPr lang="ru-RU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которым пугают детей. </a:t>
            </a:r>
            <a:endParaRPr lang="ru-RU" sz="3200" dirty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85926"/>
            <a:ext cx="3000396" cy="45005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571868" y="3071810"/>
            <a:ext cx="1714512" cy="1300163"/>
          </a:xfrm>
          <a:prstGeom prst="rightArrow">
            <a:avLst>
              <a:gd name="adj1" fmla="val 33981"/>
              <a:gd name="adj2" fmla="val 39986"/>
            </a:avLst>
          </a:prstGeom>
          <a:solidFill>
            <a:srgbClr val="341DBD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5" name="Picture 8" descr="H:\детские картинки\БАБА ЯГА\6dbdb1622afc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857364"/>
            <a:ext cx="3143272" cy="4429156"/>
          </a:xfrm>
          <a:prstGeom prst="rect">
            <a:avLst/>
          </a:prstGeom>
          <a:noFill/>
          <a:ln w="57150" cmpd="thinThick">
            <a:solidFill>
              <a:srgbClr val="0099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8215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Второе слово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«ЯГА»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означает лесную женщину с наглым, ворчливым характером</a:t>
            </a:r>
            <a:r>
              <a:rPr lang="ru-RU" sz="3200" dirty="0" smtClean="0">
                <a:solidFill>
                  <a:srgbClr val="000000"/>
                </a:solidFill>
              </a:rPr>
              <a:t>.</a:t>
            </a:r>
            <a:endParaRPr lang="ru-RU" sz="3200" dirty="0">
              <a:solidFill>
                <a:srgbClr val="000000"/>
              </a:solidFill>
            </a:endParaRPr>
          </a:p>
        </p:txBody>
      </p:sp>
      <p:pic>
        <p:nvPicPr>
          <p:cNvPr id="3" name="Picture 9" descr="H:\детские картинки\БАБА ЯГА\0927dc25df07d2cbced9272ffb9a8a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32861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857620" y="2500306"/>
            <a:ext cx="1428760" cy="1300163"/>
          </a:xfrm>
          <a:prstGeom prst="rightArrow">
            <a:avLst>
              <a:gd name="adj1" fmla="val 33981"/>
              <a:gd name="adj2" fmla="val 39986"/>
            </a:avLst>
          </a:prstGeom>
          <a:solidFill>
            <a:srgbClr val="341DBD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5" name="Picture 10" descr="H:\детские картинки\БАБА ЯГА\22935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43050"/>
            <a:ext cx="3305204" cy="4429156"/>
          </a:xfrm>
          <a:prstGeom prst="rect">
            <a:avLst/>
          </a:prstGeom>
          <a:noFill/>
          <a:ln w="57150" cmpd="thinThick">
            <a:solidFill>
              <a:srgbClr val="CC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572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Существует версия, что имя Яги произошло от слова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ЙОГ»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сама она из Индии. </a:t>
            </a:r>
            <a:endParaRPr lang="ru-RU" sz="3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2786082" cy="44291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643306" y="2571744"/>
            <a:ext cx="1676400" cy="1300163"/>
          </a:xfrm>
          <a:prstGeom prst="rightArrow">
            <a:avLst>
              <a:gd name="adj1" fmla="val 33981"/>
              <a:gd name="adj2" fmla="val 39986"/>
            </a:avLst>
          </a:prstGeom>
          <a:solidFill>
            <a:srgbClr val="3F23B7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752600"/>
            <a:ext cx="3214710" cy="431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7154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Некоторые считают, что Баба Яга перебралась к нам с Севера. Там жители часто ставили избы на высоких столбах, чтобы не замело снегом. Отсюда и избушка на курьих ножках</a:t>
            </a:r>
            <a:endParaRPr lang="ru-RU" sz="2800" dirty="0"/>
          </a:p>
        </p:txBody>
      </p:sp>
      <p:pic>
        <p:nvPicPr>
          <p:cNvPr id="55298" name="Picture 2" descr="C:\Documents and Settings\Admin\Мои документы\Загрузки\11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3116"/>
            <a:ext cx="3143272" cy="4214842"/>
          </a:xfrm>
          <a:prstGeom prst="rect">
            <a:avLst/>
          </a:prstGeom>
          <a:noFill/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714744" y="2786058"/>
            <a:ext cx="1643074" cy="1300163"/>
          </a:xfrm>
          <a:prstGeom prst="rightArrow">
            <a:avLst>
              <a:gd name="adj1" fmla="val 33981"/>
              <a:gd name="adj2" fmla="val 39986"/>
            </a:avLst>
          </a:prstGeom>
          <a:solidFill>
            <a:srgbClr val="2E2ED2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071678"/>
            <a:ext cx="324326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285728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Баба Яга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 pitchFamily="18" charset="0"/>
              </a:rPr>
              <a:t>–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инопланетянин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 pitchFamily="18" charset="0"/>
              </a:rPr>
              <a:t>,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 pitchFamily="18" charset="0"/>
              </a:rPr>
              <a:t>п</a:t>
            </a:r>
            <a:r>
              <a:rPr lang="ru-RU" sz="36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рибыла к нам из Космоса, поэтому она умеет летать.</a:t>
            </a:r>
            <a:endParaRPr lang="ru-RU" sz="36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000240"/>
            <a:ext cx="3175000" cy="3643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3500430" y="2786058"/>
            <a:ext cx="1857388" cy="1300163"/>
          </a:xfrm>
          <a:prstGeom prst="rightArrow">
            <a:avLst>
              <a:gd name="adj1" fmla="val 33981"/>
              <a:gd name="adj2" fmla="val 39986"/>
            </a:avLst>
          </a:prstGeom>
          <a:solidFill>
            <a:srgbClr val="2E2ED2"/>
          </a:solidFill>
          <a:ln w="93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Picture 2" descr="F:\детские картинки\БАБА ЯГА\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1928802"/>
            <a:ext cx="314327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детские картинки\БАБА ЯГА\59230_4-550-70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220027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:\детские картинки\БАБА ЯГА\mad-witc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14752"/>
            <a:ext cx="221457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86000" y="428604"/>
            <a:ext cx="6429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Баба Яга по мнению </a:t>
            </a:r>
          </a:p>
          <a:p>
            <a:pPr algn="ctr"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детей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1857364"/>
            <a:ext cx="1928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добрая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488" y="4643446"/>
            <a:ext cx="1857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злая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29190" y="2000240"/>
            <a:ext cx="14287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13 %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87 %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571480"/>
          <a:ext cx="8143931" cy="5020624"/>
        </p:xfrm>
        <a:graphic>
          <a:graphicData uri="http://schemas.openxmlformats.org/drawingml/2006/table">
            <a:tbl>
              <a:tblPr/>
              <a:tblGrid>
                <a:gridCol w="1465825"/>
                <a:gridCol w="1601764"/>
                <a:gridCol w="1195591"/>
                <a:gridCol w="1199682"/>
                <a:gridCol w="1182488"/>
                <a:gridCol w="1498581"/>
              </a:tblGrid>
              <a:tr h="10629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сказки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Место обитания Бабы Яги 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Внешний вид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Волшебные вещи в сказках и др. чудеса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Животные, служащие Бабе Яге 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Положительный или отрицательный персонаж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7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«Гуси-лебеди»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«…стоит избушка на курьей ножке, об одном окошке, кругом себя поворачивается…»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«…морда жилиная, нога глиняная»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Золотые яблочки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Мышка, гуси-лебеди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Отрицательный, так как похищает детей, чтобы съесть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5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«Царевна-лягушка»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«Стоит избушка на курьих ножках, кругом себя поворачивается»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«…зубы – на полке, а нос в потолок врос»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Клубок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–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Положительный, так как дает совет, как одолеть противника (Кощея)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«Баба Яга»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«Стоит в лесу хатка, а в ней сидит Баба Яга»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Баба Яга – костяная нога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Гребешок, полотенце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Кот, собаки, быки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Отрицательный, так как хотела съесть девочку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618" marR="57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85720" y="285728"/>
          <a:ext cx="8572561" cy="6452683"/>
        </p:xfrm>
        <a:graphic>
          <a:graphicData uri="http://schemas.openxmlformats.org/drawingml/2006/table">
            <a:tbl>
              <a:tblPr/>
              <a:tblGrid>
                <a:gridCol w="1542974"/>
                <a:gridCol w="1686064"/>
                <a:gridCol w="1258516"/>
                <a:gridCol w="1262827"/>
                <a:gridCol w="1244725"/>
                <a:gridCol w="1577455"/>
              </a:tblGrid>
              <a:tr h="1545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«Баба Яга и </a:t>
                      </a:r>
                      <a:r>
                        <a:rPr lang="ru-RU" sz="12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Заморышек</a:t>
                      </a: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	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«За тридевять земель на крутой горе стоят белокаменные палаты, высокой стеной обведены, у ворот железные столбы поставлены»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Баба Яга – костяная нога (имеет 41 дочь)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Волшебный платочек, огненный щит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Отрицательный, так как хотела погубить всех братьев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9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«Царь девица»	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 Бабы-яги. «В дремучем лесу на поляне избушка на курьих ножках, переминается»;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 дремучем лесу на поляне избушка на курьих ножках, подпрыгивает»;  «В дремучем лесу на поляне избушка на курьих ножках, подскакивает».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Баба-яга костяная нога; Баба-яга деревянная нога; Баба-яга золотая нога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Три дудочки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Птиц видимо-невидимо, а среди них Жар-птица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Деве (первая и вторая) –положительные, а третья отрицательная, так как хотела съесть царевича. Но при этом дала три дудочки.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3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«Марья Моревна»	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«За тридевять земель, в тридесятом царстве, за огненной рекой стоит дом Бабы Яги, кругом дома двенадцать шестов, на одиннадцати шестах по человечьей голове, только один незанятый»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«Во весь дух на железной ступе скачет, пестом погоняет, помелом след заметает»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Волшебный платочек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Волшебные кони	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Отрицательный, так как хотела убить Ивана-царевича</a:t>
                      </a: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285726"/>
          <a:ext cx="8215370" cy="6143669"/>
        </p:xfrm>
        <a:graphic>
          <a:graphicData uri="http://schemas.openxmlformats.org/drawingml/2006/table">
            <a:tbl>
              <a:tblPr/>
              <a:tblGrid>
                <a:gridCol w="1478683"/>
                <a:gridCol w="1615813"/>
                <a:gridCol w="1206078"/>
                <a:gridCol w="1210209"/>
                <a:gridCol w="1192860"/>
                <a:gridCol w="1511727"/>
              </a:tblGrid>
              <a:tr h="2150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«Иван-царевич и Белый Полянин»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«Прибежала к глубокой пропасти, подняла чугунную доску и скрылась под землею»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Баба Яга – золотая нога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Волшебная игла, шило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–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Отрицательный, так как билась с богатырями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3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«Поди туда – не знаю куда, принеси то – не знаю что»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Избушка на курьих ножках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Сидит седая старуха, прядет кудель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Волшебный клубок, дубинка, топор, дудка.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Сват Наум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Положительный, помогает главному герою	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«Заколдованная королевна»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Три Бабы Яги. У старшей «стоит избушка, а дальше… одна тьма кромешная, ничего не видать…»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Баба Яга – костяная нога, старая, беззубая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Ковер-самолет, сапоги-скороходы, шапка-невидимка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–	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Положительный, так как помогла найти королевну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201" marR="662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Иван\Мои документы\Мои рисунки\1214256134_tn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3857653" cy="3929090"/>
          </a:xfrm>
          <a:prstGeom prst="ellipse">
            <a:avLst/>
          </a:prstGeom>
          <a:ln w="190500" cap="rnd">
            <a:solidFill>
              <a:srgbClr val="62B5BE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57224" y="357166"/>
            <a:ext cx="7643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Облик Бабы Яги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1357298"/>
            <a:ext cx="46434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 сказках мы встречаем разные образы Бабы Яги: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Баба Яга – образ  старухи – ведуньи, дающей пророческие ответы на вопросы о настоящем и будущем.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Баба Яга – прародительница  рода и традиций.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Баба Яга – воительница </a:t>
            </a:r>
          </a:p>
        </p:txBody>
      </p:sp>
      <p:pic>
        <p:nvPicPr>
          <p:cNvPr id="3" name="Picture 2" descr="F:\баба яга\11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3000396" cy="4929222"/>
          </a:xfrm>
          <a:prstGeom prst="rect">
            <a:avLst/>
          </a:prstGeom>
          <a:noFill/>
          <a:ln w="76200">
            <a:solidFill>
              <a:srgbClr val="002776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00430" y="1357298"/>
            <a:ext cx="54292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…приказала подать свой огненный щит, поскакала в погоню и начала палить щитом на все четыре стороны.</a:t>
            </a:r>
            <a:r>
              <a:rPr lang="ru-RU" sz="2800" b="1" dirty="0" smtClean="0">
                <a:solidFill>
                  <a:srgbClr val="72002C"/>
                </a:solidFill>
                <a:latin typeface="Arial" charset="0"/>
              </a:rPr>
              <a:t> </a:t>
            </a:r>
          </a:p>
          <a:p>
            <a:endParaRPr lang="ru-RU" sz="2800" b="1" dirty="0" smtClean="0">
              <a:solidFill>
                <a:srgbClr val="72002C"/>
              </a:solidFill>
              <a:latin typeface="Arial" charset="0"/>
            </a:endParaRPr>
          </a:p>
          <a:p>
            <a:r>
              <a:rPr lang="ru-RU" sz="2800" b="1" dirty="0" smtClean="0">
                <a:latin typeface="Arial" charset="0"/>
              </a:rPr>
              <a:t>«Баба-яга и </a:t>
            </a:r>
            <a:r>
              <a:rPr lang="ru-RU" sz="2800" b="1" dirty="0" err="1" smtClean="0">
                <a:latin typeface="Arial" charset="0"/>
              </a:rPr>
              <a:t>Заморышек</a:t>
            </a:r>
            <a:r>
              <a:rPr lang="ru-RU" sz="2800" b="1" dirty="0" smtClean="0">
                <a:latin typeface="Arial" charset="0"/>
              </a:rPr>
              <a:t>»</a:t>
            </a:r>
            <a:endParaRPr lang="ru-RU" sz="28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57166"/>
            <a:ext cx="77867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Баба Яга - похитительница</a:t>
            </a:r>
          </a:p>
        </p:txBody>
      </p:sp>
      <p:pic>
        <p:nvPicPr>
          <p:cNvPr id="3" name="Picture 2" descr="F:\баба яга\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282" y="1214422"/>
            <a:ext cx="3436938" cy="4857784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929058" y="1357298"/>
            <a:ext cx="492922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В избушке старая баба-яга прядет кудель. А на лавочке сидит братец, играет серебряными яблочками.</a:t>
            </a:r>
          </a:p>
          <a:p>
            <a:endParaRPr lang="ru-RU" sz="2800" i="1" dirty="0" smtClean="0">
              <a:solidFill>
                <a:srgbClr val="72002C"/>
              </a:solidFill>
              <a:latin typeface="Arial" charset="0"/>
            </a:endParaRPr>
          </a:p>
          <a:p>
            <a:r>
              <a:rPr lang="ru-RU" sz="2800" i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sz="2800" b="1" i="1" dirty="0" smtClean="0">
                <a:latin typeface="Arial" charset="0"/>
              </a:rPr>
              <a:t>«</a:t>
            </a:r>
            <a:r>
              <a:rPr lang="ru-RU" sz="2800" b="1" dirty="0" smtClean="0">
                <a:latin typeface="Arial" charset="0"/>
              </a:rPr>
              <a:t>Гуси - лебеди</a:t>
            </a:r>
            <a:r>
              <a:rPr lang="ru-RU" sz="2800" b="1" i="1" dirty="0" smtClean="0">
                <a:latin typeface="Arial" charset="0"/>
              </a:rPr>
              <a:t>»</a:t>
            </a:r>
            <a:endParaRPr lang="ru-RU" sz="28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428604"/>
            <a:ext cx="75724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Баба Яга - повелительница</a:t>
            </a:r>
          </a:p>
        </p:txBody>
      </p:sp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214710" cy="4857784"/>
          </a:xfrm>
          <a:prstGeom prst="rect">
            <a:avLst/>
          </a:prstGeom>
          <a:noFill/>
          <a:ln w="76200">
            <a:solidFill>
              <a:srgbClr val="002776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86182" y="1214422"/>
            <a:ext cx="5143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… Стала Баба – Яга спать ложиться и говорит:</a:t>
            </a:r>
            <a:endParaRPr lang="ru-RU" sz="2800" dirty="0" smtClean="0">
              <a:solidFill>
                <a:srgbClr val="72002C"/>
              </a:solidFill>
              <a:latin typeface="Arial" charset="0"/>
            </a:endParaRPr>
          </a:p>
          <a:p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Когда завтра я уеду, ты смотри – двор вычисти, избу вымети, обед состряпай, бельё приготовь.  </a:t>
            </a:r>
          </a:p>
          <a:p>
            <a:endParaRPr lang="ru-RU" sz="2800" i="1" dirty="0" smtClean="0">
              <a:solidFill>
                <a:srgbClr val="72002C"/>
              </a:solidFill>
              <a:latin typeface="Arial" charset="0"/>
            </a:endParaRPr>
          </a:p>
          <a:p>
            <a:r>
              <a:rPr lang="ru-RU" sz="2800" b="1" i="1" dirty="0" smtClean="0">
                <a:latin typeface="Arial" charset="0"/>
              </a:rPr>
              <a:t>«Василиса Прекрасная»</a:t>
            </a:r>
            <a:endParaRPr lang="ru-RU" sz="2800" b="1" i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8001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Баба Яга - прародительница</a:t>
            </a:r>
          </a:p>
        </p:txBody>
      </p:sp>
      <p:pic>
        <p:nvPicPr>
          <p:cNvPr id="3" name="Picture 5" descr="Ja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357298"/>
            <a:ext cx="3500462" cy="5000660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071934" y="1714488"/>
            <a:ext cx="4857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- Ткешь ли ты, </a:t>
            </a:r>
            <a:r>
              <a:rPr lang="ru-RU" sz="2800" i="1" dirty="0" err="1" smtClean="0">
                <a:solidFill>
                  <a:srgbClr val="72002C"/>
                </a:solidFill>
                <a:latin typeface="Arial" charset="0"/>
              </a:rPr>
              <a:t>племяннушка</a:t>
            </a:r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, ткешь ли, милая? </a:t>
            </a:r>
            <a:endParaRPr lang="ru-RU" sz="2800" dirty="0" smtClean="0">
              <a:solidFill>
                <a:srgbClr val="72002C"/>
              </a:solidFill>
              <a:latin typeface="Arial" charset="0"/>
            </a:endParaRPr>
          </a:p>
          <a:p>
            <a:pPr>
              <a:buFontTx/>
              <a:buChar char="-"/>
            </a:pPr>
            <a:r>
              <a:rPr lang="ru-RU" sz="2800" i="1" dirty="0" smtClean="0">
                <a:solidFill>
                  <a:srgbClr val="72002C"/>
                </a:solidFill>
                <a:latin typeface="Arial" charset="0"/>
              </a:rPr>
              <a:t>Тку, тетушка, тку, милая! 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rgbClr val="72002C"/>
              </a:solidFill>
              <a:latin typeface="Arial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sz="2800" b="1" dirty="0" smtClean="0">
                <a:latin typeface="Arial" charset="0"/>
              </a:rPr>
              <a:t>«Баба Яга»</a:t>
            </a:r>
            <a:endParaRPr lang="ru-RU" sz="28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2153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Жилище Бабы Яги</a:t>
            </a: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2428892" cy="3571900"/>
          </a:xfrm>
          <a:prstGeom prst="rect">
            <a:avLst/>
          </a:prstGeom>
          <a:noFill/>
          <a:ln w="38100" cmpd="dbl">
            <a:solidFill>
              <a:srgbClr val="003366"/>
            </a:solidFill>
            <a:round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928934"/>
            <a:ext cx="2357454" cy="3500462"/>
          </a:xfrm>
          <a:prstGeom prst="rect">
            <a:avLst/>
          </a:prstGeom>
          <a:noFill/>
          <a:ln w="38100" cmpd="dbl">
            <a:solidFill>
              <a:srgbClr val="003366"/>
            </a:solidFill>
            <a:round/>
            <a:headEnd/>
            <a:tailEnd/>
          </a:ln>
        </p:spPr>
      </p:pic>
      <p:pic>
        <p:nvPicPr>
          <p:cNvPr id="5" name="Picture 2" descr="C:\Documents and Settings\Иван\Мои документы\Мои рисунки\4090_gos3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189924"/>
            <a:ext cx="3169477" cy="35317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64845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Средства передвижения 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Picture 8" descr="babaya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00042"/>
            <a:ext cx="2000264" cy="21431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1500174"/>
            <a:ext cx="60722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</a:rPr>
              <a:t>Передвигается Баба-Яга  в железной ступе, погоняя ее пестом, заметая следы помелом.</a:t>
            </a:r>
            <a:endParaRPr lang="ru-RU" sz="3200" dirty="0">
              <a:latin typeface="Times New Roman" pitchFamily="18" charset="0"/>
            </a:endParaRPr>
          </a:p>
        </p:txBody>
      </p:sp>
      <p:pic>
        <p:nvPicPr>
          <p:cNvPr id="5" name="Picture 9" descr="f_4970426f564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2500330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2" descr="F:\детские картинки\БАБА ЯГА\babya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3357562"/>
            <a:ext cx="2571768" cy="328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13" descr="F:\детские картинки\БАБА ЯГА\stephanie law_dreamscapes2_the witch_baba yaga_m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429000"/>
            <a:ext cx="264320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065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Образ Бабы Яги в работах художников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Picture 15" descr="http://content.foto.my.mail.ru/community/otrok-krasnickij/rusdraw/i-1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28575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071546"/>
            <a:ext cx="2500330" cy="27146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868" y="3786190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К.Васильев</a:t>
            </a:r>
            <a:endParaRPr lang="ru-RU" dirty="0"/>
          </a:p>
        </p:txBody>
      </p:sp>
      <p:pic>
        <p:nvPicPr>
          <p:cNvPr id="6" name="Picture 11" descr="http://upload.wikimedia.org/wikipedia/commons/thumb/4/45/Bilibin._Baba_Yaga.jpg/200px-Bilibin._Baba_Yag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000108"/>
            <a:ext cx="242889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6786578" y="3786190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И. Билибин </a:t>
            </a:r>
          </a:p>
        </p:txBody>
      </p:sp>
      <p:pic>
        <p:nvPicPr>
          <p:cNvPr id="8" name="Picture 13" descr="http://content.foto.my.mail.ru/community/otrok-krasnickij/rusdraw/s-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962400"/>
            <a:ext cx="2643206" cy="253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85720" y="6429396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В. Корольков</a:t>
            </a:r>
            <a:endParaRPr lang="ru-RU" dirty="0"/>
          </a:p>
        </p:txBody>
      </p:sp>
      <p:pic>
        <p:nvPicPr>
          <p:cNvPr id="10" name="Picture 9" descr="Баба Яга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4202210"/>
            <a:ext cx="2428892" cy="22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214942" y="6429396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В.Васнецов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82153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Образ Бабы Яги в рисунках</a:t>
            </a:r>
          </a:p>
        </p:txBody>
      </p:sp>
      <p:pic>
        <p:nvPicPr>
          <p:cNvPr id="6" name="Рисунок 5" descr="C:\Documents and Settings\Admin\Мои документы\Документы\к школьной коференции\Школа\DSC001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Admin\Мои документы\Документы\к школьной коференции\Школа\DSC001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3500430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Documents and Settings\Admin\Мои документы\Документы\к школьной коференции\Школа\DSC001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14290"/>
            <a:ext cx="3721100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Documents and Settings\Admin\Мои документы\Документы\к школьной коференции\Школа\DSC0018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3214686"/>
            <a:ext cx="5072098" cy="342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14282" y="285728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</a:t>
            </a:r>
            <a:r>
              <a:rPr kumimoji="0" lang="ru-RU" sz="2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Вот такая она, Баба Яга. У всех и для всех разная. А это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Г</a:t>
            </a:r>
            <a:r>
              <a:rPr kumimoji="0" lang="ru-RU" sz="2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еоргий</a:t>
            </a:r>
            <a:r>
              <a:rPr kumimoji="0" lang="ru-RU" sz="2400" b="1" i="0" u="none" strike="noStrike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 </a:t>
            </a:r>
            <a:r>
              <a:rPr kumimoji="0" lang="ru-RU" sz="24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Милляр</a:t>
            </a:r>
            <a:r>
              <a:rPr kumimoji="0" lang="ru-RU" sz="24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Times New Roman" pitchFamily="18" charset="0"/>
              </a:rPr>
              <a:t>. Исполнитель роли  Бабы Яги.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7" name="Picture 4" descr="N:\Баба яга\011_babaya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285860"/>
            <a:ext cx="350046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:\Баба яга\008_babaya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385765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N:\Баба яга\010_babaya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00042"/>
            <a:ext cx="35719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Documents and Settings\Admin\Рабочий стол\к школьной коференции\картинки об бабе яге\miller_0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86190"/>
            <a:ext cx="3786214" cy="2643230"/>
          </a:xfrm>
          <a:prstGeom prst="rect">
            <a:avLst/>
          </a:prstGeom>
          <a:noFill/>
        </p:spPr>
      </p:pic>
      <p:pic>
        <p:nvPicPr>
          <p:cNvPr id="6" name="Picture 3" descr="C:\Documents and Settings\Admin\Рабочий стол\к школьной коференции\картинки об бабе яге\miller_01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3714752"/>
            <a:ext cx="357190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\Рабочий стол\к школьной коференции\картинки об бабе яге\567757_8545-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3929090" cy="3071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5" descr="C:\Documents and Settings\Admin\Рабочий стол\к школьной коференции\картинки об бабе яге\567753_5993thumb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8605"/>
            <a:ext cx="4143403" cy="31432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:\Баба яга\105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3357562"/>
            <a:ext cx="4286280" cy="3286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:\Баба яга\кукоб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57188"/>
            <a:ext cx="8096250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357158" y="1214422"/>
          <a:ext cx="8429684" cy="5286412"/>
        </p:xfrm>
        <a:graphic>
          <a:graphicData uri="http://schemas.openxmlformats.org/presentationml/2006/ole">
            <p:oleObj spid="_x0000_s60418" name="Слайд" r:id="rId3" imgW="4570640" imgH="3427459" progId="PowerPoint.Slide.12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0034" y="142852"/>
            <a:ext cx="7936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Музей Сказки в селе Кукобой, где главный персонаж – всё та же Баба Яга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:\Школа\DSC001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35719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Школа\DSC001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28934"/>
            <a:ext cx="4036649" cy="3561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Documents and Settings\Admin\Мои документы\Документы\к школьной коференции\картинки об бабе яге\349_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85728"/>
            <a:ext cx="2714644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Documents and Settings\Admin\Мои документы\Документы\к школьной коференции\картинки об бабе яге\baba_jaga баба яг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95497">
            <a:off x="176118" y="4042927"/>
            <a:ext cx="3431722" cy="26206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:\Школа\DSC001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3786214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E:\Школа\DSC001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714752"/>
            <a:ext cx="4357686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Школа\DSC001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57166"/>
            <a:ext cx="371477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Школа\DSC001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786190"/>
            <a:ext cx="3816350" cy="264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Школа\DSC001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07196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Школа\DSC001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00438"/>
            <a:ext cx="407196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Школа\DSC001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643314"/>
            <a:ext cx="4000528" cy="282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Школа\DSC001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42852"/>
            <a:ext cx="425450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Школа\DSC001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392112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Школа\DSC0017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57167"/>
            <a:ext cx="4000528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Школа\DSC0016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357562"/>
            <a:ext cx="4071966" cy="322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Школа\DSC001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357562"/>
            <a:ext cx="378621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Школа\DSC0016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001055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dmin\Мои документы\Документы\к школьной коференции\Школа\DSC001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428604"/>
            <a:ext cx="778674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785794"/>
            <a:ext cx="3286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Выводы</a:t>
            </a:r>
            <a:endParaRPr lang="ru-RU" sz="4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" name="Picture 2" descr="F:\детские картинки\БАБА ЯГА\1281359148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2714644" cy="2214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878" y="2357430"/>
            <a:ext cx="78582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Целью нашего исследования было разобраться: добрая или злая Баба Яга на самом деле? Мы для себя решили, что добрая. Теперь она живет в нашем классе и мы ее совсем не боимся!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286256"/>
            <a:ext cx="2714611" cy="2571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214282" y="142852"/>
            <a:ext cx="92869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sng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Calibri" pitchFamily="34" charset="0"/>
                <a:cs typeface="Times New Roman" pitchFamily="18" charset="0"/>
              </a:rPr>
              <a:t>Термины, с которыми пришлось столкнуться в результате</a:t>
            </a:r>
            <a:r>
              <a:rPr lang="ru-RU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ea typeface="Calibri" pitchFamily="34" charset="0"/>
                <a:cs typeface="Times New Roman" pitchFamily="18" charset="0"/>
              </a:rPr>
              <a:t> исследования:</a:t>
            </a:r>
            <a:endParaRPr kumimoji="0" lang="ru-RU" sz="2000" b="1" i="0" u="sng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571480"/>
            <a:ext cx="8286808" cy="6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Баба Яга</a:t>
            </a:r>
            <a:r>
              <a:rPr lang="ru-RU" sz="2000" dirty="0" smtClean="0"/>
              <a:t> – популярный персонаж русских народных сказок. Как правило злая старуха-колдунья.</a:t>
            </a:r>
          </a:p>
          <a:p>
            <a:r>
              <a:rPr lang="ru-RU" sz="2000" b="1" dirty="0" smtClean="0"/>
              <a:t>Яга</a:t>
            </a:r>
            <a:r>
              <a:rPr lang="ru-RU" sz="2000" dirty="0" smtClean="0"/>
              <a:t> – язвить, причинять боль, мучить.</a:t>
            </a:r>
          </a:p>
          <a:p>
            <a:r>
              <a:rPr lang="ru-RU" sz="2000" b="1" dirty="0" smtClean="0"/>
              <a:t> «Курьи ножки»</a:t>
            </a:r>
            <a:r>
              <a:rPr lang="ru-RU" sz="2000" dirty="0" smtClean="0"/>
              <a:t> – это название произошло, скорее всего, от «курных», то есть окуренных дымом, столбов, на которых славяне ставили «избу смерти».</a:t>
            </a:r>
          </a:p>
          <a:p>
            <a:r>
              <a:rPr lang="ru-RU" sz="2000" b="1" dirty="0" smtClean="0"/>
              <a:t>Миф</a:t>
            </a:r>
            <a:r>
              <a:rPr lang="ru-RU" sz="2000" dirty="0" smtClean="0"/>
              <a:t> – древнее народное сказание о легендарных героях, богах, о явлениях природы; недостоверный рассказ, выдумка.</a:t>
            </a:r>
          </a:p>
          <a:p>
            <a:r>
              <a:rPr lang="ru-RU" sz="2000" b="1" dirty="0" smtClean="0"/>
              <a:t>Пест</a:t>
            </a:r>
            <a:r>
              <a:rPr lang="ru-RU" sz="2000" dirty="0" smtClean="0"/>
              <a:t> – короткий тяжелый стержень с округлым концом для толчения чего-нибудь в ступе. Каменный, медный, деревянный пест.</a:t>
            </a:r>
          </a:p>
          <a:p>
            <a:r>
              <a:rPr lang="ru-RU" sz="2000" b="1" dirty="0" smtClean="0"/>
              <a:t>Помело</a:t>
            </a:r>
            <a:r>
              <a:rPr lang="ru-RU" sz="2000" dirty="0" smtClean="0"/>
              <a:t> – палка с намотанной на конце тряпкой, мочалкой, хвоей для обметания, метла.</a:t>
            </a:r>
          </a:p>
          <a:p>
            <a:r>
              <a:rPr lang="ru-RU" sz="2000" b="1" dirty="0" smtClean="0"/>
              <a:t>Сказка</a:t>
            </a:r>
            <a:r>
              <a:rPr lang="ru-RU" sz="2000" dirty="0" smtClean="0"/>
              <a:t> – древнейший народный жанр повествовательной литературы, преимущественно фантастического характера, имеющий целью нравоучение или развлечение.</a:t>
            </a:r>
          </a:p>
          <a:p>
            <a:r>
              <a:rPr lang="ru-RU" sz="2000" b="1" dirty="0" smtClean="0"/>
              <a:t> Ступа</a:t>
            </a:r>
            <a:r>
              <a:rPr lang="ru-RU" sz="2000" dirty="0" smtClean="0"/>
              <a:t> – тяжелый металлический, деревянный или каменный сосуд, в кото</a:t>
            </a:r>
            <a:r>
              <a:rPr lang="ru-RU" dirty="0" smtClean="0"/>
              <a:t>ром толкут пестом зёрна, кору, листья и т.п. Ступа с Бабою Ягой (в сказках о Бабе Яге, которая летает в ступе и с метлой)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1198</Words>
  <Application>Microsoft Office PowerPoint</Application>
  <PresentationFormat>Экран (4:3)</PresentationFormat>
  <Paragraphs>153</Paragraphs>
  <Slides>43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5" baseType="lpstr">
      <vt:lpstr>Тема Office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Elena</cp:lastModifiedBy>
  <cp:revision>57</cp:revision>
  <dcterms:created xsi:type="dcterms:W3CDTF">2011-04-22T11:42:06Z</dcterms:created>
  <dcterms:modified xsi:type="dcterms:W3CDTF">2016-04-29T07:51:34Z</dcterms:modified>
</cp:coreProperties>
</file>