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29"/>
  </p:notesMasterIdLst>
  <p:handoutMasterIdLst>
    <p:handoutMasterId r:id="rId30"/>
  </p:handoutMasterIdLst>
  <p:sldIdLst>
    <p:sldId id="256" r:id="rId2"/>
    <p:sldId id="257" r:id="rId3"/>
    <p:sldId id="289" r:id="rId4"/>
    <p:sldId id="258" r:id="rId5"/>
    <p:sldId id="269" r:id="rId6"/>
    <p:sldId id="270" r:id="rId7"/>
    <p:sldId id="260" r:id="rId8"/>
    <p:sldId id="268" r:id="rId9"/>
    <p:sldId id="271" r:id="rId10"/>
    <p:sldId id="272" r:id="rId11"/>
    <p:sldId id="273" r:id="rId12"/>
    <p:sldId id="274" r:id="rId13"/>
    <p:sldId id="275" r:id="rId14"/>
    <p:sldId id="276" r:id="rId15"/>
    <p:sldId id="279" r:id="rId16"/>
    <p:sldId id="280" r:id="rId17"/>
    <p:sldId id="281" r:id="rId18"/>
    <p:sldId id="282" r:id="rId19"/>
    <p:sldId id="277" r:id="rId20"/>
    <p:sldId id="278" r:id="rId21"/>
    <p:sldId id="287" r:id="rId22"/>
    <p:sldId id="285" r:id="rId23"/>
    <p:sldId id="286" r:id="rId24"/>
    <p:sldId id="292" r:id="rId25"/>
    <p:sldId id="291" r:id="rId26"/>
    <p:sldId id="290" r:id="rId27"/>
    <p:sldId id="293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54" autoAdjust="0"/>
  </p:normalViewPr>
  <p:slideViewPr>
    <p:cSldViewPr>
      <p:cViewPr varScale="1">
        <p:scale>
          <a:sx n="43" d="100"/>
          <a:sy n="43" d="100"/>
        </p:scale>
        <p:origin x="-121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38" d="100"/>
          <a:sy n="38" d="100"/>
        </p:scale>
        <p:origin x="-2376" y="-72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4C6370-538F-49D1-AC5F-D17686C776EF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088B03-AB13-4276-B9AA-7E04E9D65C4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001F9B-1AF1-4C55-812B-940808B9488B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DAAFFE-5173-4DD8-8BE3-0DC4CBF06CA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ru-RU" smtClean="0">
              <a:latin typeface="Arial" pitchFamily="34" charset="0"/>
            </a:endParaRPr>
          </a:p>
        </p:txBody>
      </p:sp>
      <p:sp>
        <p:nvSpPr>
          <p:cNvPr id="37892" name="Номер слайда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1D22FD0-C7B2-45EA-89AB-4B7DBEAD1B6C}" type="slidenum">
              <a:rPr lang="ru-RU" smtClean="0">
                <a:latin typeface="Arial" pitchFamily="34" charset="0"/>
              </a:rPr>
              <a:pPr/>
              <a:t>15</a:t>
            </a:fld>
            <a:endParaRPr 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13.11.2017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0" y="6544990"/>
            <a:ext cx="1090464" cy="31301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 smtClean="0"/>
              <a:t>Иванова Н.И.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2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827584" y="54868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Рабочее место и инструменты для ручной обработки древесины</a:t>
            </a:r>
          </a:p>
        </p:txBody>
      </p:sp>
      <p:sp>
        <p:nvSpPr>
          <p:cNvPr id="10" name="Подзаголовок 9"/>
          <p:cNvSpPr>
            <a:spLocks noGrp="1"/>
          </p:cNvSpPr>
          <p:nvPr>
            <p:ph type="subTitle" idx="1"/>
          </p:nvPr>
        </p:nvSpPr>
        <p:spPr>
          <a:xfrm>
            <a:off x="3851920" y="5805264"/>
            <a:ext cx="4744616" cy="648072"/>
          </a:xfrm>
          <a:prstGeom prst="foldedCorner">
            <a:avLst>
              <a:gd name="adj" fmla="val 27324"/>
            </a:avLst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</a:rPr>
              <a:t>г. Норильск, МБОУ «Гимназия №5»</a:t>
            </a:r>
          </a:p>
          <a:p>
            <a:r>
              <a:rPr lang="ru-RU" sz="1600" b="1" dirty="0" smtClean="0">
                <a:solidFill>
                  <a:schemeClr val="accent6">
                    <a:lumMod val="50000"/>
                  </a:schemeClr>
                </a:solidFill>
              </a:rPr>
              <a:t>Иванова Н.И.</a:t>
            </a:r>
            <a:endParaRPr lang="ru-RU" sz="1600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5576" y="1916832"/>
            <a:ext cx="77048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(5 класс, Индустриальные технологии, по учебнику В.Д.Симоненко)</a:t>
            </a:r>
          </a:p>
        </p:txBody>
      </p:sp>
      <p:sp>
        <p:nvSpPr>
          <p:cNvPr id="1029" name="AutoShape 5" descr="https://informupack.ru/upload/iblock/a3e/a3ed0e3efb3db5a3b5775dcd2a411488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410" name="Picture 2" descr="https://villagetube.ru/wp-content/uploads/2016/12/K9Lz1Xmvt7U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428728" y="2299386"/>
            <a:ext cx="6072230" cy="34156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Цель: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5375520"/>
          </a:xfrm>
        </p:spPr>
        <p:txBody>
          <a:bodyPr>
            <a:normAutofit fontScale="85000" lnSpcReduction="20000"/>
          </a:bodyPr>
          <a:lstStyle/>
          <a:p>
            <a:pPr indent="4476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Ознакомить с рабочим местом и инструментами для ручной обработки древесины.</a:t>
            </a:r>
          </a:p>
          <a:p>
            <a:pPr indent="4476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Сформировать у обучающихся навыки рациональной организации рабочего места для ручной обработки древесины. </a:t>
            </a:r>
          </a:p>
          <a:p>
            <a:pPr indent="4476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Расширить понятийную базу обучающихся. </a:t>
            </a:r>
          </a:p>
          <a:p>
            <a:pPr indent="4476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Изучить инструменты для ручной обработки древесины. </a:t>
            </a:r>
          </a:p>
          <a:p>
            <a:pPr indent="4476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Научить правильно использовать приобретенные знания и умения для решения практических задач.</a:t>
            </a:r>
          </a:p>
          <a:p>
            <a:pPr indent="4476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Развить у обучающихся способность принимать и сохранять цели и задачи учебной деятельности</a:t>
            </a:r>
          </a:p>
          <a:p>
            <a:pPr indent="447675">
              <a:spcBef>
                <a:spcPts val="0"/>
              </a:spcBef>
              <a:spcAft>
                <a:spcPts val="600"/>
              </a:spcAft>
              <a:buFont typeface="Wingdings" pitchFamily="2" charset="2"/>
              <a:buChar char="ü"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Научить правилам безопасной работы при ручной обработке древесины.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idx="1"/>
          </p:nvPr>
        </p:nvSpPr>
        <p:spPr>
          <a:xfrm>
            <a:off x="142844" y="71414"/>
            <a:ext cx="8858280" cy="664368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Font typeface="Arial" charset="0"/>
              <a:buNone/>
              <a:defRPr/>
            </a:pPr>
            <a:r>
              <a:rPr lang="ru-RU" altLang="ru-RU" sz="2000" b="1" dirty="0" smtClean="0">
                <a:cs typeface="Arial" pitchFamily="34" charset="0"/>
              </a:rPr>
              <a:t>СТОЛЯР</a:t>
            </a:r>
            <a:r>
              <a:rPr lang="ru-RU" altLang="ru-RU" sz="2000" dirty="0" smtClean="0">
                <a:cs typeface="Arial" pitchFamily="34" charset="0"/>
              </a:rPr>
              <a:t> – рабочий, специалист по обработке дерева и изготовлению изделий из него. Профессия СТОЛЯР - одна из древнейших профессий в мире, а обработка дерева - одно из первых ремесел, которым овладевал человек. Наиболее древним образцам мебели, сохранившимся еще со времен Древнего Египта и Месопотамии, несколько тысяч лет. Изображения различных производств предметов встречаются впервые на древнеегипетских памятниках, относящихся к Новому царству. Присутствуют изображения столяров, писцов, живописцев, камнетесов, </a:t>
            </a:r>
            <a:r>
              <a:rPr lang="ru-RU" altLang="ru-RU" sz="2000" dirty="0" err="1" smtClean="0">
                <a:cs typeface="Arial" pitchFamily="34" charset="0"/>
              </a:rPr>
              <a:t>колесничников</a:t>
            </a:r>
            <a:r>
              <a:rPr lang="ru-RU" altLang="ru-RU" sz="2000" dirty="0" smtClean="0">
                <a:cs typeface="Arial" pitchFamily="34" charset="0"/>
              </a:rPr>
              <a:t>, башмачников, а также изображения ремесленных инструментов. Сложнее и совершеннее остальных были плотничьи и столярные инструменты. Они включали в себя различного вида топоры, круглые, плоские и остроконечные долота, большие и малые пилы, линейка, угольник, отвес, разновеликие резцы, небольшие клещи и других мелкие инструменты.                                                                                                                          На протяжении тысячелетий развивалось столярное мастерство. В работе мебельщиков отражалась материальная культура времени, проявлялись производительные силы общества. Специалисты, которые работали с древесиной, всегда были в почете. Шло время, жизнь вносила определенные изменения и коррективы в столярное дело, начали применяться новые технологии. Постепенно распространилось индивидуальное жилищное строительство, вырос спрос на прочные, оригинальные и высококачественные столярные изделия, а труд столяра стал более творческим, ответственным.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285728"/>
            <a:ext cx="8064896" cy="158417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4763" indent="-4763" algn="just">
              <a:buNone/>
              <a:defRPr/>
            </a:pPr>
            <a:r>
              <a:rPr lang="ru-RU" sz="1800" dirty="0" smtClean="0">
                <a:cs typeface="Arial" pitchFamily="34" charset="0"/>
              </a:rPr>
              <a:t>Первые инструменты по обработке дерева появились очень давно. Долгие годы обработка дерева проводилась только с помощью ручных инструментов.</a:t>
            </a:r>
          </a:p>
          <a:p>
            <a:pPr marL="4763" indent="-4763" algn="just">
              <a:buNone/>
              <a:defRPr/>
            </a:pPr>
            <a:r>
              <a:rPr lang="ru-RU" sz="1800" dirty="0" smtClean="0">
                <a:cs typeface="Arial" pitchFamily="34" charset="0"/>
              </a:rPr>
              <a:t>Со временем из простого ремесла деревообработка превратилась в настоящее искусство, позволив создать такие шедевры архитектуры, как деревянные постройки в Кижах, Ярославле, Вологде и т.д. </a:t>
            </a:r>
          </a:p>
          <a:p>
            <a:pPr marL="4763" indent="-4763" algn="just">
              <a:buNone/>
              <a:defRPr/>
            </a:pPr>
            <a:endParaRPr lang="ru-RU" sz="1800" dirty="0">
              <a:cs typeface="Arial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83968" y="44371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6429396"/>
            <a:ext cx="84296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 smtClean="0"/>
              <a:t>Кижи (один из островов Онежского озера) музей-заповедник под открытым небом.</a:t>
            </a:r>
            <a:endParaRPr lang="ru-RU" dirty="0"/>
          </a:p>
        </p:txBody>
      </p:sp>
      <p:pic>
        <p:nvPicPr>
          <p:cNvPr id="14338" name="Picture 2" descr="кижи остров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928662" y="2000240"/>
            <a:ext cx="7358114" cy="43985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4283968" y="44371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85720" y="6429396"/>
            <a:ext cx="84296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dirty="0" smtClean="0"/>
              <a:t>Кижи (один из островов Онежского озера) музей-заповедник под открытым небом.</a:t>
            </a:r>
            <a:endParaRPr lang="ru-RU" dirty="0"/>
          </a:p>
        </p:txBody>
      </p:sp>
      <p:pic>
        <p:nvPicPr>
          <p:cNvPr id="30723" name="Picture 3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0034" y="571480"/>
            <a:ext cx="8001056" cy="59293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500034" y="0"/>
            <a:ext cx="8001056" cy="92333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altLang="ru-RU" dirty="0" smtClean="0">
                <a:cs typeface="Arial" pitchFamily="34" charset="0"/>
              </a:rPr>
              <a:t>Русь издревле славилась мастерами-столярами и декоративным убранством жилищ, как ажурной резьбой на фасадах построек, так и многочисленными украшениями на предметах мебели. </a:t>
            </a:r>
            <a:endParaRPr lang="ru-RU" dirty="0" smtClean="0"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571480"/>
            <a:ext cx="8534182" cy="130640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ru-RU" sz="1600" dirty="0" smtClean="0"/>
              <a:t>Рабочее место – это участок мастерской с необходимым оборудованием, инструментами и материалами, на котором выполняются практические работы. Основное оборудование рабочего места – верстак с установленными на нем тисками или зажимными устройствами. Для обработки древесины в мастерской устанавливают столярные верстаки, для обработки металлов – слесарные, а для обработки разного вида материалов – комбинированные</a:t>
            </a:r>
          </a:p>
        </p:txBody>
      </p:sp>
      <p:sp>
        <p:nvSpPr>
          <p:cNvPr id="11" name="Заголовок 5"/>
          <p:cNvSpPr>
            <a:spLocks noGrp="1"/>
          </p:cNvSpPr>
          <p:nvPr>
            <p:ph type="title"/>
          </p:nvPr>
        </p:nvSpPr>
        <p:spPr>
          <a:xfrm>
            <a:off x="785786" y="-142900"/>
            <a:ext cx="7200800" cy="785794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Рабочее место</a:t>
            </a:r>
          </a:p>
        </p:txBody>
      </p:sp>
      <p:sp>
        <p:nvSpPr>
          <p:cNvPr id="12" name="Заголовок 5"/>
          <p:cNvSpPr txBox="1">
            <a:spLocks/>
          </p:cNvSpPr>
          <p:nvPr/>
        </p:nvSpPr>
        <p:spPr>
          <a:xfrm>
            <a:off x="971600" y="0"/>
            <a:ext cx="7200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1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2770" name="Picture 2" descr="http://as6400825.ru/trud/4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790611" y="2000240"/>
            <a:ext cx="7496165" cy="4500594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214414" y="6488668"/>
            <a:ext cx="707236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Верстаки: а – столярный; б – слесарный; в – комбинированный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78581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Рабочая зона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283968" y="443711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4286248" y="714356"/>
            <a:ext cx="4572032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dirty="0" smtClean="0"/>
              <a:t>Рабочая зона – это пространство, в пределах которого при удобном положении частей тела (туловища, рук, ног, головы) можно достать нужный инструмент или материал.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286248" y="2071678"/>
            <a:ext cx="4572000" cy="230832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dirty="0" smtClean="0"/>
              <a:t>На рабочем месте размещают лишь инструменты, необходимые для выполнения конкретной работы. Инструмент, который берут правой рукой, размещают справа, тот, который берут левой, – слева; который берут чаще, размещают ближе к себе, а тот, что используют реже, – дальше.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286248" y="4572008"/>
            <a:ext cx="4572000" cy="203132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r>
              <a:rPr lang="ru-RU" dirty="0" smtClean="0"/>
              <a:t>Все движения на рабочем месте выполняют в пределах досягаемости рук. Эту зону называют максимальной зоной досягаемости на рабочем месте. В горизонтальной плоскости ее учитывают при работе сидя (рис. 9), а в вертикальной – при работе стоя </a:t>
            </a:r>
            <a:endParaRPr lang="ru-RU" dirty="0"/>
          </a:p>
        </p:txBody>
      </p:sp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endParaRPr kumimoji="0" 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endParaRPr kumimoji="0" lang="ru-RU" sz="34300" b="0" i="0" u="none" strike="noStrike" cap="none" normalizeH="0" baseline="0" smtClean="0">
              <a:ln>
                <a:noFill/>
              </a:ln>
              <a:solidFill>
                <a:srgbClr val="333333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 descr="http://as6400825.ru/trud/1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28596" y="714356"/>
            <a:ext cx="2928958" cy="2878454"/>
          </a:xfrm>
          <a:prstGeom prst="rect">
            <a:avLst/>
          </a:prstGeom>
          <a:noFill/>
        </p:spPr>
      </p:pic>
      <p:sp>
        <p:nvSpPr>
          <p:cNvPr id="2051" name="Rectangle 3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endParaRPr kumimoji="0" lang="ru-RU" sz="11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  </a:t>
            </a:r>
            <a:endParaRPr kumimoji="0" lang="ru-RU" sz="34300" b="0" i="0" u="none" strike="noStrike" cap="none" normalizeH="0" baseline="0" smtClean="0">
              <a:ln>
                <a:noFill/>
              </a:ln>
              <a:solidFill>
                <a:srgbClr val="333333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2" name="Picture 4" descr="http://as6400825.ru/trud/10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28596" y="3886790"/>
            <a:ext cx="2928958" cy="283301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499992" y="836712"/>
            <a:ext cx="4248472" cy="266429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ru-RU" sz="2400" b="1" dirty="0" smtClean="0"/>
              <a:t>Липа</a:t>
            </a:r>
            <a:r>
              <a:rPr lang="ru-RU" sz="2400" dirty="0" smtClean="0"/>
              <a:t> - белый цвет с розоватым оттенком; применяется для изготовления чертежных досок, карандашей, изделий с художественной резьбой.</a:t>
            </a:r>
          </a:p>
        </p:txBody>
      </p:sp>
      <p:sp>
        <p:nvSpPr>
          <p:cNvPr id="11" name="Заголовок 5"/>
          <p:cNvSpPr>
            <a:spLocks noGrp="1"/>
          </p:cNvSpPr>
          <p:nvPr>
            <p:ph type="title"/>
          </p:nvPr>
        </p:nvSpPr>
        <p:spPr>
          <a:xfrm>
            <a:off x="755576" y="-171400"/>
            <a:ext cx="72008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Породы деревьев</a:t>
            </a:r>
          </a:p>
        </p:txBody>
      </p:sp>
      <p:sp>
        <p:nvSpPr>
          <p:cNvPr id="12" name="Заголовок 5"/>
          <p:cNvSpPr txBox="1">
            <a:spLocks/>
          </p:cNvSpPr>
          <p:nvPr/>
        </p:nvSpPr>
        <p:spPr>
          <a:xfrm>
            <a:off x="971600" y="0"/>
            <a:ext cx="7200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4400" b="1" i="0" u="none" strike="noStrike" kern="1200" cap="none" spc="0" normalizeH="0" baseline="0" noProof="0" dirty="0" smtClean="0">
              <a:ln>
                <a:noFill/>
              </a:ln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6" name="Содержимое 2"/>
          <p:cNvSpPr txBox="1">
            <a:spLocks/>
          </p:cNvSpPr>
          <p:nvPr/>
        </p:nvSpPr>
        <p:spPr>
          <a:xfrm>
            <a:off x="4499992" y="3717032"/>
            <a:ext cx="4248472" cy="26642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r>
              <a:rPr lang="ru-RU" sz="2400" b="1" dirty="0" smtClean="0"/>
              <a:t>Дуб</a:t>
            </a:r>
            <a:r>
              <a:rPr lang="ru-RU" sz="2400" dirty="0" smtClean="0"/>
              <a:t> - твердая лиственная порода; цвет светло-желтый; применяется для изготовления мебели, паркета, облицовывания ценных изделий.</a:t>
            </a:r>
          </a:p>
        </p:txBody>
      </p:sp>
      <p:pic>
        <p:nvPicPr>
          <p:cNvPr id="25601" name="Picture 1" descr="D:\ТЕХНОЛОГИЯ\дуб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251520" y="3717032"/>
            <a:ext cx="4047772" cy="26642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5603" name="Picture 3" descr="https://ru3.anyfad.com/items/t1@ca6c5561-fa1e-4dc3-abb5-0228d4a487ed/Lipa-derevo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251520" y="764704"/>
            <a:ext cx="3960439" cy="2736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ТОПОР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34" y="1000108"/>
            <a:ext cx="8072494" cy="230832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/>
              <a:t>Топор</a:t>
            </a:r>
            <a:r>
              <a:rPr lang="ru-RU" sz="2400" dirty="0" smtClean="0"/>
              <a:t> - ручной инструмент (чаще плотницкий) для </a:t>
            </a:r>
            <a:r>
              <a:rPr lang="ru-RU" sz="2400" dirty="0" err="1" smtClean="0"/>
              <a:t>для</a:t>
            </a:r>
            <a:r>
              <a:rPr lang="ru-RU" sz="2400" dirty="0" smtClean="0"/>
              <a:t> разрубания или придания формы дереву, а также для рубки деревьев. В былые времена топор использовался как режущее - рубящее или метательное оружие. </a:t>
            </a:r>
            <a:br>
              <a:rPr lang="ru-RU" sz="2400" dirty="0" smtClean="0"/>
            </a:br>
            <a:r>
              <a:rPr lang="ru-RU" sz="2400" dirty="0" smtClean="0"/>
              <a:t>Топор состоит их ручки (топорище) и насаженным на топорище топором (иногда называется - железка).</a:t>
            </a:r>
          </a:p>
        </p:txBody>
      </p:sp>
      <p:pic>
        <p:nvPicPr>
          <p:cNvPr id="7" name="Рисунок 6" descr="http://www.hi-intel.ru/1/img/700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285852" y="3500438"/>
            <a:ext cx="6429420" cy="30718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86834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ПИЛА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34" y="785794"/>
            <a:ext cx="8072494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/>
              <a:t>Пила</a:t>
            </a:r>
            <a:r>
              <a:rPr lang="ru-RU" sz="2400" dirty="0" smtClean="0"/>
              <a:t> - ручной инструмент со множеством зубьев (лезвий) для резки твёрдых материалов. В плотницком и столярном деле к таким материалам относятся древесина, пластик и другие материалы со схожими свойствами.</a:t>
            </a:r>
            <a:endParaRPr lang="ru-RU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6357950" y="2571744"/>
            <a:ext cx="2500330" cy="415498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200" dirty="0" smtClean="0"/>
              <a:t>Пила состоит из полотна с зубьями и ручки. Каждый зуб пилы имеет заточку. Размер и форма зубьев зависит от выполняемых работ. У зубьев различают передние, задние и боковые грани. </a:t>
            </a:r>
            <a:endParaRPr lang="ru-RU" sz="2200" dirty="0"/>
          </a:p>
        </p:txBody>
      </p:sp>
      <p:pic>
        <p:nvPicPr>
          <p:cNvPr id="10" name="Picture 2" descr="C:\Users\bboy-_000\Desktop\obshaya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28596" y="2643182"/>
            <a:ext cx="5715040" cy="37147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СТАМЕСКА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34" y="1000108"/>
            <a:ext cx="8072494" cy="230832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/>
              <a:t>Стамеска</a:t>
            </a:r>
            <a:r>
              <a:rPr lang="ru-RU" sz="2400" dirty="0" smtClean="0"/>
              <a:t> - ручной режущий инструмент. Используется для выборки небольших углублений в древесине, зачистки пазов, снятия фасок. Стамеска состоит из лезвия и ручки, иногда снабженной колпачком для предохранения от раскалывания при ударах. По назначению стамески делятся на столярные и стамески для резных и токарных работ.</a:t>
            </a:r>
            <a:endParaRPr lang="ru-RU" sz="2400" dirty="0"/>
          </a:p>
        </p:txBody>
      </p:sp>
      <p:pic>
        <p:nvPicPr>
          <p:cNvPr id="7" name="Рисунок 6" descr="http://www.hi-intel.ru/1/img/707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71472" y="3500438"/>
            <a:ext cx="7858180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ДОЛОТО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34" y="1000108"/>
            <a:ext cx="8072494" cy="156966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/>
              <a:t>Долото</a:t>
            </a:r>
            <a:r>
              <a:rPr lang="ru-RU" sz="2400" dirty="0" smtClean="0"/>
              <a:t> - долбёжный инструмент и используется только в комплексе с деревянным молотком - </a:t>
            </a:r>
            <a:r>
              <a:rPr lang="ru-RU" sz="2400" b="1" dirty="0" smtClean="0"/>
              <a:t>киянкой</a:t>
            </a:r>
            <a:r>
              <a:rPr lang="ru-RU" sz="2400" dirty="0" smtClean="0"/>
              <a:t>. Это более массивный и крупный инструмент, нежели стамеска и, соответственно, предназначен для более грубой работы. </a:t>
            </a:r>
            <a:endParaRPr lang="ru-RU" sz="2400" dirty="0"/>
          </a:p>
        </p:txBody>
      </p:sp>
      <p:pic>
        <p:nvPicPr>
          <p:cNvPr id="8" name="Рисунок 7" descr="http://www.hi-intel.ru/1/img/710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214414" y="2857496"/>
            <a:ext cx="6715172" cy="36433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86834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РУБАНОК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34" y="785794"/>
            <a:ext cx="8072494" cy="26776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/>
              <a:t>Рубанок</a:t>
            </a:r>
            <a:r>
              <a:rPr lang="ru-RU" sz="2400" dirty="0" smtClean="0"/>
              <a:t> - ручной инструмент, используемый для обработки (строгания) дерева. Рубанки используются для выравнивания поверхности деревянный изделий, уменьшения их толщины, а также для создания протяжённых выемок различной формы.</a:t>
            </a:r>
            <a:br>
              <a:rPr lang="ru-RU" sz="2400" dirty="0" smtClean="0"/>
            </a:br>
            <a:r>
              <a:rPr lang="ru-RU" sz="2400" dirty="0" smtClean="0"/>
              <a:t>Первые рубанки имели деревянную колодку, а лезвие фиксировалось деревянным клином. </a:t>
            </a:r>
            <a:endParaRPr lang="ru-RU" sz="2400" dirty="0"/>
          </a:p>
        </p:txBody>
      </p:sp>
      <p:pic>
        <p:nvPicPr>
          <p:cNvPr id="7" name="Рисунок 6" descr="http://www.hi-intel.ru/1/img/712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500034" y="3595076"/>
            <a:ext cx="4321491" cy="30486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Рисунок 8" descr="http://www.hi-intel.ru/1/img/711.jpg"/>
          <p:cNvPicPr/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143504" y="3643314"/>
            <a:ext cx="3357586" cy="29289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86834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ДРЕЛЬ. КОЛОВОРОТ.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0034" y="785794"/>
            <a:ext cx="8072494" cy="3785652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/>
              <a:t>Дрель</a:t>
            </a:r>
            <a:r>
              <a:rPr lang="ru-RU" sz="2400" dirty="0" smtClean="0"/>
              <a:t> - ручной инструмент, предназначенный для сверления отверстий в металлах, древесине и других материалах. В патрон дрели зажимается сверло (или другие приспособления), требующие для действия вращения вокруг оси и давления вдоль неё.</a:t>
            </a:r>
          </a:p>
          <a:p>
            <a:r>
              <a:rPr lang="ru-RU" sz="2400" dirty="0" smtClean="0"/>
              <a:t>Разновидностью дрели является коловорот. </a:t>
            </a:r>
            <a:r>
              <a:rPr lang="ru-RU" sz="2400" b="1" dirty="0" smtClean="0"/>
              <a:t>Коловорот</a:t>
            </a:r>
            <a:r>
              <a:rPr lang="ru-RU" sz="2400" dirty="0" smtClean="0"/>
              <a:t> - ручной инструмент для сверления отверстий в дереве и других мягких материалах, с ручкой в виде скобы (колена) и патроном для зажима свёрл.</a:t>
            </a:r>
          </a:p>
          <a:p>
            <a:endParaRPr lang="ru-RU" sz="2400" dirty="0"/>
          </a:p>
        </p:txBody>
      </p:sp>
      <p:pic>
        <p:nvPicPr>
          <p:cNvPr id="8" name="Рисунок 7" descr="http://www.hi-intel.ru/1/img/715.jpg"/>
          <p:cNvPicPr/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929190" y="3857629"/>
            <a:ext cx="3857652" cy="27860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Рисунок 9" descr="http://www.hi-intel.ru/1/img/716.jpg"/>
          <p:cNvPicPr/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00034" y="4714884"/>
            <a:ext cx="3530600" cy="18770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Рисунок 10" descr="http://www.hi-intel.ru/1/img/717.jpg"/>
          <p:cNvPicPr/>
          <p:nvPr/>
        </p:nvPicPr>
        <p:blipFill>
          <a:blip r:embed="rId5" cstate="email"/>
          <a:srcRect/>
          <a:stretch>
            <a:fillRect/>
          </a:stretch>
        </p:blipFill>
        <p:spPr bwMode="auto">
          <a:xfrm rot="16200000">
            <a:off x="3518999" y="5196382"/>
            <a:ext cx="1857388" cy="894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 cstate="email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Рисунок 12" descr="http://std3.ru/e9/08/1386776502-e90804a9d806c47a71987257ed27c6db.jpg"/>
          <p:cNvPicPr>
            <a:picLocks noChangeAspect="1" noChangeArrowheads="1"/>
          </p:cNvPicPr>
          <p:nvPr/>
        </p:nvPicPr>
        <p:blipFill>
          <a:blip r:embed="rId4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bg1">
                <a:tint val="45000"/>
                <a:satMod val="400000"/>
              </a:schemeClr>
            </a:duotone>
          </a:blip>
          <a:srcRect/>
          <a:stretch>
            <a:fillRect/>
          </a:stretch>
        </p:blipFill>
        <p:spPr bwMode="auto">
          <a:xfrm>
            <a:off x="2285984" y="2928934"/>
            <a:ext cx="3929090" cy="36108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7" name="Содержимое 7"/>
          <p:cNvSpPr>
            <a:spLocks noGrp="1"/>
          </p:cNvSpPr>
          <p:nvPr>
            <p:ph idx="1"/>
          </p:nvPr>
        </p:nvSpPr>
        <p:spPr>
          <a:xfrm>
            <a:off x="571472" y="928670"/>
            <a:ext cx="8001028" cy="185736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>
            <a:normAutofit fontScale="55000" lnSpcReduction="20000"/>
          </a:bodyPr>
          <a:lstStyle/>
          <a:p>
            <a:pPr marL="0" indent="0" eaLnBrk="1" fontAlgn="auto" hangingPunct="1">
              <a:spcAft>
                <a:spcPts val="0"/>
              </a:spcAft>
              <a:buFont typeface="Wingdings 2" pitchFamily="18" charset="2"/>
              <a:buNone/>
              <a:defRPr/>
            </a:pPr>
            <a:r>
              <a:rPr lang="ru-RU" b="1" dirty="0" smtClean="0"/>
              <a:t>   </a:t>
            </a:r>
            <a:r>
              <a:rPr lang="ru-RU" sz="8000" b="1" dirty="0" smtClean="0">
                <a:latin typeface="Times New Roman" pitchFamily="18" charset="0"/>
                <a:cs typeface="Times New Roman" pitchFamily="18" charset="0"/>
              </a:rPr>
              <a:t>Лобзик </a:t>
            </a:r>
            <a:r>
              <a:rPr lang="ru-RU" sz="8000" dirty="0" smtClean="0">
                <a:latin typeface="Times New Roman" pitchFamily="18" charset="0"/>
                <a:cs typeface="Times New Roman" pitchFamily="18" charset="0"/>
              </a:rPr>
              <a:t>- инструмент для фигурного пиления   фанеры и тонких пиломатериалов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 smtClean="0"/>
          </a:p>
        </p:txBody>
      </p:sp>
      <p:sp>
        <p:nvSpPr>
          <p:cNvPr id="4" name="Заголовок 5"/>
          <p:cNvSpPr>
            <a:spLocks noGrp="1"/>
          </p:cNvSpPr>
          <p:nvPr>
            <p:ph type="title"/>
          </p:nvPr>
        </p:nvSpPr>
        <p:spPr>
          <a:xfrm>
            <a:off x="457200" y="71414"/>
            <a:ext cx="8229600" cy="86834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ЛОБЗИК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Содержимое 2"/>
          <p:cNvSpPr>
            <a:spLocks noGrp="1"/>
          </p:cNvSpPr>
          <p:nvPr>
            <p:ph idx="1"/>
          </p:nvPr>
        </p:nvSpPr>
        <p:spPr>
          <a:xfrm>
            <a:off x="71468" y="71438"/>
            <a:ext cx="8929688" cy="1214422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FontTx/>
              <a:buNone/>
            </a:pPr>
            <a:r>
              <a:rPr lang="ru-RU" sz="3600" b="1" u="sng" dirty="0" smtClean="0">
                <a:latin typeface="Times New Roman" pitchFamily="18" charset="0"/>
                <a:cs typeface="Times New Roman" pitchFamily="18" charset="0"/>
              </a:rPr>
              <a:t>Гвоздодер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– помогает избавиться от гвоздей в нежелательном месте.</a:t>
            </a:r>
          </a:p>
          <a:p>
            <a:pPr>
              <a:buNone/>
            </a:pPr>
            <a:endParaRPr lang="ru-RU" dirty="0" smtClean="0"/>
          </a:p>
        </p:txBody>
      </p:sp>
      <p:pic>
        <p:nvPicPr>
          <p:cNvPr id="20483" name="Picture 2" descr="C:\Users\bboy-_000\Desktop\13915a3cae0b7428434c3103f61744f4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143372" y="3786190"/>
            <a:ext cx="4607715" cy="3071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4" name="Picture 3" descr="C:\Users\bboy-_000\Desktop\pic_gvozdoder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5143504" y="1000108"/>
            <a:ext cx="3333750" cy="2333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42844" y="2143116"/>
            <a:ext cx="4929222" cy="2062103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ru-RU" sz="3200" b="1" u="sng" dirty="0" smtClean="0">
                <a:latin typeface="Times New Roman" pitchFamily="18" charset="0"/>
                <a:cs typeface="Times New Roman" pitchFamily="18" charset="0"/>
              </a:rPr>
              <a:t>Клещи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 — используют для вспомогательных работ, или когда нужно вытащить мелкие гвозди.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СТОЛЯРНЫЕ ПРИСПОСОБЛЕНИЯ</a:t>
            </a:r>
          </a:p>
        </p:txBody>
      </p:sp>
      <p:sp>
        <p:nvSpPr>
          <p:cNvPr id="21507" name="Содержимое 2"/>
          <p:cNvSpPr>
            <a:spLocks noGrp="1"/>
          </p:cNvSpPr>
          <p:nvPr>
            <p:ph idx="1"/>
          </p:nvPr>
        </p:nvSpPr>
        <p:spPr>
          <a:xfrm>
            <a:off x="500034" y="1000109"/>
            <a:ext cx="8229600" cy="157163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>
              <a:buFontTx/>
              <a:buNone/>
            </a:pPr>
            <a:r>
              <a:rPr lang="ru-RU" sz="4000" b="1" u="sng" dirty="0" err="1" smtClean="0">
                <a:latin typeface="Times New Roman" pitchFamily="18" charset="0"/>
                <a:cs typeface="Times New Roman" pitchFamily="18" charset="0"/>
              </a:rPr>
              <a:t>Стусло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 — используют тогда, когда нужно под косым или прямым углом распилить деталь.</a:t>
            </a:r>
          </a:p>
        </p:txBody>
      </p:sp>
      <p:pic>
        <p:nvPicPr>
          <p:cNvPr id="21508" name="Picture 2" descr="C:\Users\bboy-_000\Desktop\kak-rezat-potolochnyy-plintus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786314" y="2928934"/>
            <a:ext cx="4023520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3" descr="C:\Users\bboy-_000\Desktop\50361d12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428596" y="2928934"/>
            <a:ext cx="4191000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Содержимое 2"/>
          <p:cNvSpPr>
            <a:spLocks noGrp="1"/>
          </p:cNvSpPr>
          <p:nvPr>
            <p:ph idx="1"/>
          </p:nvPr>
        </p:nvSpPr>
        <p:spPr>
          <a:xfrm>
            <a:off x="428596" y="1142984"/>
            <a:ext cx="8229600" cy="185738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Струбцина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 – поможет зафиксировать деталь на рабочем месте, так же применяется в момент склеивания или сверления изделий</a:t>
            </a:r>
            <a:r>
              <a:rPr lang="ru-RU" dirty="0" smtClean="0"/>
              <a:t>.</a:t>
            </a:r>
          </a:p>
          <a:p>
            <a:endParaRPr lang="ru-RU" dirty="0" smtClean="0"/>
          </a:p>
        </p:txBody>
      </p:sp>
      <p:pic>
        <p:nvPicPr>
          <p:cNvPr id="34818" name="Picture 2" descr="D:\ТЕХНОЛОГИЯ\Пиломатериалы\Рисунок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57225" y="3214662"/>
            <a:ext cx="7143800" cy="3440868"/>
          </a:xfrm>
          <a:prstGeom prst="rect">
            <a:avLst/>
          </a:prstGeom>
          <a:noFill/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92867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СТРУБЦИНА</a:t>
            </a:r>
            <a:endParaRPr lang="ru-RU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928670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ПРАКТИЧЕСКАЯ РАБОТА</a:t>
            </a:r>
            <a:endParaRPr lang="ru-RU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14348" y="928670"/>
            <a:ext cx="7572428" cy="150019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/>
              <a:t>Запишите название представленных на стенде инструментов, и опишите, для чего они используются.</a:t>
            </a:r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sz="half" idx="2"/>
          </p:nvPr>
        </p:nvGraphicFramePr>
        <p:xfrm>
          <a:off x="714348" y="2714620"/>
          <a:ext cx="7643866" cy="74168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1988420"/>
                <a:gridCol w="3107491"/>
                <a:gridCol w="2547955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Номер образца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Наименование инструмента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Описание операций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Содержимое 5"/>
          <p:cNvGraphicFramePr>
            <a:graphicFrameLocks/>
          </p:cNvGraphicFramePr>
          <p:nvPr/>
        </p:nvGraphicFramePr>
        <p:xfrm>
          <a:off x="857224" y="5143512"/>
          <a:ext cx="7429552" cy="741680"/>
        </p:xfrm>
        <a:graphic>
          <a:graphicData uri="http://schemas.openxmlformats.org/drawingml/2006/table">
            <a:tbl>
              <a:tblPr firstRow="1" bandRow="1">
                <a:tableStyleId>{F2DE63D5-997A-4646-A377-4702673A728D}</a:tableStyleId>
              </a:tblPr>
              <a:tblGrid>
                <a:gridCol w="3590062"/>
                <a:gridCol w="383949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Инструменты для разметки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Инструменты для обработки</a:t>
                      </a:r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2">
                          <a:lumMod val="1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8" name="Прямоугольник 7"/>
          <p:cNvSpPr/>
          <p:nvPr/>
        </p:nvSpPr>
        <p:spPr>
          <a:xfrm>
            <a:off x="785786" y="3857628"/>
            <a:ext cx="7500958" cy="95410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514350" indent="-514350">
              <a:buFont typeface="+mj-lt"/>
              <a:buAutoNum type="arabicPeriod" startAt="2"/>
            </a:pPr>
            <a:r>
              <a:rPr lang="ru-RU" sz="2800" dirty="0" smtClean="0"/>
              <a:t>Перечислите инструменты для разметки и обработки древесины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131762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ИНСТРУМЕНТЫ ДЛЯ РАЗМЕТКИ ДРЕВЕСИНЫ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7158" y="1214422"/>
            <a:ext cx="8072494" cy="120032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Линейка  (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измерительная) – служит для определения размеров и проверки их после обработки, а так же для проведения прямых линий в заготовках</a:t>
            </a:r>
            <a:endParaRPr lang="ru-RU" sz="2400" dirty="0" smtClean="0"/>
          </a:p>
        </p:txBody>
      </p:sp>
      <p:pic>
        <p:nvPicPr>
          <p:cNvPr id="7" name="Picture 2" descr="C:\Users\BRAVO\Desktop\30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16200000">
            <a:off x="2691689" y="1321263"/>
            <a:ext cx="3929089" cy="64300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131762"/>
            <a:ext cx="8229600" cy="86834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ИНСТРУМЕНТЫ ДЛЯ РАЗМЕТКИ ДРЕВЕСИНЫ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57158" y="1214422"/>
            <a:ext cx="8072494" cy="830997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Угольник  -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предназначен для проведения линий под прямым углом и проверки прямых углов </a:t>
            </a:r>
            <a:endParaRPr lang="ru-RU" sz="2400" dirty="0"/>
          </a:p>
        </p:txBody>
      </p:sp>
      <p:pic>
        <p:nvPicPr>
          <p:cNvPr id="8" name="Picture 2" descr="C:\Users\BRAVO\Desktop\1086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 rot="16200000">
            <a:off x="2496320" y="1004086"/>
            <a:ext cx="4214813" cy="677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Содержимое 2"/>
          <p:cNvSpPr>
            <a:spLocks noGrp="1"/>
          </p:cNvSpPr>
          <p:nvPr>
            <p:ph idx="1"/>
          </p:nvPr>
        </p:nvSpPr>
        <p:spPr>
          <a:xfrm>
            <a:off x="500034" y="1357298"/>
            <a:ext cx="8358246" cy="1857389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>
              <a:buFontTx/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Рейсмус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- им наносят разметочные линии на определённом расстоянии от кромки доски до бруска</a:t>
            </a:r>
          </a:p>
          <a:p>
            <a:endParaRPr lang="ru-RU" dirty="0" smtClean="0"/>
          </a:p>
        </p:txBody>
      </p:sp>
      <p:pic>
        <p:nvPicPr>
          <p:cNvPr id="25604" name="Picture 2" descr="C:\Users\BRAVO\Desktop\145.gif"/>
          <p:cNvPicPr>
            <a:picLocks noChangeAspect="1" noChangeArrowheads="1"/>
          </p:cNvPicPr>
          <p:nvPr/>
        </p:nvPicPr>
        <p:blipFill>
          <a:blip r:embed="rId3" cstate="email"/>
          <a:srcRect b="8653"/>
          <a:stretch>
            <a:fillRect/>
          </a:stretch>
        </p:blipFill>
        <p:spPr bwMode="auto">
          <a:xfrm>
            <a:off x="1500166" y="3429000"/>
            <a:ext cx="6715125" cy="31289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Заголовок 5"/>
          <p:cNvSpPr txBox="1">
            <a:spLocks/>
          </p:cNvSpPr>
          <p:nvPr/>
        </p:nvSpPr>
        <p:spPr>
          <a:xfrm>
            <a:off x="457200" y="131762"/>
            <a:ext cx="8229600" cy="11540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ИНСТРУМЕНТЫ ДЛЯ РАЗМЕТКИ ДРЕВЕСИНЫ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9" name="Picture 4" descr="C:\Users\BRAVO\Desktop\18920.jpg"/>
          <p:cNvPicPr>
            <a:picLocks noChangeAspect="1" noChangeArrowheads="1"/>
          </p:cNvPicPr>
          <p:nvPr/>
        </p:nvPicPr>
        <p:blipFill>
          <a:blip r:embed="rId3" cstate="email"/>
          <a:srcRect t="11413" b="15217"/>
          <a:stretch>
            <a:fillRect/>
          </a:stretch>
        </p:blipFill>
        <p:spPr bwMode="auto">
          <a:xfrm>
            <a:off x="5000629" y="1500174"/>
            <a:ext cx="3286148" cy="31478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7" name="Содержимое 2"/>
          <p:cNvSpPr>
            <a:spLocks noGrp="1"/>
          </p:cNvSpPr>
          <p:nvPr>
            <p:ph idx="1"/>
          </p:nvPr>
        </p:nvSpPr>
        <p:spPr>
          <a:xfrm>
            <a:off x="428596" y="4929198"/>
            <a:ext cx="8286750" cy="1571625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>
              <a:buFontTx/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Сверло и шило </a:t>
            </a: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- служат для получения отверстий  нужных размеров</a:t>
            </a:r>
          </a:p>
        </p:txBody>
      </p:sp>
      <p:pic>
        <p:nvPicPr>
          <p:cNvPr id="26628" name="Picture 2" descr="C:\Users\BRAVO\Desktop\sverlo.jpg"/>
          <p:cNvPicPr>
            <a:picLocks noChangeAspect="1" noChangeArrowheads="1"/>
          </p:cNvPicPr>
          <p:nvPr/>
        </p:nvPicPr>
        <p:blipFill>
          <a:blip r:embed="rId4" cstate="email"/>
          <a:srcRect/>
          <a:stretch>
            <a:fillRect/>
          </a:stretch>
        </p:blipFill>
        <p:spPr bwMode="auto">
          <a:xfrm>
            <a:off x="357158" y="1500174"/>
            <a:ext cx="4542041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Заголовок 5"/>
          <p:cNvSpPr txBox="1">
            <a:spLocks/>
          </p:cNvSpPr>
          <p:nvPr/>
        </p:nvSpPr>
        <p:spPr>
          <a:xfrm>
            <a:off x="457200" y="131762"/>
            <a:ext cx="8229600" cy="11540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ИНСТРУМЕНТЫ ДЛЯ РАЗМЕТКИ ДРЕВЕСИНЫ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CustomShape 1"/>
          <p:cNvSpPr/>
          <p:nvPr/>
        </p:nvSpPr>
        <p:spPr>
          <a:xfrm>
            <a:off x="457200" y="274680"/>
            <a:ext cx="8229240" cy="1142640"/>
          </a:xfrm>
          <a:prstGeom prst="rect">
            <a:avLst/>
          </a:prstGeom>
        </p:spPr>
        <p:txBody>
          <a:bodyPr lIns="90000" tIns="45000" rIns="90000" bIns="45000" anchor="ctr"/>
          <a:lstStyle/>
          <a:p>
            <a:pPr algn="ctr">
              <a:lnSpc>
                <a:spcPct val="100000"/>
              </a:lnSpc>
            </a:pPr>
            <a:r>
              <a:rPr lang="ru-RU" sz="40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Правила техники безопасности </a:t>
            </a:r>
            <a:endParaRPr lang="ru-RU" sz="4000" b="1" dirty="0" smtClean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  <a:p>
            <a:pPr algn="ctr">
              <a:lnSpc>
                <a:spcPct val="100000"/>
              </a:lnSpc>
            </a:pPr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при строгании</a:t>
            </a:r>
            <a:endParaRPr lang="ru-RU" sz="4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98" name="CustomShape 2"/>
          <p:cNvSpPr/>
          <p:nvPr/>
        </p:nvSpPr>
        <p:spPr>
          <a:xfrm>
            <a:off x="457200" y="1413000"/>
            <a:ext cx="8186766" cy="494495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0000" tIns="45000" rIns="90000" bIns="45000"/>
          <a:lstStyle/>
          <a:p>
            <a:pPr>
              <a:lnSpc>
                <a:spcPct val="90000"/>
              </a:lnSpc>
            </a:pPr>
            <a:r>
              <a:rPr lang="ru-RU" sz="3200" dirty="0">
                <a:solidFill>
                  <a:srgbClr val="000000"/>
                </a:solidFill>
              </a:rPr>
              <a:t>1.</a:t>
            </a:r>
            <a:r>
              <a:rPr lang="ru-RU" sz="3200" dirty="0">
                <a:solidFill>
                  <a:srgbClr val="FF3300"/>
                </a:solidFill>
              </a:rPr>
              <a:t>  </a:t>
            </a:r>
            <a:r>
              <a:rPr lang="ru-RU" sz="3200" dirty="0">
                <a:solidFill>
                  <a:srgbClr val="000000"/>
                </a:solidFill>
              </a:rPr>
              <a:t>Надежно закреплять заготовку на верстаке.</a:t>
            </a:r>
            <a:endParaRPr sz="3200" dirty="0"/>
          </a:p>
          <a:p>
            <a:pPr>
              <a:lnSpc>
                <a:spcPct val="90000"/>
              </a:lnSpc>
            </a:pPr>
            <a:r>
              <a:rPr lang="ru-RU" sz="3200" dirty="0">
                <a:solidFill>
                  <a:srgbClr val="000000"/>
                </a:solidFill>
              </a:rPr>
              <a:t>2.  Работать рубанком с хорошо заточенным ножом.</a:t>
            </a:r>
            <a:endParaRPr sz="3200" dirty="0"/>
          </a:p>
          <a:p>
            <a:pPr>
              <a:lnSpc>
                <a:spcPct val="90000"/>
              </a:lnSpc>
            </a:pPr>
            <a:r>
              <a:rPr lang="ru-RU" sz="3200" dirty="0">
                <a:solidFill>
                  <a:srgbClr val="000000"/>
                </a:solidFill>
              </a:rPr>
              <a:t>3.  Не проверять руками остроту лезвия и качество обработки поверхности.</a:t>
            </a:r>
            <a:endParaRPr sz="3200" dirty="0"/>
          </a:p>
          <a:p>
            <a:pPr>
              <a:lnSpc>
                <a:spcPct val="90000"/>
              </a:lnSpc>
            </a:pPr>
            <a:r>
              <a:rPr lang="ru-RU" sz="3200" dirty="0">
                <a:solidFill>
                  <a:srgbClr val="000000"/>
                </a:solidFill>
              </a:rPr>
              <a:t>4.  Очищать строгальные инструменты от стружки только при помощи деревянного клина.</a:t>
            </a:r>
            <a:endParaRPr sz="3200" dirty="0"/>
          </a:p>
          <a:p>
            <a:pPr>
              <a:lnSpc>
                <a:spcPct val="90000"/>
              </a:lnSpc>
            </a:pPr>
            <a:r>
              <a:rPr lang="ru-RU" sz="3200" dirty="0">
                <a:solidFill>
                  <a:srgbClr val="000000"/>
                </a:solidFill>
              </a:rPr>
              <a:t>5.   Инструменты для строгания класть на верстак только на бок лезвиями ножа от себя</a:t>
            </a:r>
            <a:r>
              <a:rPr lang="ru-RU" sz="2800" dirty="0">
                <a:solidFill>
                  <a:srgbClr val="000000"/>
                </a:solidFill>
                <a:latin typeface="Calibri"/>
              </a:rPr>
              <a:t>.</a:t>
            </a:r>
            <a:endParaRPr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TextShape 1"/>
          <p:cNvSpPr txBox="1"/>
          <p:nvPr/>
        </p:nvSpPr>
        <p:spPr>
          <a:xfrm>
            <a:off x="457200" y="274680"/>
            <a:ext cx="8291160" cy="867960"/>
          </a:xfrm>
          <a:prstGeom prst="rect">
            <a:avLst/>
          </a:prstGeom>
        </p:spPr>
        <p:txBody>
          <a:bodyPr anchor="ctr"/>
          <a:lstStyle/>
          <a:p>
            <a:pPr algn="ctr">
              <a:lnSpc>
                <a:spcPct val="100000"/>
              </a:lnSpc>
            </a:pPr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КОНТРОЛЬ КАЧЕСТВА СТРОГАНИЯ</a:t>
            </a:r>
            <a:endParaRPr lang="ru-RU" sz="4000" b="1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sp>
        <p:nvSpPr>
          <p:cNvPr id="279" name="CustomShape 2"/>
          <p:cNvSpPr/>
          <p:nvPr/>
        </p:nvSpPr>
        <p:spPr>
          <a:xfrm>
            <a:off x="571472" y="5357826"/>
            <a:ext cx="8115328" cy="106669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z="2800" dirty="0">
                <a:solidFill>
                  <a:srgbClr val="000000"/>
                </a:solidFill>
                <a:latin typeface="Georgia"/>
              </a:rPr>
              <a:t>Контроль качества строгания осуществляется с помощью линейки или угольника на просвет.</a:t>
            </a:r>
            <a:endParaRPr dirty="0"/>
          </a:p>
        </p:txBody>
      </p:sp>
      <p:pic>
        <p:nvPicPr>
          <p:cNvPr id="280" name="Picture 6"/>
          <p:cNvPicPr/>
          <p:nvPr/>
        </p:nvPicPr>
        <p:blipFill>
          <a:blip r:embed="rId3" cstate="email"/>
          <a:stretch>
            <a:fillRect/>
          </a:stretch>
        </p:blipFill>
        <p:spPr>
          <a:xfrm>
            <a:off x="838080" y="1219320"/>
            <a:ext cx="3162416" cy="38527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81" name="Picture 7"/>
          <p:cNvPicPr/>
          <p:nvPr/>
        </p:nvPicPr>
        <p:blipFill>
          <a:blip r:embed="rId4" cstate="email"/>
          <a:stretch>
            <a:fillRect/>
          </a:stretch>
        </p:blipFill>
        <p:spPr>
          <a:xfrm>
            <a:off x="4286248" y="1214422"/>
            <a:ext cx="3786214" cy="37862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5" name="Table 6"/>
          <p:cNvGraphicFramePr/>
          <p:nvPr/>
        </p:nvGraphicFramePr>
        <p:xfrm>
          <a:off x="214282" y="785794"/>
          <a:ext cx="8569080" cy="5891687"/>
        </p:xfrm>
        <a:graphic>
          <a:graphicData uri="http://schemas.openxmlformats.org/drawingml/2006/table">
            <a:tbl>
              <a:tblPr/>
              <a:tblGrid>
                <a:gridCol w="325080"/>
                <a:gridCol w="3922560"/>
                <a:gridCol w="1439640"/>
                <a:gridCol w="1385082"/>
                <a:gridCol w="1496718"/>
              </a:tblGrid>
              <a:tr h="48217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</a:rPr>
                        <a:t>№</a:t>
                      </a:r>
                      <a:endParaRPr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 dirty="0">
                          <a:solidFill>
                            <a:srgbClr val="000000"/>
                          </a:solidFill>
                          <a:latin typeface="Times New Roman"/>
                        </a:rPr>
                        <a:t>Вопрос</a:t>
                      </a:r>
                      <a:endParaRPr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</a:rPr>
                        <a:t>Ответ 1</a:t>
                      </a:r>
                      <a:endParaRPr sz="160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</a:rPr>
                        <a:t>Ответ 2</a:t>
                      </a:r>
                      <a:endParaRPr sz="160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</a:rPr>
                        <a:t>Ответ 3</a:t>
                      </a:r>
                      <a:endParaRPr sz="160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448171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</a:rPr>
                        <a:t>1</a:t>
                      </a:r>
                      <a:endParaRPr sz="160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</a:rPr>
                        <a:t>Как называется</a:t>
                      </a:r>
                      <a:endParaRPr sz="1600" dirty="0"/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</a:rPr>
                        <a:t> этот элемент доски?</a:t>
                      </a:r>
                      <a:endParaRPr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</a:rPr>
                        <a:t>Кромка</a:t>
                      </a:r>
                      <a:endParaRPr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</a:rPr>
                        <a:t>Торец</a:t>
                      </a:r>
                      <a:endParaRPr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</a:rPr>
                        <a:t>Пласть</a:t>
                      </a:r>
                      <a:endParaRPr sz="160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94694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</a:rPr>
                        <a:t>2</a:t>
                      </a:r>
                      <a:endParaRPr sz="160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</a:rPr>
                        <a:t>Природный рисунок древесины.</a:t>
                      </a:r>
                      <a:endParaRPr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</a:rPr>
                        <a:t>Текстура</a:t>
                      </a:r>
                      <a:endParaRPr sz="160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</a:rPr>
                        <a:t>Ядро</a:t>
                      </a:r>
                      <a:endParaRPr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</a:rPr>
                        <a:t>Сердцевинные</a:t>
                      </a:r>
                      <a:endParaRPr sz="1600"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</a:rPr>
                        <a:t>лучи</a:t>
                      </a:r>
                      <a:endParaRPr sz="160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14063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</a:rPr>
                        <a:t>3</a:t>
                      </a:r>
                      <a:endParaRPr sz="160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</a:rPr>
                        <a:t>Изображение изделия, выполненное</a:t>
                      </a:r>
                      <a:endParaRPr sz="1600" dirty="0"/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</a:rPr>
                        <a:t> с помощью чертёжных инструментов по определенным правилам</a:t>
                      </a:r>
                      <a:endParaRPr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</a:rPr>
                        <a:t>Эскиз</a:t>
                      </a:r>
                      <a:endParaRPr sz="160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</a:rPr>
                        <a:t>Чертёж</a:t>
                      </a:r>
                      <a:endParaRPr sz="160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</a:rPr>
                        <a:t>Технический</a:t>
                      </a:r>
                      <a:endParaRPr sz="1600"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</a:rPr>
                        <a:t>рисунок</a:t>
                      </a:r>
                      <a:endParaRPr sz="160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803619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</a:rPr>
                        <a:t>4</a:t>
                      </a:r>
                      <a:endParaRPr sz="160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</a:rPr>
                        <a:t>Пилы с такой формой зубьев предназначены для:</a:t>
                      </a:r>
                      <a:endParaRPr sz="160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</a:rPr>
                        <a:t>Поперечного</a:t>
                      </a:r>
                      <a:endParaRPr sz="1600"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</a:rPr>
                        <a:t>пиления</a:t>
                      </a:r>
                      <a:endParaRPr sz="160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</a:rPr>
                        <a:t>Смешанного</a:t>
                      </a:r>
                      <a:endParaRPr sz="1600"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</a:rPr>
                        <a:t>пиления</a:t>
                      </a:r>
                      <a:endParaRPr sz="160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</a:rPr>
                        <a:t>Продольного</a:t>
                      </a:r>
                      <a:endParaRPr sz="1600"/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</a:rPr>
                        <a:t>пиления</a:t>
                      </a:r>
                      <a:endParaRPr sz="160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  <a:tr h="804448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b="1">
                          <a:solidFill>
                            <a:srgbClr val="000000"/>
                          </a:solidFill>
                          <a:latin typeface="Times New Roman"/>
                        </a:rPr>
                        <a:t>5</a:t>
                      </a:r>
                      <a:endParaRPr sz="160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</a:rPr>
                        <a:t>К хвойным породам древесины относятся:</a:t>
                      </a:r>
                      <a:endParaRPr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</a:rPr>
                        <a:t>Сосна, пихта, дуб</a:t>
                      </a:r>
                      <a:endParaRPr sz="160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>
                          <a:solidFill>
                            <a:srgbClr val="000000"/>
                          </a:solidFill>
                          <a:latin typeface="Times New Roman"/>
                        </a:rPr>
                        <a:t>Сосна, осина, берёза</a:t>
                      </a:r>
                      <a:endParaRPr sz="1600"/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600" dirty="0">
                          <a:solidFill>
                            <a:srgbClr val="000000"/>
                          </a:solidFill>
                          <a:latin typeface="Times New Roman"/>
                        </a:rPr>
                        <a:t>Сосна, кедр, ель</a:t>
                      </a:r>
                      <a:endParaRPr sz="1600" dirty="0"/>
                    </a:p>
                  </a:txBody>
                  <a:tcPr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239" name="CustomShape 2"/>
          <p:cNvSpPr/>
          <p:nvPr/>
        </p:nvSpPr>
        <p:spPr>
          <a:xfrm>
            <a:off x="717480" y="1407960"/>
            <a:ext cx="9143640" cy="0"/>
          </a:xfrm>
          <a:prstGeom prst="rect">
            <a:avLst/>
          </a:prstGeom>
        </p:spPr>
      </p:sp>
      <p:sp>
        <p:nvSpPr>
          <p:cNvPr id="240" name="CustomShape 3"/>
          <p:cNvSpPr/>
          <p:nvPr/>
        </p:nvSpPr>
        <p:spPr>
          <a:xfrm>
            <a:off x="717480" y="1407960"/>
            <a:ext cx="9143640" cy="0"/>
          </a:xfrm>
          <a:prstGeom prst="rect">
            <a:avLst/>
          </a:prstGeom>
        </p:spPr>
      </p:sp>
      <p:pic>
        <p:nvPicPr>
          <p:cNvPr id="241" name="Picture 243"/>
          <p:cNvPicPr/>
          <p:nvPr/>
        </p:nvPicPr>
        <p:blipFill>
          <a:blip r:embed="rId3" cstate="email"/>
          <a:stretch>
            <a:fillRect/>
          </a:stretch>
        </p:blipFill>
        <p:spPr>
          <a:xfrm>
            <a:off x="2428860" y="1500174"/>
            <a:ext cx="1447560" cy="813960"/>
          </a:xfrm>
          <a:prstGeom prst="rect">
            <a:avLst/>
          </a:prstGeom>
        </p:spPr>
      </p:pic>
      <p:pic>
        <p:nvPicPr>
          <p:cNvPr id="242" name="Picture 242"/>
          <p:cNvPicPr/>
          <p:nvPr/>
        </p:nvPicPr>
        <p:blipFill>
          <a:blip r:embed="rId4" cstate="email"/>
          <a:stretch>
            <a:fillRect/>
          </a:stretch>
        </p:blipFill>
        <p:spPr>
          <a:xfrm>
            <a:off x="2786050" y="4357694"/>
            <a:ext cx="1628280" cy="603000"/>
          </a:xfrm>
          <a:prstGeom prst="rect">
            <a:avLst/>
          </a:prstGeom>
        </p:spPr>
      </p:pic>
      <p:sp>
        <p:nvSpPr>
          <p:cNvPr id="243" name="CustomShape 4"/>
          <p:cNvSpPr/>
          <p:nvPr/>
        </p:nvSpPr>
        <p:spPr>
          <a:xfrm>
            <a:off x="717480" y="2048040"/>
            <a:ext cx="9143640" cy="0"/>
          </a:xfrm>
          <a:prstGeom prst="rect">
            <a:avLst/>
          </a:prstGeom>
        </p:spPr>
      </p:sp>
      <p:sp>
        <p:nvSpPr>
          <p:cNvPr id="244" name="CustomShape 5"/>
          <p:cNvSpPr/>
          <p:nvPr/>
        </p:nvSpPr>
        <p:spPr>
          <a:xfrm>
            <a:off x="717480" y="2048040"/>
            <a:ext cx="9143640" cy="0"/>
          </a:xfrm>
          <a:prstGeom prst="rect">
            <a:avLst/>
          </a:prstGeom>
        </p:spPr>
      </p:sp>
      <p:sp>
        <p:nvSpPr>
          <p:cNvPr id="10" name="Заголовок 1"/>
          <p:cNvSpPr txBox="1">
            <a:spLocks/>
          </p:cNvSpPr>
          <p:nvPr/>
        </p:nvSpPr>
        <p:spPr>
          <a:xfrm>
            <a:off x="357158" y="0"/>
            <a:ext cx="8229600" cy="928670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smtClean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ПРАКТИЧЕСКАЯ РАБОТА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 cstate="email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6" name="Picture 183"/>
          <p:cNvPicPr/>
          <p:nvPr/>
        </p:nvPicPr>
        <p:blipFill>
          <a:blip r:embed="rId3" cstate="email"/>
          <a:srcRect/>
          <a:stretch>
            <a:fillRect/>
          </a:stretch>
        </p:blipFill>
        <p:spPr>
          <a:xfrm>
            <a:off x="0" y="1214422"/>
            <a:ext cx="4997160" cy="2643206"/>
          </a:xfrm>
          <a:prstGeom prst="rect">
            <a:avLst/>
          </a:prstGeom>
        </p:spPr>
      </p:pic>
      <p:sp>
        <p:nvSpPr>
          <p:cNvPr id="307" name="CustomShape 1"/>
          <p:cNvSpPr/>
          <p:nvPr/>
        </p:nvSpPr>
        <p:spPr>
          <a:xfrm>
            <a:off x="5181480" y="2357430"/>
            <a:ext cx="3962160" cy="376833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ctr">
              <a:lnSpc>
                <a:spcPct val="100000"/>
              </a:lnSpc>
            </a:pPr>
            <a:endParaRPr dirty="0"/>
          </a:p>
        </p:txBody>
      </p:sp>
      <p:sp>
        <p:nvSpPr>
          <p:cNvPr id="6" name="TextBox 5"/>
          <p:cNvSpPr txBox="1"/>
          <p:nvPr/>
        </p:nvSpPr>
        <p:spPr>
          <a:xfrm>
            <a:off x="0" y="0"/>
            <a:ext cx="914400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Технологическая карта </a:t>
            </a:r>
          </a:p>
          <a:p>
            <a:pPr algn="ctr">
              <a:lnSpc>
                <a:spcPct val="100000"/>
              </a:lnSpc>
            </a:pPr>
            <a:r>
              <a:rPr lang="ru-RU" sz="40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rPr>
              <a:t>«Изготовление ручки для киянки»</a:t>
            </a:r>
          </a:p>
          <a:p>
            <a:endParaRPr lang="ru-RU" dirty="0"/>
          </a:p>
        </p:txBody>
      </p:sp>
      <p:pic>
        <p:nvPicPr>
          <p:cNvPr id="7" name="Рисунок 6" descr="http://www.hi-intel.ru/1/img/710.jpg"/>
          <p:cNvPicPr/>
          <p:nvPr/>
        </p:nvPicPr>
        <p:blipFill>
          <a:blip r:embed="rId4" cstate="email"/>
          <a:srcRect/>
          <a:stretch>
            <a:fillRect/>
          </a:stretch>
        </p:blipFill>
        <p:spPr bwMode="auto">
          <a:xfrm rot="2778317">
            <a:off x="5429256" y="2143116"/>
            <a:ext cx="3357586" cy="20002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183"/>
          <p:cNvPicPr/>
          <p:nvPr/>
        </p:nvPicPr>
        <p:blipFill>
          <a:blip r:embed="rId5" cstate="email"/>
          <a:srcRect/>
          <a:stretch>
            <a:fillRect/>
          </a:stretch>
        </p:blipFill>
        <p:spPr>
          <a:xfrm>
            <a:off x="0" y="3857628"/>
            <a:ext cx="4997160" cy="2428892"/>
          </a:xfrm>
          <a:prstGeom prst="rect">
            <a:avLst/>
          </a:prstGeom>
        </p:spPr>
      </p:pic>
      <p:pic>
        <p:nvPicPr>
          <p:cNvPr id="8" name="Picture 183"/>
          <p:cNvPicPr/>
          <p:nvPr/>
        </p:nvPicPr>
        <p:blipFill>
          <a:blip r:embed="rId6" cstate="email"/>
          <a:srcRect/>
          <a:stretch>
            <a:fillRect/>
          </a:stretch>
        </p:blipFill>
        <p:spPr>
          <a:xfrm>
            <a:off x="4000496" y="5572116"/>
            <a:ext cx="4997160" cy="128588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2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Тема2</Template>
  <TotalTime>624</TotalTime>
  <Words>1012</Words>
  <Application>Microsoft Office PowerPoint</Application>
  <PresentationFormat>Экран (4:3)</PresentationFormat>
  <Paragraphs>120</Paragraphs>
  <Slides>27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28" baseType="lpstr">
      <vt:lpstr>Тема2</vt:lpstr>
      <vt:lpstr>Рабочее место и инструменты для ручной обработки древесины</vt:lpstr>
      <vt:lpstr>Цель:</vt:lpstr>
      <vt:lpstr>Слайд 3</vt:lpstr>
      <vt:lpstr>Слайд 4</vt:lpstr>
      <vt:lpstr>Слайд 5</vt:lpstr>
      <vt:lpstr>Рабочее место</vt:lpstr>
      <vt:lpstr>Рабочая зона</vt:lpstr>
      <vt:lpstr>Породы деревьев</vt:lpstr>
      <vt:lpstr>ТОПОР</vt:lpstr>
      <vt:lpstr>ПИЛА</vt:lpstr>
      <vt:lpstr>СТАМЕСКА</vt:lpstr>
      <vt:lpstr>ДОЛОТО</vt:lpstr>
      <vt:lpstr>РУБАНОК </vt:lpstr>
      <vt:lpstr>ДРЕЛЬ. КОЛОВОРОТ. </vt:lpstr>
      <vt:lpstr>ЛОБЗИК </vt:lpstr>
      <vt:lpstr>Слайд 16</vt:lpstr>
      <vt:lpstr>СТОЛЯРНЫЕ ПРИСПОСОБЛЕНИЯ</vt:lpstr>
      <vt:lpstr>СТРУБЦИНА</vt:lpstr>
      <vt:lpstr>ПРАКТИЧЕСКАЯ РАБОТА</vt:lpstr>
      <vt:lpstr>ИНСТРУМЕНТЫ ДЛЯ РАЗМЕТКИ ДРЕВЕСИНЫ </vt:lpstr>
      <vt:lpstr>ИНСТРУМЕНТЫ ДЛЯ РАЗМЕТКИ ДРЕВЕСИНЫ </vt:lpstr>
      <vt:lpstr>Слайд 22</vt:lpstr>
      <vt:lpstr>Слайд 23</vt:lpstr>
      <vt:lpstr>Слайд 24</vt:lpstr>
      <vt:lpstr>Слайд 25</vt:lpstr>
      <vt:lpstr>Слайд 26</vt:lpstr>
      <vt:lpstr>Слайд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nin</dc:creator>
  <cp:lastModifiedBy>Цикунова</cp:lastModifiedBy>
  <cp:revision>90</cp:revision>
  <dcterms:modified xsi:type="dcterms:W3CDTF">2017-11-12T22:00:17Z</dcterms:modified>
</cp:coreProperties>
</file>