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</p:sldMasterIdLst>
  <p:sldIdLst>
    <p:sldId id="256" r:id="rId2"/>
    <p:sldId id="257" r:id="rId3"/>
    <p:sldId id="258" r:id="rId4"/>
    <p:sldId id="268" r:id="rId5"/>
    <p:sldId id="269" r:id="rId6"/>
    <p:sldId id="270" r:id="rId7"/>
    <p:sldId id="271" r:id="rId8"/>
    <p:sldId id="272" r:id="rId9"/>
    <p:sldId id="273" r:id="rId10"/>
    <p:sldId id="264" r:id="rId11"/>
    <p:sldId id="266" r:id="rId12"/>
    <p:sldId id="267" r:id="rId13"/>
    <p:sldId id="259" r:id="rId14"/>
    <p:sldId id="277" r:id="rId15"/>
    <p:sldId id="260" r:id="rId16"/>
    <p:sldId id="261" r:id="rId17"/>
    <p:sldId id="262" r:id="rId18"/>
    <p:sldId id="265" r:id="rId19"/>
    <p:sldId id="274" r:id="rId20"/>
    <p:sldId id="275" r:id="rId21"/>
    <p:sldId id="263" r:id="rId22"/>
    <p:sldId id="276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B373"/>
    <a:srgbClr val="F7F8C4"/>
    <a:srgbClr val="EFF18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72" y="11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3BA2DEAC-8F09-44EC-87B5-B446B988BB72}" type="datetimeFigureOut">
              <a:rPr lang="ru-RU" smtClean="0"/>
              <a:pPr/>
              <a:t>09.04.2012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3A297790-F69E-4A66-97FC-C2FF17781E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A2DEAC-8F09-44EC-87B5-B446B988BB72}" type="datetimeFigureOut">
              <a:rPr lang="ru-RU" smtClean="0"/>
              <a:pPr/>
              <a:t>09.04.2012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297790-F69E-4A66-97FC-C2FF17781E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3BA2DEAC-8F09-44EC-87B5-B446B988BB72}" type="datetimeFigureOut">
              <a:rPr lang="ru-RU" smtClean="0"/>
              <a:pPr/>
              <a:t>09.04.2012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3A297790-F69E-4A66-97FC-C2FF17781E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A2DEAC-8F09-44EC-87B5-B446B988BB72}" type="datetimeFigureOut">
              <a:rPr lang="ru-RU" smtClean="0"/>
              <a:pPr/>
              <a:t>09.04.2012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3A297790-F69E-4A66-97FC-C2FF17781E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A2DEAC-8F09-44EC-87B5-B446B988BB72}" type="datetimeFigureOut">
              <a:rPr lang="ru-RU" smtClean="0"/>
              <a:pPr/>
              <a:t>09.04.2012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3A297790-F69E-4A66-97FC-C2FF17781E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A2DEAC-8F09-44EC-87B5-B446B988BB72}" type="datetimeFigureOut">
              <a:rPr lang="ru-RU" smtClean="0"/>
              <a:pPr/>
              <a:t>09.04.2012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297790-F69E-4A66-97FC-C2FF17781E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A2DEAC-8F09-44EC-87B5-B446B988BB72}" type="datetimeFigureOut">
              <a:rPr lang="ru-RU" smtClean="0"/>
              <a:pPr/>
              <a:t>09.04.2012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297790-F69E-4A66-97FC-C2FF17781E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3BA2DEAC-8F09-44EC-87B5-B446B988BB72}" type="datetimeFigureOut">
              <a:rPr lang="ru-RU" smtClean="0"/>
              <a:pPr/>
              <a:t>09.04.2012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3A297790-F69E-4A66-97FC-C2FF17781E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3BA2DEAC-8F09-44EC-87B5-B446B988BB72}" type="datetimeFigureOut">
              <a:rPr lang="ru-RU" smtClean="0"/>
              <a:pPr/>
              <a:t>09.04.2012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3A297790-F69E-4A66-97FC-C2FF17781E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A2DEAC-8F09-44EC-87B5-B446B988BB72}" type="datetimeFigureOut">
              <a:rPr lang="ru-RU" smtClean="0"/>
              <a:pPr/>
              <a:t>09.04.2012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297790-F69E-4A66-97FC-C2FF17781E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A2DEAC-8F09-44EC-87B5-B446B988BB72}" type="datetimeFigureOut">
              <a:rPr lang="ru-RU" smtClean="0"/>
              <a:pPr/>
              <a:t>09.04.2012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297790-F69E-4A66-97FC-C2FF17781E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B3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3BA2DEAC-8F09-44EC-87B5-B446B988BB72}" type="datetimeFigureOut">
              <a:rPr lang="ru-RU" smtClean="0"/>
              <a:pPr/>
              <a:t>09.04.2012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3A297790-F69E-4A66-97FC-C2FF17781E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4" y="214290"/>
            <a:ext cx="8229600" cy="2376511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Тайны и загадки</a:t>
            </a:r>
            <a:br>
              <a:rPr lang="ru-RU" dirty="0" smtClean="0"/>
            </a:br>
            <a:r>
              <a:rPr lang="ru-RU" dirty="0" smtClean="0"/>
              <a:t>  «Повести о Петре и </a:t>
            </a:r>
            <a:r>
              <a:rPr lang="ru-RU" dirty="0" err="1" smtClean="0"/>
              <a:t>Февронии</a:t>
            </a:r>
            <a:r>
              <a:rPr lang="ru-RU" dirty="0" smtClean="0"/>
              <a:t> Муромских»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00496" y="4000504"/>
            <a:ext cx="4693338" cy="1571636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ru-RU" sz="2000" dirty="0" smtClean="0"/>
              <a:t>Выполнила: Гуляева Ирина, ученица 9 б класса</a:t>
            </a:r>
          </a:p>
          <a:p>
            <a:pPr algn="l"/>
            <a:r>
              <a:rPr lang="ru-RU" sz="2000" dirty="0" smtClean="0"/>
              <a:t>Руководитель: </a:t>
            </a:r>
            <a:r>
              <a:rPr lang="ru-RU" sz="2000" dirty="0" err="1" smtClean="0"/>
              <a:t>Будаева</a:t>
            </a:r>
            <a:r>
              <a:rPr lang="ru-RU" sz="2000" dirty="0" smtClean="0"/>
              <a:t> С.В., учитель русского языка </a:t>
            </a:r>
            <a:r>
              <a:rPr lang="ru-RU" sz="2000" smtClean="0"/>
              <a:t>и литературы</a:t>
            </a:r>
          </a:p>
          <a:p>
            <a:pPr algn="l"/>
            <a:endParaRPr lang="ru-RU" sz="2000" dirty="0" smtClean="0"/>
          </a:p>
          <a:p>
            <a:pPr algn="ctr"/>
            <a:r>
              <a:rPr lang="ru-RU" sz="2000" dirty="0" smtClean="0"/>
              <a:t>г. Рыбинск, Ярославская область, </a:t>
            </a:r>
          </a:p>
          <a:p>
            <a:pPr algn="ctr"/>
            <a:r>
              <a:rPr lang="ru-RU" sz="2000" dirty="0" smtClean="0"/>
              <a:t>2008 год</a:t>
            </a:r>
            <a:endParaRPr lang="ru-RU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1714480" y="214290"/>
            <a:ext cx="5357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МОУ СОШ № 23</a:t>
            </a:r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429000"/>
            <a:ext cx="2833708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ЦЕЛЬ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Показать символический смысл произведения древнерусской литературы</a:t>
            </a:r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16" y="1857364"/>
            <a:ext cx="1857388" cy="4185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Произведение какого жанра напоминает « Повесть…» 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6237"/>
            <a:ext cx="3186106" cy="4526280"/>
          </a:xfrm>
        </p:spPr>
        <p:txBody>
          <a:bodyPr>
            <a:normAutofit/>
          </a:bodyPr>
          <a:lstStyle/>
          <a:p>
            <a:r>
              <a:rPr lang="ru-RU" dirty="0" smtClean="0"/>
              <a:t>Текст произведения напоминает сказку </a:t>
            </a:r>
          </a:p>
          <a:p>
            <a:r>
              <a:rPr lang="ru-RU" dirty="0" smtClean="0"/>
              <a:t>Битва со змеем, загадывание загадок</a:t>
            </a:r>
          </a:p>
          <a:p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4810" y="1500174"/>
            <a:ext cx="1643074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06" y="3643314"/>
            <a:ext cx="5214974" cy="1974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Загадки </a:t>
            </a:r>
            <a:r>
              <a:rPr lang="ru-RU" dirty="0" err="1" smtClean="0"/>
              <a:t>Февронии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6237"/>
            <a:ext cx="4186238" cy="4526280"/>
          </a:xfrm>
        </p:spPr>
        <p:txBody>
          <a:bodyPr/>
          <a:lstStyle/>
          <a:p>
            <a:r>
              <a:rPr lang="ru-RU" dirty="0" smtClean="0"/>
              <a:t>«Отец мой и брат- древолазы, в лесу они собирают с деревьев дикий мёд» </a:t>
            </a:r>
          </a:p>
          <a:p>
            <a:r>
              <a:rPr lang="ru-RU" dirty="0" smtClean="0"/>
              <a:t>Мёд- символ божественной мудрости</a:t>
            </a:r>
          </a:p>
          <a:p>
            <a:endParaRPr lang="ru-RU" dirty="0"/>
          </a:p>
        </p:txBody>
      </p:sp>
      <p:pic>
        <p:nvPicPr>
          <p:cNvPr id="1026" name="Picture 2" descr="C:\Documents and Settings\Администратор\Рабочий стол\bort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4" y="1714488"/>
            <a:ext cx="1946382" cy="27860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646237"/>
            <a:ext cx="4000528" cy="4526280"/>
          </a:xfrm>
        </p:spPr>
        <p:txBody>
          <a:bodyPr/>
          <a:lstStyle/>
          <a:p>
            <a:r>
              <a:rPr lang="ru-RU" dirty="0" smtClean="0"/>
              <a:t>«Дева мудрая»: слуга князя называет крестьянку девой , как называли женщин, посвятивших себя </a:t>
            </a:r>
            <a:r>
              <a:rPr lang="ru-RU" dirty="0" smtClean="0"/>
              <a:t>Богу. 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1785926"/>
            <a:ext cx="4500594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6237"/>
            <a:ext cx="4114800" cy="4526280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«Тот сможет его излечить, кто потребует князя твоего себе…»</a:t>
            </a:r>
          </a:p>
          <a:p>
            <a:r>
              <a:rPr lang="ru-RU" dirty="0" smtClean="0"/>
              <a:t>Князь представляет высшую власть на земле и потребовать его  себе может только Господь </a:t>
            </a:r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36" y="1571612"/>
            <a:ext cx="2214578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6237"/>
            <a:ext cx="4471990" cy="452628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«Если будет добросердечен и не высокомерен, то будет здоров»</a:t>
            </a:r>
          </a:p>
          <a:p>
            <a:r>
              <a:rPr lang="ru-RU" dirty="0" smtClean="0"/>
              <a:t>« Моё слово таково »: если князь не откажется от божественной мудрости, то будет вылечен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64" y="1643050"/>
            <a:ext cx="2146969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 descr="D:\petr_i_fevroni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3714752"/>
            <a:ext cx="1500198" cy="22860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</a:t>
            </a:r>
            <a:r>
              <a:rPr lang="ru-RU" dirty="0" err="1" smtClean="0"/>
              <a:t>Феврония</a:t>
            </a:r>
            <a:r>
              <a:rPr lang="ru-RU" dirty="0" smtClean="0"/>
              <a:t> лечила князя?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6237"/>
            <a:ext cx="5186370" cy="4526280"/>
          </a:xfrm>
        </p:spPr>
        <p:txBody>
          <a:bodyPr/>
          <a:lstStyle/>
          <a:p>
            <a:r>
              <a:rPr lang="ru-RU" dirty="0" err="1" smtClean="0"/>
              <a:t>Сосудец</a:t>
            </a:r>
            <a:r>
              <a:rPr lang="ru-RU" dirty="0" smtClean="0"/>
              <a:t>- символ человека: человек- сосуд Божий.</a:t>
            </a:r>
          </a:p>
          <a:p>
            <a:r>
              <a:rPr lang="ru-RU" dirty="0" smtClean="0"/>
              <a:t>Хлебная закваска: хлеб- символ церкви Христовой</a:t>
            </a:r>
          </a:p>
          <a:p>
            <a:r>
              <a:rPr lang="ru-RU" dirty="0" smtClean="0"/>
              <a:t>Баня- очищение от грехов</a:t>
            </a:r>
            <a:endParaRPr lang="ru-RU" dirty="0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12" y="1571612"/>
            <a:ext cx="1006475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86644" y="3243536"/>
            <a:ext cx="1450976" cy="1399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 descr="D:\images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80" y="4714884"/>
            <a:ext cx="2071702" cy="15144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err="1" smtClean="0"/>
              <a:t>Непомазанный</a:t>
            </a:r>
            <a:r>
              <a:rPr lang="ru-RU" dirty="0" smtClean="0"/>
              <a:t> струп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6237"/>
            <a:ext cx="4114800" cy="4526280"/>
          </a:xfrm>
        </p:spPr>
        <p:txBody>
          <a:bodyPr/>
          <a:lstStyle/>
          <a:p>
            <a:r>
              <a:rPr lang="ru-RU" dirty="0" smtClean="0"/>
              <a:t>Струп- грех. Один грех порождает другой. Одно сомнение порождает неверие</a:t>
            </a:r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1714488"/>
            <a:ext cx="3571900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Битва со змеем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6237"/>
            <a:ext cx="4471990" cy="452628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Змей в житии- это дьявол, «искони ненавидящий род человеческий, искуситель». </a:t>
            </a:r>
          </a:p>
          <a:p>
            <a:r>
              <a:rPr lang="ru-RU" dirty="0" smtClean="0"/>
              <a:t>Дьявол вызывает человека на грех, заставляет его сомневаться в существовании и могуществе Бога.</a:t>
            </a:r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4" y="1857364"/>
            <a:ext cx="3500462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Что противопоставляется искушению и сомнению?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6237"/>
            <a:ext cx="4186238" cy="4526280"/>
          </a:xfrm>
        </p:spPr>
        <p:txBody>
          <a:bodyPr/>
          <a:lstStyle/>
          <a:p>
            <a:r>
              <a:rPr lang="ru-RU" dirty="0" smtClean="0"/>
              <a:t>Искушению и сомнению противопоставлена вера: меч для сражения со змеем Пётр находит в алтарной стене (алтарь-главная часть церкви) </a:t>
            </a:r>
            <a:endParaRPr lang="ru-RU" dirty="0"/>
          </a:p>
        </p:txBody>
      </p:sp>
      <p:pic>
        <p:nvPicPr>
          <p:cNvPr id="1026" name="Picture 2" descr="D:\petr_fevronia_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90" y="1643050"/>
            <a:ext cx="3643338" cy="45720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 smtClean="0"/>
              <a:t>Вражеская кровь попадает князю на тело. Что это означает?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6237"/>
            <a:ext cx="4114800" cy="452628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Сомнение закрадывается в душу князя. Сомнение - это грех. Болезнь- смятение духа. Князю нужен врач, верующий человек, который поможет ему избавиться от сомнений.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42" y="1785926"/>
            <a:ext cx="3136900" cy="4324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Почему на Руси строились пятиглавые храмы?</a:t>
            </a:r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40" y="2000240"/>
            <a:ext cx="2624069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 descr="D:\uspensky_vladimir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571612"/>
            <a:ext cx="2551357" cy="3214710"/>
          </a:xfrm>
          <a:prstGeom prst="rect">
            <a:avLst/>
          </a:prstGeom>
          <a:noFill/>
        </p:spPr>
      </p:pic>
      <p:pic>
        <p:nvPicPr>
          <p:cNvPr id="2052" name="Picture 4" descr="D:\собор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2198" y="3000372"/>
            <a:ext cx="2286016" cy="30718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646237"/>
            <a:ext cx="3643338" cy="4526280"/>
          </a:xfrm>
        </p:spPr>
        <p:txBody>
          <a:bodyPr/>
          <a:lstStyle/>
          <a:p>
            <a:r>
              <a:rPr lang="ru-RU" dirty="0" smtClean="0"/>
              <a:t>Пять куполов на храмах </a:t>
            </a:r>
          </a:p>
          <a:p>
            <a:pPr>
              <a:buNone/>
            </a:pPr>
            <a:r>
              <a:rPr lang="ru-RU" dirty="0" smtClean="0"/>
              <a:t>   символизируют Иисуса и его учеников</a:t>
            </a:r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4810" y="1785926"/>
            <a:ext cx="4500594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Обратите внимание на иконы </a:t>
            </a:r>
            <a:endParaRPr lang="ru-RU" dirty="0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3857628"/>
            <a:ext cx="1357322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488" y="1571612"/>
            <a:ext cx="1500198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20" y="1571612"/>
            <a:ext cx="1427159" cy="2527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1571612"/>
            <a:ext cx="1571636" cy="2677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 descr="D:\iТолгская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72264" y="4214818"/>
            <a:ext cx="1285884" cy="2000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Неподобные образы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6237"/>
            <a:ext cx="4829180" cy="452628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На иконах, изображающих Богородицу, мы видим на руках младенца</a:t>
            </a:r>
          </a:p>
          <a:p>
            <a:r>
              <a:rPr lang="ru-RU" dirty="0" smtClean="0"/>
              <a:t>На некоторых иконах Богородица изображена с книгой</a:t>
            </a:r>
          </a:p>
          <a:p>
            <a:r>
              <a:rPr lang="ru-RU" dirty="0" smtClean="0"/>
              <a:t>Книга на  иконе- неподобный образ Христа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58082" y="4643446"/>
            <a:ext cx="1333531" cy="1500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 descr="D:\i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1643050"/>
            <a:ext cx="2182467" cy="27860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Определите смысл пословицы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Глупа та птица, которой своё гнездо не мило</a:t>
            </a:r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2500306"/>
            <a:ext cx="1928826" cy="1550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Принятие монашества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6237"/>
            <a:ext cx="4686304" cy="452628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Перед смертью Пётр и </a:t>
            </a:r>
            <a:r>
              <a:rPr lang="ru-RU" dirty="0" err="1" smtClean="0"/>
              <a:t>Феврония</a:t>
            </a:r>
            <a:r>
              <a:rPr lang="ru-RU" dirty="0" smtClean="0"/>
              <a:t> приняли монашество. </a:t>
            </a:r>
          </a:p>
          <a:p>
            <a:r>
              <a:rPr lang="ru-RU" dirty="0" smtClean="0"/>
              <a:t>Монахов и монахинь запрещено было хоронить даже на одном кладбище, а тем более в одном гробу. Таковы были правила внешнего мира.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1643050"/>
            <a:ext cx="3584581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Нитка и иголка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646236"/>
            <a:ext cx="6643734" cy="4640283"/>
          </a:xfrm>
        </p:spPr>
        <p:txBody>
          <a:bodyPr>
            <a:normAutofit/>
          </a:bodyPr>
          <a:lstStyle/>
          <a:p>
            <a:r>
              <a:rPr lang="ru-RU" dirty="0" smtClean="0"/>
              <a:t>Когда князь сообщает </a:t>
            </a:r>
            <a:r>
              <a:rPr lang="ru-RU" dirty="0" err="1" smtClean="0"/>
              <a:t>Февронии</a:t>
            </a:r>
            <a:r>
              <a:rPr lang="ru-RU" dirty="0" smtClean="0"/>
              <a:t>, что он готов умереть, она втыкает в недошитый покров иглу и обматывает в него нитку . </a:t>
            </a:r>
          </a:p>
          <a:p>
            <a:r>
              <a:rPr lang="ru-RU" dirty="0" smtClean="0"/>
              <a:t>Жена и муж- едина плоть. Жена за мужем ,как нитка за иголкой. </a:t>
            </a:r>
          </a:p>
          <a:p>
            <a:r>
              <a:rPr lang="ru-RU" dirty="0" smtClean="0"/>
              <a:t>Поступок </a:t>
            </a:r>
            <a:r>
              <a:rPr lang="ru-RU" dirty="0" err="1" smtClean="0"/>
              <a:t>Февронии</a:t>
            </a:r>
            <a:r>
              <a:rPr lang="ru-RU" dirty="0" smtClean="0"/>
              <a:t> означает согласие последовать вслед за мужем</a:t>
            </a:r>
            <a:endParaRPr lang="ru-RU" dirty="0"/>
          </a:p>
        </p:txBody>
      </p:sp>
      <p:pic>
        <p:nvPicPr>
          <p:cNvPr id="1026" name="Picture 2" descr="D:\img456D51E2564A4A6999C938869842EF25-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6644" y="3214686"/>
            <a:ext cx="1500198" cy="1500198"/>
          </a:xfrm>
          <a:prstGeom prst="rect">
            <a:avLst/>
          </a:prstGeom>
          <a:noFill/>
        </p:spPr>
      </p:pic>
      <p:pic>
        <p:nvPicPr>
          <p:cNvPr id="1027" name="Picture 3" descr="D:\new-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86644" y="1571612"/>
            <a:ext cx="1500198" cy="1500198"/>
          </a:xfrm>
          <a:prstGeom prst="rect">
            <a:avLst/>
          </a:prstGeom>
          <a:noFill/>
        </p:spPr>
      </p:pic>
      <p:pic>
        <p:nvPicPr>
          <p:cNvPr id="6" name="Picture 2" descr="D:\покров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86644" y="4857760"/>
            <a:ext cx="1357322" cy="15716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Почему  Пётр и </a:t>
            </a:r>
            <a:r>
              <a:rPr lang="ru-RU" dirty="0" err="1" smtClean="0"/>
              <a:t>Феврония</a:t>
            </a:r>
            <a:r>
              <a:rPr lang="ru-RU" dirty="0" smtClean="0"/>
              <a:t> оказались в одном гробу?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6237"/>
            <a:ext cx="4114800" cy="4526280"/>
          </a:xfrm>
        </p:spPr>
        <p:txBody>
          <a:bodyPr/>
          <a:lstStyle/>
          <a:p>
            <a:r>
              <a:rPr lang="ru-RU" dirty="0" smtClean="0"/>
              <a:t>Устремление души выше внешних правил, установленных людьми.</a:t>
            </a:r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488" y="4214818"/>
            <a:ext cx="1561221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 descr="D:\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1571612"/>
            <a:ext cx="3714776" cy="26432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Вывод: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«Повесть о Петре и </a:t>
            </a:r>
            <a:r>
              <a:rPr lang="ru-RU" dirty="0" err="1" smtClean="0"/>
              <a:t>Февронии</a:t>
            </a:r>
            <a:r>
              <a:rPr lang="ru-RU" dirty="0" smtClean="0"/>
              <a:t> Муромских»- это зашифрованный текст.</a:t>
            </a:r>
          </a:p>
          <a:p>
            <a:r>
              <a:rPr lang="ru-RU" dirty="0" smtClean="0"/>
              <a:t>Это произведение христианской культуры, пронизано чувством любви к людям, которое в Евангелии названо главной добродетелью .</a:t>
            </a:r>
          </a:p>
          <a:p>
            <a:r>
              <a:rPr lang="ru-RU" dirty="0" smtClean="0"/>
              <a:t>Поступки героев продиктованы другими добродетелями- мужеством и смирением.</a:t>
            </a:r>
          </a:p>
          <a:p>
            <a:r>
              <a:rPr lang="ru-RU" dirty="0" smtClean="0"/>
              <a:t>Произведение содержит символический рассказ о борьбе души с сомнениями и о стремлении к высшему</a:t>
            </a:r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5715016"/>
            <a:ext cx="4329113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Библиография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Ерёмина О.А. Поурочное планирование по древнерусской литературе: 5-9 классы / О.А.Ерёмина. – М.: Издательство «Экзамен», 2004.- 160с.- (Серия «Учебно-методический комплект»). </a:t>
            </a:r>
          </a:p>
          <a:p>
            <a:r>
              <a:rPr lang="ru-RU" dirty="0" smtClean="0"/>
              <a:t>Драконы. –М.: ТЕРРА, 1996.-144с.:ил.- (Зачарованный мир).</a:t>
            </a:r>
          </a:p>
          <a:p>
            <a:r>
              <a:rPr lang="ru-RU" dirty="0" smtClean="0"/>
              <a:t>Иванова С.Ф. Введение во храм слова. Книга для чтения с детьми в школе и дома. Макет и иллюстрации Е.Кожуховой. Москва «Школа  - Пресс» 1994.</a:t>
            </a:r>
          </a:p>
          <a:p>
            <a:r>
              <a:rPr lang="ru-RU" dirty="0" smtClean="0"/>
              <a:t>Муравьёва Т.В. 100 великих мифов и легенд.</a:t>
            </a:r>
            <a:r>
              <a:rPr lang="en-US" dirty="0" smtClean="0"/>
              <a:t>/ </a:t>
            </a:r>
            <a:r>
              <a:rPr lang="ru-RU" dirty="0" smtClean="0"/>
              <a:t>Т.В. Муравьёва.- </a:t>
            </a:r>
            <a:r>
              <a:rPr lang="ru-RU" err="1" smtClean="0"/>
              <a:t>М</a:t>
            </a:r>
            <a:r>
              <a:rPr lang="ru-RU" smtClean="0"/>
              <a:t>. :</a:t>
            </a:r>
            <a:r>
              <a:rPr lang="ru-RU" dirty="0" err="1" smtClean="0"/>
              <a:t>Вече</a:t>
            </a:r>
            <a:r>
              <a:rPr lang="ru-RU" dirty="0" smtClean="0"/>
              <a:t>, 2009.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317</TotalTime>
  <Words>605</Words>
  <Application>Microsoft Office PowerPoint</Application>
  <PresentationFormat>Экран (4:3)</PresentationFormat>
  <Paragraphs>62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Литейная</vt:lpstr>
      <vt:lpstr>Тайны и загадки   «Повести о Петре и Февронии Муромских»</vt:lpstr>
      <vt:lpstr>ЦЕЛЬ</vt:lpstr>
      <vt:lpstr>Произведение какого жанра напоминает « Повесть…» ?</vt:lpstr>
      <vt:lpstr>Загадки Февронии</vt:lpstr>
      <vt:lpstr>Слайд 5</vt:lpstr>
      <vt:lpstr>Слайд 6</vt:lpstr>
      <vt:lpstr>Слайд 7</vt:lpstr>
      <vt:lpstr>Как Феврония лечила князя?</vt:lpstr>
      <vt:lpstr>Непомазанный струп</vt:lpstr>
      <vt:lpstr>Битва со змеем</vt:lpstr>
      <vt:lpstr>Что противопоставляется искушению и сомнению?</vt:lpstr>
      <vt:lpstr>Вражеская кровь попадает князю на тело. Что это означает?</vt:lpstr>
      <vt:lpstr>Почему на Руси строились пятиглавые храмы?</vt:lpstr>
      <vt:lpstr>Слайд 14</vt:lpstr>
      <vt:lpstr>Обратите внимание на иконы </vt:lpstr>
      <vt:lpstr>Неподобные образы</vt:lpstr>
      <vt:lpstr>Определите смысл пословицы</vt:lpstr>
      <vt:lpstr>Принятие монашества</vt:lpstr>
      <vt:lpstr>Нитка и иголка</vt:lpstr>
      <vt:lpstr>Почему  Пётр и Феврония оказались в одном гробу?</vt:lpstr>
      <vt:lpstr>Вывод:</vt:lpstr>
      <vt:lpstr>Библиография</vt:lpstr>
    </vt:vector>
  </TitlesOfParts>
  <Company>SE7EN TEAMS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SE7EN USER</dc:creator>
  <cp:lastModifiedBy>Admin</cp:lastModifiedBy>
  <cp:revision>38</cp:revision>
  <dcterms:created xsi:type="dcterms:W3CDTF">2009-11-22T13:08:53Z</dcterms:created>
  <dcterms:modified xsi:type="dcterms:W3CDTF">2012-04-09T16:29:51Z</dcterms:modified>
</cp:coreProperties>
</file>