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88" r:id="rId2"/>
    <p:sldId id="289" r:id="rId3"/>
    <p:sldId id="296" r:id="rId4"/>
    <p:sldId id="268" r:id="rId5"/>
    <p:sldId id="291" r:id="rId6"/>
    <p:sldId id="290" r:id="rId7"/>
    <p:sldId id="295" r:id="rId8"/>
    <p:sldId id="297" r:id="rId9"/>
    <p:sldId id="305" r:id="rId10"/>
    <p:sldId id="292" r:id="rId11"/>
    <p:sldId id="271" r:id="rId12"/>
    <p:sldId id="294" r:id="rId13"/>
    <p:sldId id="293" r:id="rId14"/>
    <p:sldId id="306" r:id="rId15"/>
    <p:sldId id="307" r:id="rId16"/>
    <p:sldId id="276" r:id="rId17"/>
    <p:sldId id="308" r:id="rId18"/>
    <p:sldId id="309" r:id="rId19"/>
    <p:sldId id="300" r:id="rId20"/>
    <p:sldId id="299" r:id="rId21"/>
    <p:sldId id="304" r:id="rId22"/>
    <p:sldId id="310" r:id="rId23"/>
    <p:sldId id="311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9CBEA"/>
    <a:srgbClr val="CC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9412" autoAdjust="0"/>
    <p:restoredTop sz="94853" autoAdjust="0"/>
  </p:normalViewPr>
  <p:slideViewPr>
    <p:cSldViewPr>
      <p:cViewPr>
        <p:scale>
          <a:sx n="66" d="100"/>
          <a:sy n="66" d="100"/>
        </p:scale>
        <p:origin x="-998" y="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AC580-BE64-41AF-AD8F-3676B1EA2CDA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1B20E0-4B58-4C64-9CED-E272A606D2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161522DF-12FE-445E-AA4F-5055788BEEBA}" type="slidenum">
              <a:rPr lang="ru-RU" smtClean="0"/>
              <a:pPr>
                <a:defRPr/>
              </a:pPr>
              <a:t>4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C9D2B782-7CA4-4407-BCB6-DAD1C7ECD83A}" type="slidenum">
              <a:rPr lang="ru-RU" smtClean="0"/>
              <a:pPr>
                <a:defRPr/>
              </a:pPr>
              <a:t>11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3ABD91-8C35-4C2F-B7C0-9DC9979EDCF1}" type="slidenum">
              <a:rPr lang="ru-RU" smtClean="0"/>
              <a:pPr>
                <a:defRPr/>
              </a:pPr>
              <a:t>16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3ABD91-8C35-4C2F-B7C0-9DC9979EDCF1}" type="slidenum">
              <a:rPr lang="ru-RU" smtClean="0"/>
              <a:pPr>
                <a:defRPr/>
              </a:pPr>
              <a:t>17</a:t>
            </a:fld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513ABD91-8C35-4C2F-B7C0-9DC9979EDCF1}" type="slidenum">
              <a:rPr lang="ru-RU" smtClean="0"/>
              <a:pPr>
                <a:defRPr/>
              </a:pPr>
              <a:t>18</a:t>
            </a:fld>
            <a:endParaRPr 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E0F31559-10BF-4FA3-BEBC-50ADB22BFF21}" type="datetimeFigureOut">
              <a:rPr lang="ru-RU" smtClean="0"/>
              <a:pPr/>
              <a:t>22.11.2016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A07D05D-D326-4878-A62F-E3CD402CB14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4958045-Piano-keys-with-roses-and-butterflies--Stock-Vector-flower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8750" b="27277"/>
          <a:stretch>
            <a:fillRect/>
          </a:stretch>
        </p:blipFill>
        <p:spPr>
          <a:xfrm>
            <a:off x="0" y="0"/>
            <a:ext cx="9144000" cy="7072290"/>
          </a:xfrm>
        </p:spPr>
      </p:pic>
      <p:sp>
        <p:nvSpPr>
          <p:cNvPr id="6" name="Прямоугольник 5"/>
          <p:cNvSpPr/>
          <p:nvPr/>
        </p:nvSpPr>
        <p:spPr>
          <a:xfrm>
            <a:off x="1979712" y="404664"/>
            <a:ext cx="540060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Monotype Corsiva" pitchFamily="66" charset="0"/>
              </a:rPr>
              <a:t>Родительский семинар</a:t>
            </a:r>
            <a:endParaRPr lang="ru-RU" sz="3600" dirty="0">
              <a:latin typeface="Monotype Corsiva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2285992"/>
            <a:ext cx="7715304" cy="28007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«Роль семьи в воспитании нравственных ценностей».</a:t>
            </a:r>
          </a:p>
          <a:p>
            <a:pPr algn="ctr"/>
            <a:r>
              <a:rPr lang="ru-RU" sz="4400" b="1" dirty="0" smtClean="0">
                <a:latin typeface="Monotype Corsiva" pitchFamily="66" charset="0"/>
              </a:rPr>
              <a:t>МКОУ СОШ №10</a:t>
            </a:r>
          </a:p>
          <a:p>
            <a:pPr algn="ctr"/>
            <a:r>
              <a:rPr lang="ru-RU" sz="4400" b="1" dirty="0" smtClean="0">
                <a:latin typeface="Monotype Corsiva" pitchFamily="66" charset="0"/>
              </a:rPr>
              <a:t>г.Буйнакск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3" descr="14958045-Piano-keys-with-roses-and-butterflies--Stock-Vector-flowers.jpg"/>
          <p:cNvPicPr>
            <a:picLocks noChangeAspect="1"/>
          </p:cNvPicPr>
          <p:nvPr/>
        </p:nvPicPr>
        <p:blipFill>
          <a:blip r:embed="rId2" cstate="print"/>
          <a:srcRect b="29945"/>
          <a:stretch>
            <a:fillRect/>
          </a:stretch>
        </p:blipFill>
        <p:spPr>
          <a:xfrm>
            <a:off x="0" y="-459432"/>
            <a:ext cx="9144000" cy="7317432"/>
          </a:xfrm>
          <a:prstGeom prst="rect">
            <a:avLst/>
          </a:prstGeom>
        </p:spPr>
      </p:pic>
      <p:pic>
        <p:nvPicPr>
          <p:cNvPr id="6" name="Рисунок 5" descr="http://buynaksk10.dagschool.com/_http_schools/1746/buynaksk10/admin/ckfinder/core/connector/php/connector.phpfck_user_files/images/55(9)(1).JPG"/>
          <p:cNvPicPr/>
          <p:nvPr/>
        </p:nvPicPr>
        <p:blipFill>
          <a:blip r:embed="rId3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57158" y="285728"/>
            <a:ext cx="8501090" cy="6572272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18400782">
            <a:off x="1431088" y="1785167"/>
            <a:ext cx="214321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ru-RU" dirty="0" smtClean="0"/>
              <a:t>«нравственность»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 rot="20929110">
            <a:off x="2003151" y="2618491"/>
            <a:ext cx="3465436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txBody>
          <a:bodyPr wrap="none">
            <a:spAutoFit/>
          </a:bodyPr>
          <a:lstStyle/>
          <a:p>
            <a:r>
              <a:rPr lang="ru-RU" dirty="0" smtClean="0"/>
              <a:t>«безнравственный поступок»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 rot="346261">
            <a:off x="2080971" y="3540492"/>
            <a:ext cx="3657091" cy="3693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ru-RU" dirty="0" smtClean="0"/>
              <a:t>«высоконравственный человек»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1285860"/>
            <a:ext cx="5857884" cy="2803182"/>
          </a:xfr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buNone/>
            </a:pPr>
            <a:r>
              <a:rPr lang="ru-RU" sz="8000" b="1" dirty="0" smtClean="0">
                <a:solidFill>
                  <a:srgbClr val="FF0000"/>
                </a:solidFill>
                <a:latin typeface="Monotype Corsiva" pitchFamily="66" charset="0"/>
              </a:rPr>
              <a:t>Нравственное воспитание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00034" y="428605"/>
            <a:ext cx="8001056" cy="55092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002060"/>
                </a:solidFill>
                <a:latin typeface="Monotype Corsiva" pitchFamily="66" charset="0"/>
              </a:rPr>
              <a:t>Пословицы и поговорки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B050"/>
                </a:solidFill>
                <a:latin typeface="Monotype Corsiva" pitchFamily="66" charset="0"/>
              </a:rPr>
              <a:t>Не всякому строгое взыскание идёт на пользу.</a:t>
            </a:r>
          </a:p>
          <a:p>
            <a:r>
              <a:rPr lang="ru-RU" sz="3200" b="1" dirty="0" smtClean="0">
                <a:solidFill>
                  <a:srgbClr val="00B050"/>
                </a:solidFill>
                <a:latin typeface="Monotype Corsiva" pitchFamily="66" charset="0"/>
              </a:rPr>
              <a:t>От наказания хороший улучшается, а плохой ухудшается (итальянская).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</a:rPr>
              <a:t>Но потакать капризам и проступкам детей нельзя.</a:t>
            </a:r>
          </a:p>
          <a:p>
            <a: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</a:rPr>
              <a:t>Кто детям потакает, тот сам плачет (украинская).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rgbClr val="00B0F0"/>
                </a:solidFill>
                <a:latin typeface="Monotype Corsiva" pitchFamily="66" charset="0"/>
              </a:rPr>
              <a:t>Дай ребёнку волю – сам пойдёшь в неволю (литовская).</a:t>
            </a:r>
          </a:p>
          <a:p>
            <a:pPr>
              <a:defRPr/>
            </a:pP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28596" y="714356"/>
            <a:ext cx="8429684" cy="501675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000" dirty="0" smtClean="0">
                <a:latin typeface="Monotype Corsiva" pitchFamily="66" charset="0"/>
              </a:rPr>
              <a:t>«Семья — самое главное в жизни для каждого из нас»,  </a:t>
            </a:r>
          </a:p>
          <a:p>
            <a:r>
              <a:rPr lang="ru-RU" sz="4000" dirty="0" smtClean="0">
                <a:latin typeface="Monotype Corsiva" pitchFamily="66" charset="0"/>
              </a:rPr>
              <a:t>«Семья — это близкие и родные люди, те, кого мы любим, с кого берем пример, о ком заботимся, кому желаем добра и счастья», </a:t>
            </a:r>
          </a:p>
          <a:p>
            <a:r>
              <a:rPr lang="ru-RU" sz="4000" dirty="0" smtClean="0">
                <a:latin typeface="Monotype Corsiva" pitchFamily="66" charset="0"/>
              </a:rPr>
              <a:t> «В семье мы учимся любви, ответственности, заботе и уважению».</a:t>
            </a:r>
            <a:endParaRPr lang="ru-RU" sz="40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620688"/>
            <a:ext cx="8678768" cy="36933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Анкетирование</a:t>
            </a:r>
          </a:p>
          <a:p>
            <a:pPr algn="ctr"/>
            <a:endParaRPr lang="ru-RU" sz="54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ctr"/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«Что бы ты хотел получить от семьи?»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8662" y="428604"/>
            <a:ext cx="7310616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/>
            <a:r>
              <a:rPr lang="ru-RU" sz="6600" dirty="0" smtClean="0">
                <a:solidFill>
                  <a:srgbClr val="FF0000"/>
                </a:solidFill>
                <a:latin typeface="Monotype Corsiva" pitchFamily="66" charset="0"/>
              </a:rPr>
              <a:t>Результаты анкетирования учащихся</a:t>
            </a:r>
            <a:endParaRPr lang="ru-RU" sz="6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428868"/>
            <a:ext cx="507209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а) деньги  - 5,5 %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б) общения  - 45%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в) заботы  - 78 %</a:t>
            </a:r>
          </a:p>
          <a:p>
            <a:r>
              <a:rPr lang="ru-RU" sz="3200" dirty="0" smtClean="0">
                <a:solidFill>
                  <a:srgbClr val="FF0000"/>
                </a:solidFill>
              </a:rPr>
              <a:t>г) понимания – 39% 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57224" y="446672"/>
            <a:ext cx="7786742" cy="563231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«Не думайте, что вы воспитываете ребенка только тогда, когда с ним разговариваете или поучаете его, или приказываете ему. Вы воспитываете в каждый момент вашей жизни, даже тогда, когда вас нет дома…….</a:t>
            </a:r>
          </a:p>
          <a:p>
            <a:endParaRPr lang="ru-RU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endParaRPr lang="ru-RU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algn="r"/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А.С.Макаренко</a:t>
            </a:r>
            <a:endParaRPr lang="ru-RU" sz="2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857224" y="928670"/>
            <a:ext cx="7786742" cy="528641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>
            <a:no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Воспитание — всегда большой труд, а нравственное воспитание — один из самых сложных видов этого труда. Нравственное отношение к другим людям, ценность другого человека формируется в семье. 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4857784"/>
          </a:xfr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sz="3200" b="1" cap="none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Monotype Corsiva" pitchFamily="66" charset="0"/>
              </a:rPr>
              <a:t>1) неполная семья;</a:t>
            </a:r>
            <a:br>
              <a:rPr lang="ru-RU" sz="3200" b="1" cap="none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Monotype Corsiva" pitchFamily="66" charset="0"/>
              </a:rPr>
            </a:br>
            <a:r>
              <a:rPr lang="ru-RU" sz="3200" b="1" cap="none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Monotype Corsiva" pitchFamily="66" charset="0"/>
              </a:rPr>
              <a:t>2) конфликтная атмосфера в семье;</a:t>
            </a:r>
            <a:br>
              <a:rPr lang="ru-RU" sz="3200" b="1" cap="none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Monotype Corsiva" pitchFamily="66" charset="0"/>
              </a:rPr>
            </a:br>
            <a:r>
              <a:rPr lang="ru-RU" sz="3200" b="1" cap="none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Monotype Corsiva" pitchFamily="66" charset="0"/>
              </a:rPr>
              <a:t>3) наличие сформировавшейся изначально ложной точки зрения на воспитание ребёнка. Например: «Мой святой долг – одеть, обуть, накормить, а остальное – дело школы»;</a:t>
            </a:r>
            <a:br>
              <a:rPr lang="ru-RU" sz="3200" b="1" cap="none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Monotype Corsiva" pitchFamily="66" charset="0"/>
              </a:rPr>
            </a:br>
            <a:r>
              <a:rPr lang="ru-RU" sz="3200" b="1" cap="none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/>
                <a:latin typeface="Monotype Corsiva" pitchFamily="66" charset="0"/>
              </a:rPr>
              <a:t>4) излишняя порочная родительская любовь и т. п.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1214422"/>
            <a:ext cx="8686800" cy="2286016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0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«Почему дети </a:t>
            </a:r>
            <a:r>
              <a:rPr lang="ru-RU" sz="4000" b="1" cap="none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любят  папу </a:t>
            </a:r>
            <a:r>
              <a:rPr lang="ru-RU" sz="4000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маму?» </a:t>
            </a:r>
            <a:endParaRPr lang="ru-RU" sz="4000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620688"/>
            <a:ext cx="8678768" cy="535531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Анкетирование</a:t>
            </a:r>
          </a:p>
          <a:p>
            <a:pPr algn="ctr"/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(вопрос учащимся)</a:t>
            </a:r>
          </a:p>
          <a:p>
            <a:pPr algn="ctr"/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«Всегда ли ваши родители являются для вас авторитетом?»</a:t>
            </a:r>
          </a:p>
          <a:p>
            <a:pPr algn="ctr"/>
            <a:endParaRPr lang="ru-RU" sz="54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1285860"/>
            <a:ext cx="8678768" cy="369331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Результаты анкетирования</a:t>
            </a:r>
          </a:p>
          <a:p>
            <a:pPr algn="ctr"/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Да-  50%</a:t>
            </a:r>
          </a:p>
          <a:p>
            <a:pPr algn="ctr"/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Нет- 50% </a:t>
            </a:r>
          </a:p>
          <a:p>
            <a:pPr algn="ctr"/>
            <a:endParaRPr lang="ru-RU" sz="54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0034" y="785794"/>
            <a:ext cx="8286808" cy="529375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Monotype Corsiva" pitchFamily="66" charset="0"/>
              </a:rPr>
              <a:t>Ситуация 1. Учитель сообщает родителям о каком-либо проступке ребёнка. Ребёнок отрицает это. Родители не замечали за ребёнком подобного поведения, поэтому не верят учителю. Но, побеседовав с детьми в классе, они выяснили, что ребёнок солгал. Как бы поступили вы?</a:t>
            </a:r>
          </a:p>
          <a:p>
            <a:endParaRPr lang="ru-RU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0034" y="928670"/>
            <a:ext cx="8143932" cy="397031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Ситуация</a:t>
            </a:r>
            <a:r>
              <a:rPr lang="en-US" sz="4400" b="1" dirty="0" smtClean="0">
                <a:solidFill>
                  <a:srgbClr val="FF0000"/>
                </a:solidFill>
                <a:latin typeface="Monotype Corsiva" pitchFamily="66" charset="0"/>
              </a:rPr>
              <a:t> 2.</a:t>
            </a:r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 Родители одноклассников пожаловались вам, что ваш ребёнок обзывает детей неприличными словами. Что вы предпримите?</a:t>
            </a:r>
          </a:p>
          <a:p>
            <a:endParaRPr lang="ru-RU" sz="32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00034" y="928670"/>
            <a:ext cx="8143932" cy="40318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indent="449580" algn="just"/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Ситуация 3. В последнее время ребенок очень изменился,</a:t>
            </a:r>
            <a:endParaRPr lang="ru-RU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indent="449580" algn="just"/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мало общается с близкими людьми, молчит, подолгу о чем-то думает. На все расспросы родителей отвечает уклончиво, либо вообще уходит от ответов. Родители склонны думать, что ребенок страдает, но причины скрывает. Как поступить в такой ситуации?</a:t>
            </a:r>
            <a:endParaRPr lang="ru-RU" sz="2400" b="1" i="0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00034" y="2285992"/>
            <a:ext cx="8429684" cy="214314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4800" b="1" dirty="0" smtClean="0">
                <a:solidFill>
                  <a:srgbClr val="FF0000"/>
                </a:solidFill>
                <a:latin typeface="Monotype Corsiva" pitchFamily="66" charset="0"/>
              </a:rPr>
              <a:t>Памятка для родителей</a:t>
            </a:r>
            <a:endParaRPr lang="ru-RU" sz="4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14290"/>
            <a:ext cx="4071934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</a:rPr>
              <a:t>Родительский семинар </a:t>
            </a:r>
            <a:endParaRPr lang="ru-RU" sz="24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928670"/>
            <a:ext cx="4071934" cy="48320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Monotype Corsiva" pitchFamily="66" charset="0"/>
              </a:rPr>
              <a:t>«Роль семьи в воспитании нравственных ценностей».</a:t>
            </a:r>
          </a:p>
          <a:p>
            <a:pPr algn="ctr"/>
            <a:r>
              <a:rPr lang="ru-RU" sz="4400" b="1" dirty="0" smtClean="0">
                <a:latin typeface="Monotype Corsiva" pitchFamily="66" charset="0"/>
              </a:rPr>
              <a:t>МКОУ СОШ №10</a:t>
            </a:r>
          </a:p>
          <a:p>
            <a:pPr algn="ctr"/>
            <a:r>
              <a:rPr lang="ru-RU" sz="4400" b="1" dirty="0" smtClean="0">
                <a:latin typeface="Monotype Corsiva" pitchFamily="66" charset="0"/>
              </a:rPr>
              <a:t>г.Буйнакск</a:t>
            </a:r>
          </a:p>
        </p:txBody>
      </p:sp>
      <p:sp>
        <p:nvSpPr>
          <p:cNvPr id="5" name="Подзаголовок 7"/>
          <p:cNvSpPr txBox="1">
            <a:spLocks/>
          </p:cNvSpPr>
          <p:nvPr/>
        </p:nvSpPr>
        <p:spPr>
          <a:xfrm>
            <a:off x="4643438" y="0"/>
            <a:ext cx="4500562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2400" b="1" i="1" dirty="0" smtClean="0">
                <a:solidFill>
                  <a:srgbClr val="FF0000"/>
                </a:solidFill>
                <a:latin typeface="Monotype Corsiva" pitchFamily="66" charset="0"/>
              </a:rPr>
              <a:t>Памятка для родителей</a:t>
            </a:r>
            <a:endParaRPr lang="ru-RU" sz="2400" b="1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i="1" dirty="0" smtClean="0">
                <a:latin typeface="Monotype Corsiva" pitchFamily="66" charset="0"/>
              </a:rPr>
              <a:t>Не демонстрируйте своему ребенку показную вежливость и чуткость. Очень скоро он начнет вам </a:t>
            </a:r>
            <a:r>
              <a:rPr lang="ru-RU" sz="2000" i="1" dirty="0" smtClean="0">
                <a:latin typeface="Monotype Corsiva" pitchFamily="66" charset="0"/>
              </a:rPr>
              <a:t>подражать.</a:t>
            </a:r>
            <a:endParaRPr lang="ru-RU" sz="2000" dirty="0" smtClean="0">
              <a:latin typeface="Monotype Corsiva" pitchFamily="66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i="1" dirty="0" smtClean="0">
                <a:latin typeface="Monotype Corsiva" pitchFamily="66" charset="0"/>
              </a:rPr>
              <a:t>Не грубите и не сквернословьте сами. Ваша привычка станет привычкой вашего ребенка.</a:t>
            </a:r>
            <a:endParaRPr lang="ru-RU" sz="2000" dirty="0" smtClean="0">
              <a:latin typeface="Monotype Corsiva" pitchFamily="66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i="1" dirty="0" smtClean="0">
                <a:latin typeface="Monotype Corsiva" pitchFamily="66" charset="0"/>
              </a:rPr>
              <a:t>Не говорите о чужих людях плохо и неуважительно. Если вы покажете в этом пример своему ребенку, ждите, что очень скоро он скажет то же </a:t>
            </a:r>
            <a:r>
              <a:rPr lang="ru-RU" sz="2000" i="1" dirty="0" smtClean="0">
                <a:latin typeface="Monotype Corsiva" pitchFamily="66" charset="0"/>
              </a:rPr>
              <a:t>самое.</a:t>
            </a:r>
            <a:endParaRPr lang="ru-RU" sz="2000" dirty="0" smtClean="0">
              <a:latin typeface="Monotype Corsiva" pitchFamily="66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i="1" dirty="0" smtClean="0">
                <a:latin typeface="Monotype Corsiva" pitchFamily="66" charset="0"/>
              </a:rPr>
              <a:t>Будьте тактичны по отношению к другим людям. Это урок добра и человечности для вашего ребенка.</a:t>
            </a:r>
            <a:endParaRPr lang="ru-RU" sz="2000" dirty="0" smtClean="0">
              <a:latin typeface="Monotype Corsiva" pitchFamily="66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i="1" dirty="0" smtClean="0">
                <a:latin typeface="Monotype Corsiva" pitchFamily="66" charset="0"/>
              </a:rPr>
              <a:t>Не бойтесь извиниться </a:t>
            </a:r>
            <a:r>
              <a:rPr lang="ru-RU" sz="2000" i="1" dirty="0" smtClean="0">
                <a:latin typeface="Monotype Corsiva" pitchFamily="66" charset="0"/>
              </a:rPr>
              <a:t>перед ребенком. </a:t>
            </a:r>
            <a:r>
              <a:rPr lang="ru-RU" sz="2000" i="1" dirty="0" smtClean="0">
                <a:latin typeface="Monotype Corsiva" pitchFamily="66" charset="0"/>
              </a:rPr>
              <a:t>В этот момент вы ничего не теряете, лишь приобретаете уважение своего ребенка.</a:t>
            </a:r>
            <a:endParaRPr lang="ru-RU" sz="2000" dirty="0" smtClean="0">
              <a:latin typeface="Monotype Corsiva" pitchFamily="66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i="1" dirty="0" smtClean="0">
                <a:latin typeface="Monotype Corsiva" pitchFamily="66" charset="0"/>
              </a:rPr>
              <a:t>Проявляйте благородство </a:t>
            </a:r>
            <a:r>
              <a:rPr lang="ru-RU" sz="2000" i="1" dirty="0" smtClean="0">
                <a:latin typeface="Monotype Corsiva" pitchFamily="66" charset="0"/>
              </a:rPr>
              <a:t>в любой ситуации к людям, </a:t>
            </a:r>
            <a:r>
              <a:rPr lang="ru-RU" sz="2000" i="1" dirty="0" smtClean="0">
                <a:latin typeface="Monotype Corsiva" pitchFamily="66" charset="0"/>
              </a:rPr>
              <a:t>учите этому качеству своего ребенка.</a:t>
            </a:r>
            <a:endParaRPr lang="ru-RU" sz="2000" dirty="0" smtClean="0">
              <a:latin typeface="Monotype Corsiva" pitchFamily="66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ru-RU" sz="2000" i="1" dirty="0" smtClean="0">
                <a:latin typeface="Monotype Corsiva" pitchFamily="66" charset="0"/>
              </a:rPr>
              <a:t>Помните, что поведение – это зеркало, в котором отражается истинный облик </a:t>
            </a:r>
            <a:r>
              <a:rPr lang="ru-RU" sz="2000" i="1" dirty="0" smtClean="0">
                <a:latin typeface="Monotype Corsiva" pitchFamily="66" charset="0"/>
              </a:rPr>
              <a:t>каждого! А дети – наше зеркало!</a:t>
            </a:r>
            <a:endParaRPr lang="ru-RU" sz="2000" dirty="0" smtClean="0">
              <a:latin typeface="Monotype Corsiva" pitchFamily="66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8473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r="-1494" b="7462"/>
          <a:stretch>
            <a:fillRect/>
          </a:stretch>
        </p:blipFill>
        <p:spPr bwMode="auto">
          <a:xfrm>
            <a:off x="4786314" y="1928802"/>
            <a:ext cx="4357686" cy="4429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2160</TotalTime>
  <Words>557</Words>
  <Application>Microsoft Office PowerPoint</Application>
  <PresentationFormat>Экран (4:3)</PresentationFormat>
  <Paragraphs>65</Paragraphs>
  <Slides>23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Трек</vt:lpstr>
      <vt:lpstr>Слайд 1</vt:lpstr>
      <vt:lpstr>Слайд 2</vt:lpstr>
      <vt:lpstr>Слайд 3</vt:lpstr>
      <vt:lpstr>Слайд 4</vt:lpstr>
      <vt:lpstr>Слайд 5</vt:lpstr>
      <vt:lpstr> </vt:lpstr>
      <vt:lpstr>Слайд 7</vt:lpstr>
      <vt:lpstr>Слайд 8</vt:lpstr>
      <vt:lpstr>Слайд 9</vt:lpstr>
      <vt:lpstr>Слайд 10</vt:lpstr>
      <vt:lpstr>Слайд 11</vt:lpstr>
      <vt:lpstr>1) неполная семья; 2) конфликтная атмосфера в семье; 3) наличие сформировавшейся изначально ложной точки зрения на воспитание ребёнка. Например: «Мой святой долг – одеть, обуть, накормить, а остальное – дело школы»; 4) излишняя порочная родительская любовь и т. п. </vt:lpstr>
      <vt:lpstr>«Почему дети любят  папу и маму?» </vt:lpstr>
      <vt:lpstr>Слайд 14</vt:lpstr>
      <vt:lpstr>Слайд 15</vt:lpstr>
      <vt:lpstr>Слайд 16</vt:lpstr>
      <vt:lpstr>Слайд 17</vt:lpstr>
      <vt:lpstr>Слайд 18</vt:lpstr>
      <vt:lpstr> Памятка для родителей</vt:lpstr>
      <vt:lpstr>Слайд 20</vt:lpstr>
      <vt:lpstr>Слайд 21</vt:lpstr>
      <vt:lpstr>Родительский семинар 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 – ученик года</dc:title>
  <dc:creator>мария</dc:creator>
  <cp:lastModifiedBy>6666</cp:lastModifiedBy>
  <cp:revision>157</cp:revision>
  <dcterms:created xsi:type="dcterms:W3CDTF">2010-03-15T15:29:51Z</dcterms:created>
  <dcterms:modified xsi:type="dcterms:W3CDTF">2016-11-22T10:18:49Z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TC300086481049</vt:lpwstr>
  </property>
</Properties>
</file>