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5" r:id="rId2"/>
    <p:sldMasterId id="2147483659" r:id="rId3"/>
    <p:sldMasterId id="2147483663" r:id="rId4"/>
    <p:sldMasterId id="214748366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9F66D"/>
    <a:srgbClr val="4D4D4D"/>
    <a:srgbClr val="969696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695" autoAdjust="0"/>
  </p:normalViewPr>
  <p:slideViewPr>
    <p:cSldViewPr>
      <p:cViewPr varScale="1">
        <p:scale>
          <a:sx n="41" d="100"/>
          <a:sy n="41" d="100"/>
        </p:scale>
        <p:origin x="-115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4763" y="0"/>
            <a:ext cx="1728787" cy="6865938"/>
            <a:chOff x="3" y="0"/>
            <a:chExt cx="1089" cy="4325"/>
          </a:xfrm>
        </p:grpSpPr>
        <p:sp>
          <p:nvSpPr>
            <p:cNvPr id="22531" name="Arc 3"/>
            <p:cNvSpPr>
              <a:spLocks/>
            </p:cNvSpPr>
            <p:nvPr/>
          </p:nvSpPr>
          <p:spPr bwMode="auto">
            <a:xfrm>
              <a:off x="3" y="293"/>
              <a:ext cx="252" cy="40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21600"/>
                <a:gd name="T1" fmla="*/ 43200 h 43200"/>
                <a:gd name="T2" fmla="*/ 21600 w 21600"/>
                <a:gd name="T3" fmla="*/ 0 h 43200"/>
                <a:gd name="T4" fmla="*/ 2160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43200" stroke="0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32" name="Arc 4"/>
            <p:cNvSpPr>
              <a:spLocks/>
            </p:cNvSpPr>
            <p:nvPr/>
          </p:nvSpPr>
          <p:spPr bwMode="auto">
            <a:xfrm>
              <a:off x="840" y="293"/>
              <a:ext cx="252" cy="40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200"/>
                <a:gd name="T2" fmla="*/ 0 w 21600"/>
                <a:gd name="T3" fmla="*/ 43200 h 43200"/>
                <a:gd name="T4" fmla="*/ 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</a:path>
                <a:path w="21600" h="432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  <a:lnTo>
                    <a:pt x="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204" y="0"/>
              <a:ext cx="672" cy="4319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534" name="AutoShape 6"/>
            <p:cNvSpPr>
              <a:spLocks noChangeArrowheads="1"/>
            </p:cNvSpPr>
            <p:nvPr/>
          </p:nvSpPr>
          <p:spPr bwMode="auto">
            <a:xfrm rot="6000000">
              <a:off x="348" y="1644"/>
              <a:ext cx="456" cy="360"/>
            </a:xfrm>
            <a:prstGeom prst="triangle">
              <a:avLst>
                <a:gd name="adj" fmla="val 49995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2535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1370013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2536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2537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8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3200400" y="63992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9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29D429B-2299-4131-9F4E-18F6392D85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88945C-A962-4DE8-A66A-64FD88254E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561FB-7A7A-4C26-BAAD-01DBE596E1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370013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32413" y="1676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04C16-44E1-4AB7-AB5F-9BD48E84A2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8FB9E4-E5A2-4F7D-BEA1-BDC1D51916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FA57A-872D-476F-A80F-8E77A20A4B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F4D6D7-62C5-45B5-BAB0-1C8B0777BC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527A05-0C96-4255-A39C-74B7344F69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2A6C6-FFE6-47A0-85DA-7BBA27C597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81E13B-8BC6-49AA-B078-D5B7632F7D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99313" y="247650"/>
            <a:ext cx="1943100" cy="5543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370013" y="247650"/>
            <a:ext cx="5676900" cy="5543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47C41-F150-4E81-8C8C-4820AD585D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/>
          <p:cNvSpPr>
            <a:spLocks noChangeShapeType="1"/>
          </p:cNvSpPr>
          <p:nvPr/>
        </p:nvSpPr>
        <p:spPr bwMode="auto">
          <a:xfrm>
            <a:off x="0" y="170815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/>
          </a:p>
        </p:txBody>
      </p:sp>
      <p:sp>
        <p:nvSpPr>
          <p:cNvPr id="25603" name="Arc 3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 sz="240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3200" y="427038"/>
            <a:ext cx="6399213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5608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1E80612-CD92-4197-8ACB-E1545FC133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28E17-9D22-48F0-BDFC-C4EE108F9F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2273A-BBDD-40AA-8610-0A668DE34F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9615A-63BA-47F2-BEE2-B336DE2189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B207F1-3C46-45C1-A376-33B8CD8FB8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27AED5-5B32-4D24-9D0E-1FA0A88903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A305F-3E89-4C44-BC15-6DC0F30D05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5124F-1AA4-4211-B596-FFF2596165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5CDB0-B16F-4C80-81A0-5C85F82BEB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9CF86-7064-4F75-B331-A4EAE423089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609600"/>
            <a:ext cx="1524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19400" y="609600"/>
            <a:ext cx="44196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02C1C-4335-42E1-BF40-D3BE0DBCEC6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43011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430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43014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43015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16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301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1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1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302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302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3022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3023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3024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8D9B44E-1283-41BE-87A4-24A6A79C98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E4A60-7B00-44FD-981D-03B11F88F6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D2D6C8-AEF7-4DC6-B12B-4CAAD847D0E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B9909-1993-4CD4-AC45-DDAE56B093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34FED-A8BE-41EB-8EC9-99E335B815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A1C73-70E2-4AFA-AFBF-5213F35990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54ACD-2EE5-4191-9E66-63D226A3BA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144777-2113-4796-93FE-ECFAF9F3E7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FAA55-FE9F-47AB-9A11-75D349B495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C39762-3C5D-4B4A-8404-E49BE5B555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A855C-7EF1-48C5-894C-37F35ABC4F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4915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  <p:sp>
          <p:nvSpPr>
            <p:cNvPr id="4915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/>
            </a:p>
          </p:txBody>
        </p:sp>
      </p:grpSp>
      <p:grpSp>
        <p:nvGrpSpPr>
          <p:cNvPr id="4915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4915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15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916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9161" name="Rectangle 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4916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4916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77CDC240-78CA-477A-B042-E5B803B042F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4916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3193B-DD38-4849-8693-CB7212DDDE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E94650-7A71-4B60-B72D-17E0AA8E31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447DC-08E4-4249-8AC8-802970D9EB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0D5E00-4DAB-40DE-AE17-E3A17FC3B3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5D935-AEC8-4060-8356-3CF4B1F25A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49F77-E0D4-439F-9177-119CEAB1DE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542AB7-E2E9-4DEF-B268-93ECB4F1FFE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46DDAF-16A3-4FA7-8FB5-4B971CA547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18FA6-EA6F-4A00-9C5C-2B05889AB2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1317C-4214-4C56-8230-665DC88121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BBF3BB3A-9BBB-401A-B170-CFDCA50F2C7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63491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  <p:sp>
          <p:nvSpPr>
            <p:cNvPr id="63492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  <p:sp>
          <p:nvSpPr>
            <p:cNvPr id="63493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  <p:sp>
          <p:nvSpPr>
            <p:cNvPr id="63494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  <p:sp>
          <p:nvSpPr>
            <p:cNvPr id="63495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  <p:sp>
          <p:nvSpPr>
            <p:cNvPr id="63496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</p:grpSp>
      <p:sp>
        <p:nvSpPr>
          <p:cNvPr id="63497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3498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3499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BE41494-461E-4B58-ACE4-C247F871CC1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350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350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BF4E2-4BDF-4CA9-B0FB-B51393E956C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A3C45F-980D-46C7-9584-9E4805B524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82FC6-FA0C-4836-A9D9-05C30424E3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8FEE0B-AE4D-4A73-B9C0-66E395AD14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42BF74-A786-45CB-B17B-89A8AF6DEA4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97295-67EF-4789-8898-683EFC1316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19969D-4D19-41D7-A5B1-DA50FD4FBC1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08CF8C-2E67-48C4-8D60-707FF59479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2216A-7BA7-465E-B674-0F3117A6F2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3D4555-CFA1-4A40-B698-7D1628B68EE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1E1028D-7516-4D95-892D-30A4BA854C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4763" y="0"/>
            <a:ext cx="1728787" cy="6865938"/>
            <a:chOff x="3" y="0"/>
            <a:chExt cx="1089" cy="4325"/>
          </a:xfrm>
        </p:grpSpPr>
        <p:sp>
          <p:nvSpPr>
            <p:cNvPr id="21507" name="Arc 3"/>
            <p:cNvSpPr>
              <a:spLocks/>
            </p:cNvSpPr>
            <p:nvPr/>
          </p:nvSpPr>
          <p:spPr bwMode="auto">
            <a:xfrm>
              <a:off x="3" y="293"/>
              <a:ext cx="252" cy="40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600 w 21600"/>
                <a:gd name="T1" fmla="*/ 43200 h 43200"/>
                <a:gd name="T2" fmla="*/ 21600 w 21600"/>
                <a:gd name="T3" fmla="*/ 0 h 43200"/>
                <a:gd name="T4" fmla="*/ 2160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43200" stroke="0" extrusionOk="0">
                  <a:moveTo>
                    <a:pt x="21600" y="43200"/>
                  </a:move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08" name="Arc 4"/>
            <p:cNvSpPr>
              <a:spLocks/>
            </p:cNvSpPr>
            <p:nvPr/>
          </p:nvSpPr>
          <p:spPr bwMode="auto">
            <a:xfrm>
              <a:off x="840" y="293"/>
              <a:ext cx="252" cy="40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3200"/>
                <a:gd name="T2" fmla="*/ 0 w 21600"/>
                <a:gd name="T3" fmla="*/ 43200 h 43200"/>
                <a:gd name="T4" fmla="*/ 0 w 216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2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</a:path>
                <a:path w="21600" h="432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3529"/>
                    <a:pt x="11929" y="43199"/>
                    <a:pt x="0" y="43200"/>
                  </a:cubicBezTo>
                  <a:lnTo>
                    <a:pt x="0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09" name="Rectangle 5"/>
            <p:cNvSpPr>
              <a:spLocks noChangeArrowheads="1"/>
            </p:cNvSpPr>
            <p:nvPr/>
          </p:nvSpPr>
          <p:spPr bwMode="auto">
            <a:xfrm>
              <a:off x="204" y="0"/>
              <a:ext cx="672" cy="4319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510" name="AutoShape 6"/>
            <p:cNvSpPr>
              <a:spLocks noChangeArrowheads="1"/>
            </p:cNvSpPr>
            <p:nvPr/>
          </p:nvSpPr>
          <p:spPr bwMode="auto">
            <a:xfrm rot="6000000">
              <a:off x="348" y="372"/>
              <a:ext cx="456" cy="360"/>
            </a:xfrm>
            <a:prstGeom prst="triangle">
              <a:avLst>
                <a:gd name="adj" fmla="val 49995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hlink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151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2476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1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676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1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endParaRPr lang="ru-RU"/>
          </a:p>
        </p:txBody>
      </p:sp>
      <p:sp>
        <p:nvSpPr>
          <p:cNvPr id="2151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67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endParaRPr lang="ru-RU"/>
          </a:p>
        </p:txBody>
      </p:sp>
      <p:sp>
        <p:nvSpPr>
          <p:cNvPr id="2151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7413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fld id="{F18D3199-A47B-47EF-9473-08B30ECB0F1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ransition spd="slow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rc 2"/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ru-RU" sz="24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609600"/>
            <a:ext cx="609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81200"/>
            <a:ext cx="6096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+mn-lt"/>
              </a:defRPr>
            </a:lvl1pPr>
          </a:lstStyle>
          <a:p>
            <a:fld id="{8B314DE1-55D8-47A4-8D0F-933C39989154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 spd="slow">
    <p:fade thruBlk="1"/>
  </p:transition>
  <p:txStyles>
    <p:titleStyle>
      <a:lvl1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2pPr>
      <a:lvl3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3pPr>
      <a:lvl4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4pPr>
      <a:lvl5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«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ahoma" pitchFamily="34" charset="0"/>
            </a:endParaRPr>
          </a:p>
        </p:txBody>
      </p:sp>
      <p:sp>
        <p:nvSpPr>
          <p:cNvPr id="4199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99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9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19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19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+mn-lt"/>
              </a:defRPr>
            </a:lvl1pPr>
          </a:lstStyle>
          <a:p>
            <a:fld id="{9AA42501-9F21-478A-8EF2-AAD8B0521F7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 spd="slow">
    <p:fade thruBlk="1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48131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48132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8133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ru-RU"/>
              </a:p>
            </p:txBody>
          </p:sp>
        </p:grpSp>
        <p:grpSp>
          <p:nvGrpSpPr>
            <p:cNvPr id="48134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48135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8136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813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813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813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814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4814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kumimoji="0" sz="2600" b="1">
                <a:solidFill>
                  <a:schemeClr val="bg1"/>
                </a:solidFill>
                <a:latin typeface="+mn-lt"/>
              </a:defRPr>
            </a:lvl1pPr>
          </a:lstStyle>
          <a:p>
            <a:fld id="{EFC37496-2AE1-4BA9-B587-114BBCD7679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19" r:id="rId12"/>
  </p:sldLayoutIdLst>
  <p:transition spd="slow">
    <p:fade thruBlk="1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62467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  <p:sp>
          <p:nvSpPr>
            <p:cNvPr id="62468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  <p:sp>
          <p:nvSpPr>
            <p:cNvPr id="62469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  <p:sp>
          <p:nvSpPr>
            <p:cNvPr id="62470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  <p:sp>
          <p:nvSpPr>
            <p:cNvPr id="62471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0" lang="ru-RU" sz="2400"/>
            </a:p>
          </p:txBody>
        </p:sp>
      </p:grpSp>
      <p:sp>
        <p:nvSpPr>
          <p:cNvPr id="624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247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247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247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000">
                <a:latin typeface="+mn-lt"/>
              </a:defRPr>
            </a:lvl1pPr>
          </a:lstStyle>
          <a:p>
            <a:fld id="{F688DC11-0510-40D7-8E52-CB4061F7354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247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20" r:id="rId12"/>
  </p:sldLayoutIdLst>
  <p:transition spd="slow">
    <p:fade thruBlk="1"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>
          <a:xfrm>
            <a:off x="1619250" y="260350"/>
            <a:ext cx="7296150" cy="1492250"/>
          </a:xfrm>
        </p:spPr>
        <p:txBody>
          <a:bodyPr/>
          <a:lstStyle/>
          <a:p>
            <a:r>
              <a:rPr lang="ru-RU">
                <a:solidFill>
                  <a:srgbClr val="33CCFF"/>
                </a:solidFill>
              </a:rPr>
              <a:t>Словообразование </a:t>
            </a:r>
            <a:br>
              <a:rPr lang="ru-RU">
                <a:solidFill>
                  <a:srgbClr val="33CCFF"/>
                </a:solidFill>
              </a:rPr>
            </a:br>
            <a:r>
              <a:rPr lang="ru-RU">
                <a:solidFill>
                  <a:srgbClr val="33CCFF"/>
                </a:solidFill>
              </a:rPr>
              <a:t>в английском языке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819400" y="1981200"/>
            <a:ext cx="6145213" cy="4687888"/>
          </a:xfrm>
        </p:spPr>
        <p:txBody>
          <a:bodyPr/>
          <a:lstStyle/>
          <a:p>
            <a:pPr marL="274638" indent="-274638">
              <a:buFont typeface="Wingdings" pitchFamily="2" charset="2"/>
              <a:buNone/>
            </a:pPr>
            <a:r>
              <a:rPr lang="ru-RU" b="1"/>
              <a:t>Способы словообразования:</a:t>
            </a:r>
          </a:p>
          <a:p>
            <a:pPr marL="274638" indent="-274638">
              <a:buFont typeface="Wingdings" pitchFamily="2" charset="2"/>
              <a:buAutoNum type="arabicPeriod"/>
            </a:pPr>
            <a:r>
              <a:rPr lang="ru-RU"/>
              <a:t>Словосложение слов или основ</a:t>
            </a:r>
          </a:p>
          <a:p>
            <a:pPr marL="274638" indent="-274638">
              <a:buFont typeface="Wingdings" pitchFamily="2" charset="2"/>
              <a:buAutoNum type="arabicPeriod"/>
            </a:pPr>
            <a:r>
              <a:rPr lang="ru-RU"/>
              <a:t>Конверсия</a:t>
            </a:r>
          </a:p>
          <a:p>
            <a:pPr marL="274638" indent="-274638">
              <a:buFont typeface="Wingdings" pitchFamily="2" charset="2"/>
              <a:buAutoNum type="arabicPeriod"/>
            </a:pPr>
            <a:r>
              <a:rPr lang="ru-RU"/>
              <a:t>Аффиксация(префиксация и суффиксация)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Словосложение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Образование нового слова происходит путем соединением двух и более слов в одно составное слово по следующим моделям: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733425"/>
          </a:xfrm>
        </p:spPr>
        <p:txBody>
          <a:bodyPr/>
          <a:lstStyle/>
          <a:p>
            <a:r>
              <a:rPr lang="ru-RU" sz="4000"/>
              <a:t>Модели словосложения</a:t>
            </a:r>
          </a:p>
        </p:txBody>
      </p:sp>
      <p:sp>
        <p:nvSpPr>
          <p:cNvPr id="4273" name="Rectangle 177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836613"/>
            <a:ext cx="5976938" cy="1800225"/>
          </a:xfrm>
        </p:spPr>
        <p:txBody>
          <a:bodyPr/>
          <a:lstStyle/>
          <a:p>
            <a:pPr marL="352425" indent="-352425"/>
            <a:r>
              <a:rPr lang="ru-RU" sz="2400" b="0" u="sng"/>
              <a:t>Сложные имена существительные</a:t>
            </a:r>
          </a:p>
          <a:p>
            <a:pPr marL="352425" indent="-352425">
              <a:buFontTx/>
              <a:buNone/>
            </a:pPr>
            <a:r>
              <a:rPr lang="en-US" sz="2000" b="0"/>
              <a:t>N+N</a:t>
            </a:r>
            <a:r>
              <a:rPr lang="en-US" sz="2400" b="0"/>
              <a:t>       ice-cream    </a:t>
            </a:r>
            <a:r>
              <a:rPr lang="ru-RU" sz="2400" b="0"/>
              <a:t>  мороженое</a:t>
            </a:r>
            <a:endParaRPr lang="en-US" sz="2400" b="0"/>
          </a:p>
          <a:p>
            <a:pPr marL="352425" indent="-352425">
              <a:buFontTx/>
              <a:buNone/>
            </a:pPr>
            <a:r>
              <a:rPr lang="en-US" sz="2000" b="0"/>
              <a:t>A+N</a:t>
            </a:r>
            <a:r>
              <a:rPr lang="en-US" sz="2400" b="0"/>
              <a:t>       blackboard</a:t>
            </a:r>
            <a:r>
              <a:rPr lang="ru-RU" sz="2400" b="0"/>
              <a:t>    доска</a:t>
            </a:r>
            <a:endParaRPr lang="en-US" sz="2400" b="0"/>
          </a:p>
          <a:p>
            <a:pPr marL="352425" indent="-352425">
              <a:buFontTx/>
              <a:buNone/>
            </a:pPr>
            <a:r>
              <a:rPr lang="en-US" sz="2000" b="0"/>
              <a:t>V+N</a:t>
            </a:r>
            <a:r>
              <a:rPr lang="en-US" sz="2400" b="0"/>
              <a:t>       grindstone</a:t>
            </a:r>
            <a:r>
              <a:rPr lang="ru-RU" sz="2400" b="0"/>
              <a:t>     точило</a:t>
            </a:r>
            <a:endParaRPr lang="en-US" sz="2400" b="0"/>
          </a:p>
        </p:txBody>
      </p:sp>
      <p:sp>
        <p:nvSpPr>
          <p:cNvPr id="4274" name="Rectangle 178"/>
          <p:cNvSpPr>
            <a:spLocks noGrp="1" noChangeArrowheads="1"/>
          </p:cNvSpPr>
          <p:nvPr>
            <p:ph type="body" sz="half" idx="2"/>
          </p:nvPr>
        </p:nvSpPr>
        <p:spPr>
          <a:xfrm>
            <a:off x="323850" y="2781300"/>
            <a:ext cx="6408738" cy="3887788"/>
          </a:xfrm>
        </p:spPr>
        <p:txBody>
          <a:bodyPr/>
          <a:lstStyle/>
          <a:p>
            <a:r>
              <a:rPr lang="ru-RU" sz="2400" b="0" u="sng"/>
              <a:t>Сложные имена прилагательные</a:t>
            </a:r>
          </a:p>
          <a:p>
            <a:pPr>
              <a:buFontTx/>
              <a:buNone/>
            </a:pPr>
            <a:r>
              <a:rPr lang="en-US" sz="2000" b="0"/>
              <a:t>A+A</a:t>
            </a:r>
            <a:r>
              <a:rPr lang="en-US" sz="2400" b="0"/>
              <a:t>       dark-red        </a:t>
            </a:r>
            <a:r>
              <a:rPr lang="ru-RU" sz="2400" b="0"/>
              <a:t>темно-красный</a:t>
            </a:r>
            <a:endParaRPr lang="en-US" sz="2400" b="0"/>
          </a:p>
          <a:p>
            <a:pPr>
              <a:buFontTx/>
              <a:buNone/>
            </a:pPr>
            <a:r>
              <a:rPr lang="en-US" sz="2000" b="0"/>
              <a:t>Num+N</a:t>
            </a:r>
            <a:r>
              <a:rPr lang="en-US" sz="2400" b="0"/>
              <a:t>   first class</a:t>
            </a:r>
            <a:r>
              <a:rPr lang="ru-RU" sz="2400" b="0"/>
              <a:t>      первоклассный</a:t>
            </a:r>
            <a:endParaRPr lang="en-US" sz="2400" b="0"/>
          </a:p>
          <a:p>
            <a:pPr>
              <a:buFontTx/>
              <a:buNone/>
            </a:pPr>
            <a:r>
              <a:rPr lang="en-US" sz="2000" b="0"/>
              <a:t>N+A</a:t>
            </a:r>
            <a:r>
              <a:rPr lang="en-US" sz="2400" b="0"/>
              <a:t>       waterproof</a:t>
            </a:r>
            <a:r>
              <a:rPr lang="ru-RU" sz="2400" b="0"/>
              <a:t>    водонепроницаемый</a:t>
            </a:r>
          </a:p>
          <a:p>
            <a:pPr>
              <a:buFontTx/>
              <a:buNone/>
            </a:pPr>
            <a:endParaRPr lang="ru-RU" sz="2400" b="0"/>
          </a:p>
          <a:p>
            <a:r>
              <a:rPr lang="ru-RU" sz="2400" b="0" u="sng"/>
              <a:t>Сложные глаголы</a:t>
            </a:r>
          </a:p>
          <a:p>
            <a:pPr>
              <a:buFontTx/>
              <a:buNone/>
            </a:pPr>
            <a:r>
              <a:rPr lang="en-US" sz="2000" b="0"/>
              <a:t>A+V</a:t>
            </a:r>
            <a:r>
              <a:rPr lang="en-US" sz="2400" b="0"/>
              <a:t>      </a:t>
            </a:r>
            <a:r>
              <a:rPr lang="ru-RU" sz="2400" b="0"/>
              <a:t> </a:t>
            </a:r>
            <a:r>
              <a:rPr lang="en-US" sz="2400" b="0"/>
              <a:t>to broadcast  </a:t>
            </a:r>
            <a:r>
              <a:rPr lang="ru-RU" sz="2400" b="0"/>
              <a:t>передавать по радио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Конверсия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017713"/>
            <a:ext cx="8199438" cy="4114800"/>
          </a:xfrm>
        </p:spPr>
        <p:txBody>
          <a:bodyPr/>
          <a:lstStyle/>
          <a:p>
            <a:r>
              <a:rPr lang="ru-RU"/>
              <a:t>Переход слова из одной части речи в другую. Например: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solidFill>
                  <a:srgbClr val="4D4D4D"/>
                </a:solidFill>
              </a:rPr>
              <a:t>V-N-A</a:t>
            </a:r>
            <a:r>
              <a:rPr lang="en-US">
                <a:solidFill>
                  <a:srgbClr val="4D4D4D"/>
                </a:solidFill>
              </a:rPr>
              <a:t>  </a:t>
            </a:r>
            <a:r>
              <a:rPr lang="en-US" sz="2800" i="1">
                <a:solidFill>
                  <a:srgbClr val="4D4D4D"/>
                </a:solidFill>
              </a:rPr>
              <a:t>to light- light- light  </a:t>
            </a:r>
            <a:r>
              <a:rPr lang="ru-RU" sz="2400">
                <a:solidFill>
                  <a:srgbClr val="4D4D4D"/>
                </a:solidFill>
              </a:rPr>
              <a:t>освещать – свет -светлый</a:t>
            </a:r>
            <a:endParaRPr lang="en-US" sz="2400">
              <a:solidFill>
                <a:srgbClr val="4D4D4D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solidFill>
                  <a:srgbClr val="4D4D4D"/>
                </a:solidFill>
              </a:rPr>
              <a:t>V-N</a:t>
            </a:r>
            <a:r>
              <a:rPr lang="en-US">
                <a:solidFill>
                  <a:srgbClr val="4D4D4D"/>
                </a:solidFill>
              </a:rPr>
              <a:t>    </a:t>
            </a:r>
            <a:r>
              <a:rPr lang="en-US" sz="2800" i="1">
                <a:solidFill>
                  <a:srgbClr val="4D4D4D"/>
                </a:solidFill>
              </a:rPr>
              <a:t>to work-work</a:t>
            </a:r>
            <a:r>
              <a:rPr lang="ru-RU" sz="2800" i="1">
                <a:solidFill>
                  <a:srgbClr val="4D4D4D"/>
                </a:solidFill>
              </a:rPr>
              <a:t>  </a:t>
            </a:r>
            <a:r>
              <a:rPr lang="ru-RU" sz="2400">
                <a:solidFill>
                  <a:srgbClr val="4D4D4D"/>
                </a:solidFill>
              </a:rPr>
              <a:t>работать - работа</a:t>
            </a:r>
            <a:endParaRPr lang="en-US" sz="2400">
              <a:solidFill>
                <a:srgbClr val="4D4D4D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solidFill>
                  <a:srgbClr val="4D4D4D"/>
                </a:solidFill>
              </a:rPr>
              <a:t>V-A</a:t>
            </a:r>
            <a:r>
              <a:rPr lang="en-US">
                <a:solidFill>
                  <a:srgbClr val="4D4D4D"/>
                </a:solidFill>
              </a:rPr>
              <a:t>    </a:t>
            </a:r>
            <a:r>
              <a:rPr lang="en-US" sz="2800" i="1">
                <a:solidFill>
                  <a:srgbClr val="4D4D4D"/>
                </a:solidFill>
              </a:rPr>
              <a:t>to free-free</a:t>
            </a:r>
            <a:r>
              <a:rPr lang="ru-RU" sz="2800" i="1">
                <a:solidFill>
                  <a:srgbClr val="4D4D4D"/>
                </a:solidFill>
              </a:rPr>
              <a:t>  </a:t>
            </a:r>
            <a:r>
              <a:rPr lang="ru-RU" sz="2400">
                <a:solidFill>
                  <a:srgbClr val="4D4D4D"/>
                </a:solidFill>
              </a:rPr>
              <a:t>освобождать - свободный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title"/>
          </p:nvPr>
        </p:nvSpPr>
        <p:spPr>
          <a:xfrm>
            <a:off x="755650" y="260350"/>
            <a:ext cx="7924800" cy="576263"/>
          </a:xfrm>
        </p:spPr>
        <p:txBody>
          <a:bodyPr/>
          <a:lstStyle/>
          <a:p>
            <a:pPr algn="ctr"/>
            <a:r>
              <a:rPr lang="ru-RU" sz="3200"/>
              <a:t>Префиксация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42988" y="908050"/>
            <a:ext cx="7693025" cy="10080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dirty="0"/>
              <a:t>Образование новых слов при помощи приставок.</a:t>
            </a:r>
          </a:p>
        </p:txBody>
      </p:sp>
      <p:graphicFrame>
        <p:nvGraphicFramePr>
          <p:cNvPr id="6268" name="Group 124"/>
          <p:cNvGraphicFramePr>
            <a:graphicFrameLocks noGrp="1"/>
          </p:cNvGraphicFramePr>
          <p:nvPr>
            <p:ph type="tbl" idx="1"/>
          </p:nvPr>
        </p:nvGraphicFramePr>
        <p:xfrm>
          <a:off x="755650" y="2420938"/>
          <a:ext cx="8208963" cy="4049079"/>
        </p:xfrm>
        <a:graphic>
          <a:graphicData uri="http://schemas.openxmlformats.org/drawingml/2006/table">
            <a:tbl>
              <a:tblPr/>
              <a:tblGrid>
                <a:gridCol w="1998663"/>
                <a:gridCol w="2178050"/>
                <a:gridCol w="2035175"/>
                <a:gridCol w="1997075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приставка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её 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пример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перевод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re-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повторность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recast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переделка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co-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общность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co-operate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сотрудничать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out-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выход за предел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outweight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перевешивать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over-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«сверх», «над»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overload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перегрузка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pre-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«до», «перед»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prewar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предвоенный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sub-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«под»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subsoil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подпочва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non- ,un- ,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dis-,im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-,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ir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отрицательное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non-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agression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uncommon, impossible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ненападение, необычный, невозможный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Суффиксация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Образование новых слов с помощью суффиксов.</a:t>
            </a:r>
          </a:p>
          <a:p>
            <a:r>
              <a:rPr lang="ru-RU"/>
              <a:t>С помощью суффиксации могут быть образованы новые термины или слова, выполняющие в предложении роль существительного, наречия или глагола.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-387350"/>
            <a:ext cx="8229600" cy="1143000"/>
          </a:xfrm>
        </p:spPr>
        <p:txBody>
          <a:bodyPr/>
          <a:lstStyle/>
          <a:p>
            <a:r>
              <a:rPr lang="ru-RU" sz="2800"/>
              <a:t>Словообразование существительных</a:t>
            </a:r>
          </a:p>
        </p:txBody>
      </p:sp>
      <p:graphicFrame>
        <p:nvGraphicFramePr>
          <p:cNvPr id="74994" name="Group 242"/>
          <p:cNvGraphicFramePr>
            <a:graphicFrameLocks noGrp="1"/>
          </p:cNvGraphicFramePr>
          <p:nvPr>
            <p:ph type="tbl" idx="1"/>
          </p:nvPr>
        </p:nvGraphicFramePr>
        <p:xfrm>
          <a:off x="179388" y="476250"/>
          <a:ext cx="8793162" cy="6163056"/>
        </p:xfrm>
        <a:graphic>
          <a:graphicData uri="http://schemas.openxmlformats.org/drawingml/2006/table">
            <a:tbl>
              <a:tblPr/>
              <a:tblGrid>
                <a:gridCol w="1223962"/>
                <a:gridCol w="4976813"/>
                <a:gridCol w="2592387"/>
              </a:tblGrid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Суффикс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Примеры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-age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действие, условие или результат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marry – marri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age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-ence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процесс, состояние или свойство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important – import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ance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-dom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а) общественный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статус или явление;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б) состояние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free - free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dom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-er,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действующее лицо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sell – sell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er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visit - visit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-hood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а) состояние, общественное положение;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б) качества, свойства;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в) совокупность людей или семей-ные отношения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child - child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hood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saint - saint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hood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brother -brother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-ian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национальная принадлежность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Russia - Russ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ian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5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-ion,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-ation,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-tion,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-sion,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-ssion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а) действие, процесс, состояние;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б) абстрактное понятие; свойство, качество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transform – transform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ation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accommodate -    accomo-d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549275"/>
          </a:xfrm>
        </p:spPr>
        <p:txBody>
          <a:bodyPr/>
          <a:lstStyle/>
          <a:p>
            <a:r>
              <a:rPr lang="ru-RU" sz="2800"/>
              <a:t>Словообразование существительных</a:t>
            </a:r>
          </a:p>
        </p:txBody>
      </p:sp>
      <p:graphicFrame>
        <p:nvGraphicFramePr>
          <p:cNvPr id="76883" name="Group 83"/>
          <p:cNvGraphicFramePr>
            <a:graphicFrameLocks noGrp="1"/>
          </p:cNvGraphicFramePr>
          <p:nvPr>
            <p:ph idx="1"/>
          </p:nvPr>
        </p:nvGraphicFramePr>
        <p:xfrm>
          <a:off x="107950" y="795338"/>
          <a:ext cx="8856663" cy="5586414"/>
        </p:xfrm>
        <a:graphic>
          <a:graphicData uri="http://schemas.openxmlformats.org/drawingml/2006/table">
            <a:tbl>
              <a:tblPr/>
              <a:tblGrid>
                <a:gridCol w="1511300"/>
                <a:gridCol w="4392613"/>
                <a:gridCol w="2952750"/>
              </a:tblGrid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Суффикс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Примеры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74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-ment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a) действие, процесс, состояние;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б) результат действия или продукт деятельности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move – move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ment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improve – improve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-ness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качество или состояние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hарру - happi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ness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3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-ship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а) положение человека в обществе; звание, должность, титул;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б) умение, мастерство, искусство; занятие;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с) чувство, отношение к чему-либо;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д) абстрактные понятия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captain – captain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ship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draftsman – draftsman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ship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comrade – comrade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ship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citizen - citizen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9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-y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абстрактные и собирательные существительные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soldier - soldier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620713"/>
          </a:xfrm>
        </p:spPr>
        <p:txBody>
          <a:bodyPr/>
          <a:lstStyle/>
          <a:p>
            <a:r>
              <a:rPr lang="ru-RU" sz="3400"/>
              <a:t>Словообразование прилагательных</a:t>
            </a:r>
          </a:p>
        </p:txBody>
      </p:sp>
      <p:graphicFrame>
        <p:nvGraphicFramePr>
          <p:cNvPr id="78953" name="Group 105"/>
          <p:cNvGraphicFramePr>
            <a:graphicFrameLocks noGrp="1"/>
          </p:cNvGraphicFramePr>
          <p:nvPr>
            <p:ph idx="1"/>
          </p:nvPr>
        </p:nvGraphicFramePr>
        <p:xfrm>
          <a:off x="179388" y="620713"/>
          <a:ext cx="8713787" cy="6193536"/>
        </p:xfrm>
        <a:graphic>
          <a:graphicData uri="http://schemas.openxmlformats.org/drawingml/2006/table">
            <a:tbl>
              <a:tblPr/>
              <a:tblGrid>
                <a:gridCol w="1296987"/>
                <a:gridCol w="4535488"/>
                <a:gridCol w="2881312"/>
              </a:tblGrid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Суффикс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Примеры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-able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а) возможность осуществления;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б) обладание некоторым качест-вом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change – change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able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 comfort 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 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comfort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-al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подобие, сходство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addition - addition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-ant,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cоответствующие существительные имеют суффиксы –ant и -ent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importance – import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ant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difference - differ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-ar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обладание чем-то, сходство с чем-то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circle - circul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-ary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-ery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качество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diet - diet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ary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-en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сделанный из чего-либо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wood - wood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-er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сравнительная степень прилагательных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big - bigg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er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-ese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национальность или язык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China – Chin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ese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состав, структура чего-либо, отношение к чему-либо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drama - dramat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ic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-ish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а) национальная принадлежность;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б) слабая степень качества (соответствует русским суффиксам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–оват, еват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Scotland – Scott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ish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red - redd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ish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476250"/>
          </a:xfrm>
        </p:spPr>
        <p:txBody>
          <a:bodyPr/>
          <a:lstStyle/>
          <a:p>
            <a:r>
              <a:rPr lang="ru-RU" sz="3400"/>
              <a:t>Словообразование прилагательных</a:t>
            </a:r>
          </a:p>
        </p:txBody>
      </p:sp>
      <p:graphicFrame>
        <p:nvGraphicFramePr>
          <p:cNvPr id="80945" name="Group 49"/>
          <p:cNvGraphicFramePr>
            <a:graphicFrameLocks noGrp="1"/>
          </p:cNvGraphicFramePr>
          <p:nvPr>
            <p:ph idx="1"/>
          </p:nvPr>
        </p:nvGraphicFramePr>
        <p:xfrm>
          <a:off x="457200" y="1125538"/>
          <a:ext cx="8229600" cy="4636771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Суффикс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Примеры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-ive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относящийся к, принадлежащий, связанный с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nature - native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2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-ful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наличие качества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beauty - beautiful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-less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отсутствие качества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hope - hopeless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0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-ous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обладающий данным свойством, признаком, характеристикой в значительной степени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danger - dangerous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1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-y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качество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stone - stony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229600" cy="633413"/>
          </a:xfrm>
        </p:spPr>
        <p:txBody>
          <a:bodyPr/>
          <a:lstStyle/>
          <a:p>
            <a:r>
              <a:rPr lang="ru-RU" sz="3400"/>
              <a:t>Словообразование глаголов</a:t>
            </a:r>
          </a:p>
        </p:txBody>
      </p:sp>
      <p:graphicFrame>
        <p:nvGraphicFramePr>
          <p:cNvPr id="82994" name="Group 50"/>
          <p:cNvGraphicFramePr>
            <a:graphicFrameLocks noGrp="1"/>
          </p:cNvGraphicFramePr>
          <p:nvPr>
            <p:ph idx="1"/>
          </p:nvPr>
        </p:nvGraphicFramePr>
        <p:xfrm>
          <a:off x="468313" y="1109663"/>
          <a:ext cx="8229600" cy="4767264"/>
        </p:xfrm>
        <a:graphic>
          <a:graphicData uri="http://schemas.openxmlformats.org/drawingml/2006/table">
            <a:tbl>
              <a:tblPr/>
              <a:tblGrid>
                <a:gridCol w="1593850"/>
                <a:gridCol w="4249737"/>
                <a:gridCol w="2386013"/>
              </a:tblGrid>
              <a:tr h="623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Суффикс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Значение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Примеры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-ate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делать, осуществлять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active - activ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ate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0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-en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действие, придающее качество, выраженное в основе глагола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sharp – to sharp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9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-fy,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-ify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делать, осуществлять, превращать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simple - simpli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fy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0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-ize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-ise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вести себя подобно, проводить ту или иную политику или производить действие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private - privat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ize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Словообразование наречий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ru-RU"/>
              <a:t>Суффикс </a:t>
            </a:r>
            <a:r>
              <a:rPr lang="ru-RU" b="1"/>
              <a:t>-ly</a:t>
            </a:r>
            <a:r>
              <a:rPr lang="ru-RU"/>
              <a:t> </a:t>
            </a:r>
          </a:p>
          <a:p>
            <a:pPr marL="0" indent="0">
              <a:buFont typeface="Wingdings" pitchFamily="2" charset="2"/>
              <a:buNone/>
            </a:pPr>
            <a:r>
              <a:rPr lang="ru-RU" sz="2800"/>
              <a:t>Обозначает наречие с тем же качеством, что и слово, от которого оно образовано:</a:t>
            </a:r>
          </a:p>
          <a:p>
            <a:pPr marL="0" indent="0">
              <a:buFont typeface="Wingdings" pitchFamily="2" charset="2"/>
              <a:buNone/>
            </a:pPr>
            <a:r>
              <a:rPr lang="ru-RU"/>
              <a:t> </a:t>
            </a:r>
            <a:r>
              <a:rPr lang="ru-RU" sz="2800" i="1">
                <a:solidFill>
                  <a:srgbClr val="4D4D4D"/>
                </a:solidFill>
              </a:rPr>
              <a:t>bad - bad</a:t>
            </a:r>
            <a:r>
              <a:rPr lang="ru-RU" sz="2800" b="1" i="1">
                <a:solidFill>
                  <a:srgbClr val="4D4D4D"/>
                </a:solidFill>
              </a:rPr>
              <a:t>ly</a:t>
            </a:r>
            <a:r>
              <a:rPr lang="ru-RU" i="1">
                <a:solidFill>
                  <a:srgbClr val="4D4D4D"/>
                </a:solidFill>
              </a:rPr>
              <a:t>  </a:t>
            </a:r>
          </a:p>
          <a:p>
            <a:pPr marL="0" indent="0">
              <a:buFont typeface="Wingdings" pitchFamily="2" charset="2"/>
              <a:buNone/>
            </a:pPr>
            <a:endParaRPr lang="ru-RU" i="1">
              <a:solidFill>
                <a:srgbClr val="4D4D4D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Задание на словообразование.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ru-RU"/>
              <a:t>существительных</a:t>
            </a:r>
          </a:p>
          <a:p>
            <a:pPr marL="609600" indent="-609600"/>
            <a:r>
              <a:rPr lang="ru-RU"/>
              <a:t>прилагательных</a:t>
            </a:r>
          </a:p>
          <a:p>
            <a:pPr marL="609600" indent="-609600"/>
            <a:r>
              <a:rPr lang="ru-RU"/>
              <a:t>глаголов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002587" cy="706438"/>
          </a:xfrm>
        </p:spPr>
        <p:txBody>
          <a:bodyPr/>
          <a:lstStyle/>
          <a:p>
            <a:r>
              <a:rPr lang="ru-RU" sz="2000" i="1"/>
              <a:t>Преобразуйте слова</a:t>
            </a:r>
            <a:r>
              <a:rPr lang="en-US" sz="2000" i="1"/>
              <a:t> </a:t>
            </a:r>
            <a:r>
              <a:rPr lang="ru-RU" sz="2000" i="1"/>
              <a:t>так, чтобы они грамматически и лексически соответствовали содержанию текста. Заполните пропуски полученными словами-</a:t>
            </a:r>
            <a:r>
              <a:rPr lang="ru-RU" sz="2000" b="1" i="1"/>
              <a:t>существительными.</a:t>
            </a:r>
            <a:endParaRPr lang="ru-RU" sz="3400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12875"/>
            <a:ext cx="5699125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Lord Byron (1788-1824) didn’t live a long life. He was an aristocrat and a fashionable man. But he loved (1)_________ and a simple country life. His (2)_________ attracted Britain and all Europe. He brought to his (3)_________ romanticism of his times. He was talented and handsome, noble and brave. (4)_________ admired him. In 1812 he became famous after the (5)__________of his autobiographic poem “Childe Harold”. 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300788" y="1484313"/>
            <a:ext cx="2098675" cy="45307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FREE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PERSONAL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POET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LONDON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PUBLIC</a:t>
            </a:r>
          </a:p>
        </p:txBody>
      </p:sp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827088" y="5949950"/>
            <a:ext cx="7489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kumimoji="0" lang="ru-RU" sz="2800">
                <a:latin typeface="Arial" charset="0"/>
              </a:rPr>
              <a:t> </a:t>
            </a:r>
            <a:r>
              <a:rPr kumimoji="0" lang="ru-RU" sz="2000">
                <a:latin typeface="Arial" charset="0"/>
              </a:rPr>
              <a:t>1 free</a:t>
            </a:r>
            <a:r>
              <a:rPr kumimoji="0" lang="ru-RU" sz="2000" b="1">
                <a:latin typeface="Arial" charset="0"/>
              </a:rPr>
              <a:t>dom</a:t>
            </a:r>
            <a:r>
              <a:rPr kumimoji="0" lang="ru-RU" sz="2000">
                <a:latin typeface="Arial" charset="0"/>
              </a:rPr>
              <a:t>, 2 personal</a:t>
            </a:r>
            <a:r>
              <a:rPr kumimoji="0" lang="ru-RU" sz="2000" b="1">
                <a:latin typeface="Arial" charset="0"/>
              </a:rPr>
              <a:t>ity</a:t>
            </a:r>
            <a:r>
              <a:rPr kumimoji="0" lang="ru-RU" sz="2000">
                <a:latin typeface="Arial" charset="0"/>
              </a:rPr>
              <a:t>, 3 poet</a:t>
            </a:r>
            <a:r>
              <a:rPr kumimoji="0" lang="ru-RU" sz="2000" b="1">
                <a:latin typeface="Arial" charset="0"/>
              </a:rPr>
              <a:t>ry</a:t>
            </a:r>
            <a:r>
              <a:rPr kumimoji="0" lang="ru-RU" sz="2000">
                <a:latin typeface="Arial" charset="0"/>
              </a:rPr>
              <a:t>, 4 London</a:t>
            </a:r>
            <a:r>
              <a:rPr kumimoji="0" lang="ru-RU" sz="2000" b="1">
                <a:latin typeface="Arial" charset="0"/>
              </a:rPr>
              <a:t>ers</a:t>
            </a:r>
            <a:r>
              <a:rPr kumimoji="0" lang="ru-RU" sz="2000">
                <a:latin typeface="Arial" charset="0"/>
              </a:rPr>
              <a:t>, 5 public</a:t>
            </a:r>
            <a:r>
              <a:rPr kumimoji="0" lang="ru-RU" sz="2000" b="1">
                <a:latin typeface="Arial" charset="0"/>
              </a:rPr>
              <a:t>ation</a:t>
            </a:r>
            <a:r>
              <a:rPr kumimoji="0" lang="ru-RU" sz="2000">
                <a:latin typeface="Arial" charset="0"/>
              </a:rPr>
              <a:t>.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kumimoji="0" lang="ru-RU" sz="2000">
              <a:latin typeface="Arial" charset="0"/>
            </a:endParaRP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70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70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70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70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7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7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870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7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7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870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70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70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870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70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70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870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FFFF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/>
      <p:bldP spid="87044" grpId="0" build="p"/>
      <p:bldP spid="87045" grpId="0" build="p"/>
      <p:bldP spid="870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i="1"/>
              <a:t>Преобразуйте слова так, чтобы они грамматически и лексически соответствовали содержанию текста. Заполните пропуски полученными словами – </a:t>
            </a:r>
            <a:r>
              <a:rPr lang="ru-RU" sz="2000" b="1" i="1"/>
              <a:t>прилагательными</a:t>
            </a:r>
            <a:endParaRPr lang="ru-RU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7625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000"/>
              <a:t>All my classmates say that I’m (1)________. I enjoy wearing (2)________ clothes. I like to look smart and  (3)________. We can’t go through life with the same hairstyle or make-up. It’s very (4)_________ to follow fashion. I hate when people dress alike, because they buy clothes in “chain” stores. I prefer hand-made or design clothes. My classmates say that I’m (5)________, but it’s not a sin, is it? Sometimes I turn up in something really (6)_________. When you are up with fashion you feel you are individual. 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580063" y="1700213"/>
            <a:ext cx="2962275" cy="45307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/>
              <a:t>TREND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/>
              <a:t>STYLE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/>
              <a:t>ATTRACT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1800" b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/>
              <a:t>IMPORTANCE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/>
              <a:t>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/>
              <a:t> 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1800" b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/>
              <a:t>MATERIALIST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1800" b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ru-RU" sz="1800" b="1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1800" b="1"/>
              <a:t>EXTRAVAGANCE</a:t>
            </a:r>
          </a:p>
        </p:txBody>
      </p:sp>
      <p:sp>
        <p:nvSpPr>
          <p:cNvPr id="89101" name="Rectangle 13"/>
          <p:cNvSpPr>
            <a:spLocks noChangeArrowheads="1"/>
          </p:cNvSpPr>
          <p:nvPr/>
        </p:nvSpPr>
        <p:spPr bwMode="auto">
          <a:xfrm>
            <a:off x="827088" y="5949950"/>
            <a:ext cx="74898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kumimoji="0" lang="ru-RU" sz="2800">
                <a:latin typeface="Arial" charset="0"/>
              </a:rPr>
              <a:t> </a:t>
            </a:r>
            <a:endParaRPr kumimoji="0" lang="ru-RU" sz="2000">
              <a:latin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endParaRPr kumimoji="0" lang="ru-RU" sz="2000">
              <a:latin typeface="Arial" charset="0"/>
            </a:endParaRPr>
          </a:p>
        </p:txBody>
      </p:sp>
      <p:sp>
        <p:nvSpPr>
          <p:cNvPr id="89102" name="Rectangle 14"/>
          <p:cNvSpPr>
            <a:spLocks noChangeArrowheads="1"/>
          </p:cNvSpPr>
          <p:nvPr/>
        </p:nvSpPr>
        <p:spPr bwMode="auto">
          <a:xfrm>
            <a:off x="395288" y="6165850"/>
            <a:ext cx="85693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kumimoji="0" lang="ru-RU" sz="2000">
                <a:latin typeface="Arial" charset="0"/>
              </a:rPr>
              <a:t>1 trend</a:t>
            </a:r>
            <a:r>
              <a:rPr kumimoji="0" lang="ru-RU" sz="2000" b="1">
                <a:latin typeface="Arial" charset="0"/>
              </a:rPr>
              <a:t>y</a:t>
            </a:r>
            <a:r>
              <a:rPr kumimoji="0" lang="ru-RU" sz="2000">
                <a:latin typeface="Arial" charset="0"/>
              </a:rPr>
              <a:t>, 2 styl</a:t>
            </a:r>
            <a:r>
              <a:rPr kumimoji="0" lang="ru-RU" sz="2000" b="1">
                <a:latin typeface="Arial" charset="0"/>
              </a:rPr>
              <a:t>ish</a:t>
            </a:r>
            <a:r>
              <a:rPr kumimoji="0" lang="ru-RU" sz="2000">
                <a:latin typeface="Arial" charset="0"/>
              </a:rPr>
              <a:t>, 3 attract</a:t>
            </a:r>
            <a:r>
              <a:rPr kumimoji="0" lang="ru-RU" sz="2000" b="1">
                <a:latin typeface="Arial" charset="0"/>
              </a:rPr>
              <a:t>ive</a:t>
            </a:r>
            <a:r>
              <a:rPr kumimoji="0" lang="ru-RU" sz="2000">
                <a:latin typeface="Arial" charset="0"/>
              </a:rPr>
              <a:t>, 4 import</a:t>
            </a:r>
            <a:r>
              <a:rPr kumimoji="0" lang="ru-RU" sz="2000" b="1">
                <a:latin typeface="Arial" charset="0"/>
              </a:rPr>
              <a:t>ant</a:t>
            </a:r>
            <a:r>
              <a:rPr kumimoji="0" lang="ru-RU" sz="2000">
                <a:latin typeface="Arial" charset="0"/>
              </a:rPr>
              <a:t>, 5 materialist</a:t>
            </a:r>
            <a:r>
              <a:rPr kumimoji="0" lang="ru-RU" sz="2000" b="1">
                <a:latin typeface="Arial" charset="0"/>
              </a:rPr>
              <a:t>ic</a:t>
            </a:r>
            <a:r>
              <a:rPr kumimoji="0" lang="ru-RU" sz="2000">
                <a:latin typeface="Arial" charset="0"/>
              </a:rPr>
              <a:t>, 6 extravag</a:t>
            </a:r>
            <a:r>
              <a:rPr kumimoji="0" lang="ru-RU" sz="2000" b="1">
                <a:latin typeface="Arial" charset="0"/>
              </a:rPr>
              <a:t>ant</a:t>
            </a:r>
            <a:r>
              <a:rPr kumimoji="0" lang="ru-RU" sz="2000">
                <a:latin typeface="Arial" charset="0"/>
              </a:rPr>
              <a:t>.</a:t>
            </a:r>
            <a:r>
              <a:rPr kumimoji="0" lang="ru-RU" sz="280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90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9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9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89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9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9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89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9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9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89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9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9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89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90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90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890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90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90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890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/>
      <p:bldP spid="89092" grpId="0" build="p"/>
      <p:bldP spid="89093" grpId="0" build="p"/>
      <p:bldP spid="891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i="1"/>
              <a:t>Преобразуйте слова так, чтобы они грамматически и лексически соответствовали содержанию текста. Заполните пропуски полученными словами – </a:t>
            </a:r>
            <a:r>
              <a:rPr lang="ru-RU" sz="2000" b="1" i="1"/>
              <a:t>глаголами.</a:t>
            </a:r>
            <a:endParaRPr lang="ru-RU" sz="3400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122863" cy="45307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dirty="0" err="1"/>
              <a:t>Like</a:t>
            </a:r>
            <a:r>
              <a:rPr lang="ru-RU" sz="1800" dirty="0"/>
              <a:t> </a:t>
            </a:r>
            <a:r>
              <a:rPr lang="ru-RU" sz="1800" dirty="0" err="1"/>
              <a:t>many</a:t>
            </a:r>
            <a:r>
              <a:rPr lang="ru-RU" sz="1800" dirty="0"/>
              <a:t> </a:t>
            </a:r>
            <a:r>
              <a:rPr lang="ru-RU" sz="1800" dirty="0" err="1"/>
              <a:t>modern</a:t>
            </a:r>
            <a:r>
              <a:rPr lang="ru-RU" sz="1800" dirty="0"/>
              <a:t> </a:t>
            </a:r>
            <a:r>
              <a:rPr lang="ru-RU" sz="1800" dirty="0" err="1"/>
              <a:t>developed</a:t>
            </a:r>
            <a:r>
              <a:rPr lang="ru-RU" sz="1800" dirty="0"/>
              <a:t> </a:t>
            </a:r>
            <a:r>
              <a:rPr lang="ru-RU" sz="1800" dirty="0" err="1"/>
              <a:t>countries</a:t>
            </a:r>
            <a:r>
              <a:rPr lang="ru-RU" sz="1800" dirty="0"/>
              <a:t>, </a:t>
            </a:r>
            <a:r>
              <a:rPr lang="en-US" sz="1800" dirty="0" smtClean="0"/>
              <a:t>t</a:t>
            </a:r>
            <a:r>
              <a:rPr lang="ru-RU" sz="1800" dirty="0" err="1" smtClean="0"/>
              <a:t>he</a:t>
            </a:r>
            <a:r>
              <a:rPr lang="ru-RU" sz="1800" dirty="0" smtClean="0"/>
              <a:t> </a:t>
            </a:r>
            <a:r>
              <a:rPr lang="ru-RU" sz="1800" dirty="0" err="1"/>
              <a:t>United</a:t>
            </a:r>
            <a:r>
              <a:rPr lang="ru-RU" sz="1800" dirty="0"/>
              <a:t> </a:t>
            </a:r>
            <a:r>
              <a:rPr lang="ru-RU" sz="1800" dirty="0" err="1"/>
              <a:t>Kingdom</a:t>
            </a:r>
            <a:r>
              <a:rPr lang="ru-RU" sz="1800" dirty="0"/>
              <a:t> </a:t>
            </a:r>
            <a:r>
              <a:rPr lang="ru-RU" sz="1800" dirty="0" err="1"/>
              <a:t>has</a:t>
            </a:r>
            <a:r>
              <a:rPr lang="ru-RU" sz="1800" dirty="0"/>
              <a:t> </a:t>
            </a:r>
            <a:r>
              <a:rPr lang="ru-RU" sz="1800" dirty="0" err="1"/>
              <a:t>a</a:t>
            </a:r>
            <a:r>
              <a:rPr lang="ru-RU" sz="1800" dirty="0"/>
              <a:t> </a:t>
            </a:r>
            <a:r>
              <a:rPr lang="ru-RU" sz="1800" dirty="0" err="1"/>
              <a:t>mixed</a:t>
            </a:r>
            <a:r>
              <a:rPr lang="ru-RU" sz="1800" dirty="0"/>
              <a:t> </a:t>
            </a:r>
            <a:r>
              <a:rPr lang="ru-RU" sz="1800" dirty="0" err="1"/>
              <a:t>economy</a:t>
            </a:r>
            <a:r>
              <a:rPr lang="ru-RU" sz="1800" dirty="0"/>
              <a:t>. </a:t>
            </a:r>
            <a:r>
              <a:rPr lang="ru-RU" sz="1800" dirty="0" err="1"/>
              <a:t>This</a:t>
            </a:r>
            <a:r>
              <a:rPr lang="ru-RU" sz="1800" dirty="0"/>
              <a:t> </a:t>
            </a:r>
            <a:r>
              <a:rPr lang="ru-RU" sz="1800" dirty="0" err="1"/>
              <a:t>means</a:t>
            </a:r>
            <a:r>
              <a:rPr lang="ru-RU" sz="1800" dirty="0"/>
              <a:t> </a:t>
            </a:r>
            <a:r>
              <a:rPr lang="ru-RU" sz="1800" dirty="0" err="1"/>
              <a:t>that</a:t>
            </a:r>
            <a:r>
              <a:rPr lang="ru-RU" sz="1800" dirty="0"/>
              <a:t> </a:t>
            </a:r>
            <a:r>
              <a:rPr lang="ru-RU" sz="1800" dirty="0" err="1"/>
              <a:t>some</a:t>
            </a:r>
            <a:r>
              <a:rPr lang="ru-RU" sz="1800" dirty="0"/>
              <a:t> </a:t>
            </a:r>
            <a:r>
              <a:rPr lang="ru-RU" sz="1800" dirty="0" err="1"/>
              <a:t>sectors</a:t>
            </a:r>
            <a:r>
              <a:rPr lang="ru-RU" sz="1800" dirty="0"/>
              <a:t> </a:t>
            </a:r>
            <a:r>
              <a:rPr lang="ru-RU" sz="1800" dirty="0" err="1"/>
              <a:t>of</a:t>
            </a:r>
            <a:r>
              <a:rPr lang="ru-RU" sz="1800" dirty="0"/>
              <a:t> </a:t>
            </a:r>
            <a:r>
              <a:rPr lang="ru-RU" sz="1800" dirty="0" err="1"/>
              <a:t>economy</a:t>
            </a:r>
            <a:r>
              <a:rPr lang="ru-RU" sz="1800" dirty="0"/>
              <a:t> </a:t>
            </a:r>
            <a:r>
              <a:rPr lang="ru-RU" sz="1800" dirty="0" err="1"/>
              <a:t>are</a:t>
            </a:r>
            <a:r>
              <a:rPr lang="ru-RU" sz="1800" dirty="0"/>
              <a:t> </a:t>
            </a:r>
            <a:r>
              <a:rPr lang="ru-RU" sz="1800" dirty="0" err="1"/>
              <a:t>operated</a:t>
            </a:r>
            <a:r>
              <a:rPr lang="ru-RU" sz="1800" dirty="0"/>
              <a:t> </a:t>
            </a:r>
            <a:r>
              <a:rPr lang="ru-RU" sz="1800" dirty="0" err="1"/>
              <a:t>by</a:t>
            </a:r>
            <a:r>
              <a:rPr lang="ru-RU" sz="1800" dirty="0"/>
              <a:t> </a:t>
            </a:r>
            <a:r>
              <a:rPr lang="ru-RU" sz="1800" dirty="0" err="1"/>
              <a:t>the</a:t>
            </a:r>
            <a:r>
              <a:rPr lang="ru-RU" sz="1800" dirty="0"/>
              <a:t> </a:t>
            </a:r>
            <a:r>
              <a:rPr lang="ru-RU" sz="1800" dirty="0" err="1"/>
              <a:t>government</a:t>
            </a:r>
            <a:r>
              <a:rPr lang="ru-RU" sz="1800" dirty="0"/>
              <a:t> </a:t>
            </a:r>
            <a:r>
              <a:rPr lang="ru-RU" sz="1800" dirty="0" err="1"/>
              <a:t>and</a:t>
            </a:r>
            <a:r>
              <a:rPr lang="ru-RU" sz="1800" dirty="0"/>
              <a:t> </a:t>
            </a:r>
            <a:r>
              <a:rPr lang="ru-RU" sz="1800" dirty="0" err="1"/>
              <a:t>some</a:t>
            </a:r>
            <a:r>
              <a:rPr lang="ru-RU" sz="1800" dirty="0"/>
              <a:t> </a:t>
            </a:r>
            <a:r>
              <a:rPr lang="ru-RU" sz="1800" dirty="0" err="1"/>
              <a:t>are</a:t>
            </a:r>
            <a:r>
              <a:rPr lang="ru-RU" sz="1800" dirty="0"/>
              <a:t> </a:t>
            </a:r>
            <a:r>
              <a:rPr lang="ru-RU" sz="1800" dirty="0" err="1"/>
              <a:t>operated</a:t>
            </a:r>
            <a:r>
              <a:rPr lang="ru-RU" sz="1800" dirty="0"/>
              <a:t> </a:t>
            </a:r>
            <a:r>
              <a:rPr lang="ru-RU" sz="1800" dirty="0" err="1"/>
              <a:t>by</a:t>
            </a:r>
            <a:r>
              <a:rPr lang="ru-RU" sz="1800" dirty="0"/>
              <a:t> </a:t>
            </a:r>
            <a:r>
              <a:rPr lang="ru-RU" sz="1800" dirty="0" err="1"/>
              <a:t>private</a:t>
            </a:r>
            <a:r>
              <a:rPr lang="ru-RU" sz="1800" dirty="0"/>
              <a:t> </a:t>
            </a:r>
            <a:r>
              <a:rPr lang="ru-RU" sz="1800" dirty="0" err="1"/>
              <a:t>business</a:t>
            </a:r>
            <a:r>
              <a:rPr lang="ru-RU" sz="1800" dirty="0"/>
              <a:t>. </a:t>
            </a:r>
            <a:r>
              <a:rPr lang="ru-RU" sz="1800" dirty="0" err="1"/>
              <a:t>Since</a:t>
            </a:r>
            <a:r>
              <a:rPr lang="ru-RU" sz="1800" dirty="0"/>
              <a:t> </a:t>
            </a:r>
            <a:r>
              <a:rPr lang="ru-RU" sz="1800" dirty="0" err="1"/>
              <a:t>World</a:t>
            </a:r>
            <a:r>
              <a:rPr lang="ru-RU" sz="1800" dirty="0"/>
              <a:t> </a:t>
            </a:r>
            <a:r>
              <a:rPr lang="ru-RU" sz="1800" dirty="0" err="1"/>
              <a:t>War</a:t>
            </a:r>
            <a:r>
              <a:rPr lang="ru-RU" sz="1800" dirty="0"/>
              <a:t> II, </a:t>
            </a:r>
            <a:r>
              <a:rPr lang="ru-RU" sz="1800" dirty="0" err="1"/>
              <a:t>Britain</a:t>
            </a:r>
            <a:r>
              <a:rPr lang="ru-RU" sz="1800" dirty="0"/>
              <a:t> </a:t>
            </a:r>
            <a:r>
              <a:rPr lang="ru-RU" sz="1800" dirty="0" err="1"/>
              <a:t>has</a:t>
            </a:r>
            <a:r>
              <a:rPr lang="ru-RU" sz="1800" dirty="0"/>
              <a:t> </a:t>
            </a:r>
            <a:r>
              <a:rPr lang="ru-RU" sz="1800" dirty="0" err="1"/>
              <a:t>worked</a:t>
            </a:r>
            <a:r>
              <a:rPr lang="ru-RU" sz="1800" dirty="0"/>
              <a:t> </a:t>
            </a:r>
            <a:r>
              <a:rPr lang="ru-RU" sz="1800" dirty="0" err="1"/>
              <a:t>to</a:t>
            </a:r>
            <a:r>
              <a:rPr lang="ru-RU" sz="1800" dirty="0"/>
              <a:t> (1)_________ </a:t>
            </a:r>
            <a:r>
              <a:rPr lang="ru-RU" sz="1800" dirty="0" err="1"/>
              <a:t>the</a:t>
            </a:r>
            <a:r>
              <a:rPr lang="ru-RU" sz="1800" dirty="0"/>
              <a:t> </a:t>
            </a:r>
            <a:r>
              <a:rPr lang="ru-RU" sz="1800" dirty="0" err="1"/>
              <a:t>mix</a:t>
            </a:r>
            <a:r>
              <a:rPr lang="ru-RU" sz="1800" dirty="0"/>
              <a:t> </a:t>
            </a:r>
            <a:r>
              <a:rPr lang="ru-RU" sz="1800" dirty="0" err="1"/>
              <a:t>of</a:t>
            </a:r>
            <a:r>
              <a:rPr lang="ru-RU" sz="1800" dirty="0"/>
              <a:t> </a:t>
            </a:r>
            <a:r>
              <a:rPr lang="ru-RU" sz="1800" dirty="0" err="1"/>
              <a:t>private</a:t>
            </a:r>
            <a:r>
              <a:rPr lang="ru-RU" sz="1800" dirty="0"/>
              <a:t> </a:t>
            </a:r>
            <a:r>
              <a:rPr lang="ru-RU" sz="1800" dirty="0" err="1"/>
              <a:t>and</a:t>
            </a:r>
            <a:r>
              <a:rPr lang="ru-RU" sz="1800" dirty="0"/>
              <a:t> </a:t>
            </a:r>
            <a:r>
              <a:rPr lang="ru-RU" sz="1800" dirty="0" err="1"/>
              <a:t>public</a:t>
            </a:r>
            <a:r>
              <a:rPr lang="ru-RU" sz="1800" dirty="0"/>
              <a:t> </a:t>
            </a:r>
            <a:r>
              <a:rPr lang="ru-RU" sz="1800" dirty="0" err="1"/>
              <a:t>enterprises</a:t>
            </a:r>
            <a:r>
              <a:rPr lang="ru-RU" sz="1800" dirty="0"/>
              <a:t> </a:t>
            </a:r>
            <a:r>
              <a:rPr lang="ru-RU" sz="1800" dirty="0" err="1"/>
              <a:t>in</a:t>
            </a:r>
            <a:r>
              <a:rPr lang="ru-RU" sz="1800" dirty="0"/>
              <a:t> </a:t>
            </a:r>
            <a:r>
              <a:rPr lang="ru-RU" sz="1800" dirty="0" err="1"/>
              <a:t>order</a:t>
            </a:r>
            <a:r>
              <a:rPr lang="ru-RU" sz="1800" dirty="0"/>
              <a:t> </a:t>
            </a:r>
            <a:r>
              <a:rPr lang="ru-RU" sz="1800" dirty="0" err="1"/>
              <a:t>to</a:t>
            </a:r>
            <a:r>
              <a:rPr lang="ru-RU" sz="1800" dirty="0"/>
              <a:t> (2)_________ </a:t>
            </a:r>
            <a:r>
              <a:rPr lang="ru-RU" sz="1800" dirty="0" err="1"/>
              <a:t>the</a:t>
            </a:r>
            <a:r>
              <a:rPr lang="ru-RU" sz="1800" dirty="0"/>
              <a:t> </a:t>
            </a:r>
            <a:r>
              <a:rPr lang="ru-RU" sz="1800" dirty="0" err="1"/>
              <a:t>country’s</a:t>
            </a:r>
            <a:r>
              <a:rPr lang="ru-RU" sz="1800" dirty="0"/>
              <a:t> </a:t>
            </a:r>
            <a:r>
              <a:rPr lang="ru-RU" sz="1800" dirty="0" err="1"/>
              <a:t>economy</a:t>
            </a:r>
            <a:r>
              <a:rPr lang="ru-RU" sz="1800" dirty="0"/>
              <a:t> </a:t>
            </a:r>
            <a:r>
              <a:rPr lang="ru-RU" sz="1800" dirty="0" err="1"/>
              <a:t>and</a:t>
            </a:r>
            <a:r>
              <a:rPr lang="ru-RU" sz="1800" dirty="0"/>
              <a:t> (3)_________ </a:t>
            </a:r>
            <a:r>
              <a:rPr lang="ru-RU" sz="1800" dirty="0" err="1"/>
              <a:t>the</a:t>
            </a:r>
            <a:r>
              <a:rPr lang="ru-RU" sz="1800" dirty="0"/>
              <a:t> </a:t>
            </a:r>
            <a:r>
              <a:rPr lang="ru-RU" sz="1800" dirty="0" err="1"/>
              <a:t>economic</a:t>
            </a:r>
            <a:r>
              <a:rPr lang="ru-RU" sz="1800" dirty="0"/>
              <a:t> </a:t>
            </a:r>
            <a:r>
              <a:rPr lang="ru-RU" sz="1800" dirty="0" err="1"/>
              <a:t>well-being</a:t>
            </a:r>
            <a:r>
              <a:rPr lang="ru-RU" sz="1800" dirty="0"/>
              <a:t> </a:t>
            </a:r>
            <a:r>
              <a:rPr lang="ru-RU" sz="1800" dirty="0" err="1"/>
              <a:t>of</a:t>
            </a:r>
            <a:r>
              <a:rPr lang="ru-RU" sz="1800" dirty="0"/>
              <a:t> </a:t>
            </a:r>
            <a:r>
              <a:rPr lang="ru-RU" sz="1800" dirty="0" err="1"/>
              <a:t>its</a:t>
            </a:r>
            <a:r>
              <a:rPr lang="ru-RU" sz="1800" dirty="0"/>
              <a:t> </a:t>
            </a:r>
            <a:r>
              <a:rPr lang="ru-RU" sz="1800" dirty="0" err="1"/>
              <a:t>citizens</a:t>
            </a:r>
            <a:r>
              <a:rPr lang="ru-RU" sz="1800" dirty="0"/>
              <a:t>. </a:t>
            </a:r>
            <a:r>
              <a:rPr lang="ru-RU" sz="1800" dirty="0" err="1"/>
              <a:t>After</a:t>
            </a:r>
            <a:r>
              <a:rPr lang="ru-RU" sz="1800" dirty="0"/>
              <a:t> </a:t>
            </a:r>
            <a:r>
              <a:rPr lang="ru-RU" sz="1800" dirty="0" err="1"/>
              <a:t>World</a:t>
            </a:r>
            <a:r>
              <a:rPr lang="ru-RU" sz="1800" dirty="0"/>
              <a:t> </a:t>
            </a:r>
            <a:r>
              <a:rPr lang="ru-RU" sz="1800" dirty="0" err="1"/>
              <a:t>War</a:t>
            </a:r>
            <a:r>
              <a:rPr lang="ru-RU" sz="1800" dirty="0"/>
              <a:t> II </a:t>
            </a:r>
            <a:r>
              <a:rPr lang="ru-RU" sz="1800" dirty="0" err="1"/>
              <a:t>the</a:t>
            </a:r>
            <a:r>
              <a:rPr lang="ru-RU" sz="1800" dirty="0"/>
              <a:t> </a:t>
            </a:r>
            <a:r>
              <a:rPr lang="ru-RU" sz="1800" dirty="0" err="1"/>
              <a:t>government</a:t>
            </a:r>
            <a:r>
              <a:rPr lang="ru-RU" sz="1800" dirty="0"/>
              <a:t> (4)__________, </a:t>
            </a:r>
            <a:r>
              <a:rPr lang="ru-RU" sz="1800" dirty="0" err="1"/>
              <a:t>or</a:t>
            </a:r>
            <a:r>
              <a:rPr lang="ru-RU" sz="1800" dirty="0"/>
              <a:t> </a:t>
            </a:r>
            <a:r>
              <a:rPr lang="ru-RU" sz="1800" dirty="0" err="1"/>
              <a:t>took</a:t>
            </a:r>
            <a:r>
              <a:rPr lang="ru-RU" sz="1800" dirty="0"/>
              <a:t> </a:t>
            </a:r>
            <a:r>
              <a:rPr lang="ru-RU" sz="1800" dirty="0" err="1"/>
              <a:t>over</a:t>
            </a:r>
            <a:r>
              <a:rPr lang="ru-RU" sz="1800" dirty="0"/>
              <a:t>, </a:t>
            </a:r>
            <a:r>
              <a:rPr lang="ru-RU" sz="1800" dirty="0" err="1"/>
              <a:t>a</a:t>
            </a:r>
            <a:r>
              <a:rPr lang="ru-RU" sz="1800" dirty="0"/>
              <a:t> </a:t>
            </a:r>
            <a:r>
              <a:rPr lang="ru-RU" sz="1800" dirty="0" err="1"/>
              <a:t>number</a:t>
            </a:r>
            <a:r>
              <a:rPr lang="ru-RU" sz="1800" dirty="0"/>
              <a:t> </a:t>
            </a:r>
            <a:r>
              <a:rPr lang="ru-RU" sz="1800" dirty="0" err="1"/>
              <a:t>of</a:t>
            </a:r>
            <a:r>
              <a:rPr lang="ru-RU" sz="1800" dirty="0"/>
              <a:t> </a:t>
            </a:r>
            <a:r>
              <a:rPr lang="ru-RU" sz="1800" dirty="0" err="1"/>
              <a:t>large</a:t>
            </a:r>
            <a:r>
              <a:rPr lang="ru-RU" sz="1800" dirty="0"/>
              <a:t> </a:t>
            </a:r>
            <a:r>
              <a:rPr lang="ru-RU" sz="1800" dirty="0" err="1"/>
              <a:t>and</a:t>
            </a:r>
            <a:r>
              <a:rPr lang="ru-RU" sz="1800" dirty="0"/>
              <a:t> </a:t>
            </a:r>
            <a:r>
              <a:rPr lang="ru-RU" sz="1800" dirty="0" err="1"/>
              <a:t>troubled</a:t>
            </a:r>
            <a:r>
              <a:rPr lang="ru-RU" sz="1800" dirty="0"/>
              <a:t> </a:t>
            </a:r>
            <a:r>
              <a:rPr lang="ru-RU" sz="1800" dirty="0" err="1"/>
              <a:t>industries</a:t>
            </a:r>
            <a:r>
              <a:rPr lang="ru-RU" sz="1800" dirty="0"/>
              <a:t>. </a:t>
            </a:r>
            <a:r>
              <a:rPr lang="ru-RU" sz="1800" dirty="0" err="1"/>
              <a:t>These</a:t>
            </a:r>
            <a:r>
              <a:rPr lang="ru-RU" sz="1800" dirty="0"/>
              <a:t> </a:t>
            </a:r>
            <a:r>
              <a:rPr lang="ru-RU" sz="1800" dirty="0" err="1"/>
              <a:t>included</a:t>
            </a:r>
            <a:r>
              <a:rPr lang="ru-RU" sz="1800" dirty="0"/>
              <a:t> </a:t>
            </a:r>
            <a:r>
              <a:rPr lang="ru-RU" sz="1800" dirty="0" err="1"/>
              <a:t>coal</a:t>
            </a:r>
            <a:r>
              <a:rPr lang="ru-RU" sz="1800" dirty="0"/>
              <a:t>, </a:t>
            </a:r>
            <a:r>
              <a:rPr lang="ru-RU" sz="1800" dirty="0" err="1"/>
              <a:t>electricity</a:t>
            </a:r>
            <a:r>
              <a:rPr lang="ru-RU" sz="1800" dirty="0"/>
              <a:t>, </a:t>
            </a:r>
            <a:r>
              <a:rPr lang="ru-RU" sz="1800" dirty="0" err="1"/>
              <a:t>transport</a:t>
            </a:r>
            <a:r>
              <a:rPr lang="ru-RU" sz="1800" dirty="0"/>
              <a:t>, </a:t>
            </a:r>
            <a:r>
              <a:rPr lang="ru-RU" sz="1800" dirty="0" err="1"/>
              <a:t>gas</a:t>
            </a:r>
            <a:r>
              <a:rPr lang="ru-RU" sz="1800" dirty="0"/>
              <a:t>, </a:t>
            </a:r>
            <a:r>
              <a:rPr lang="ru-RU" sz="1800" dirty="0" err="1"/>
              <a:t>oil</a:t>
            </a:r>
            <a:r>
              <a:rPr lang="ru-RU" sz="1800" dirty="0"/>
              <a:t>, </a:t>
            </a:r>
            <a:r>
              <a:rPr lang="ru-RU" sz="1800" dirty="0" err="1"/>
              <a:t>steel</a:t>
            </a:r>
            <a:r>
              <a:rPr lang="ru-RU" sz="1800" dirty="0"/>
              <a:t>, </a:t>
            </a:r>
            <a:r>
              <a:rPr lang="ru-RU" sz="1800" dirty="0" err="1"/>
              <a:t>car</a:t>
            </a:r>
            <a:r>
              <a:rPr lang="ru-RU" sz="1800" dirty="0"/>
              <a:t> </a:t>
            </a:r>
            <a:r>
              <a:rPr lang="ru-RU" sz="1800" dirty="0" err="1"/>
              <a:t>and</a:t>
            </a:r>
            <a:r>
              <a:rPr lang="ru-RU" sz="1800" dirty="0"/>
              <a:t> </a:t>
            </a:r>
            <a:r>
              <a:rPr lang="ru-RU" sz="1800" dirty="0" err="1"/>
              <a:t>truck</a:t>
            </a:r>
            <a:r>
              <a:rPr lang="ru-RU" sz="1800" dirty="0"/>
              <a:t> </a:t>
            </a:r>
            <a:r>
              <a:rPr lang="ru-RU" sz="1800" dirty="0" err="1"/>
              <a:t>manufacturing</a:t>
            </a:r>
            <a:r>
              <a:rPr lang="ru-RU" sz="1800" dirty="0"/>
              <a:t>, </a:t>
            </a:r>
            <a:r>
              <a:rPr lang="ru-RU" sz="1800" dirty="0" err="1"/>
              <a:t>shipbuilding</a:t>
            </a:r>
            <a:r>
              <a:rPr lang="ru-RU" sz="1800" dirty="0"/>
              <a:t> </a:t>
            </a:r>
            <a:r>
              <a:rPr lang="ru-RU" sz="1800" dirty="0" err="1"/>
              <a:t>and</a:t>
            </a:r>
            <a:r>
              <a:rPr lang="ru-RU" sz="1800" dirty="0"/>
              <a:t> </a:t>
            </a:r>
            <a:r>
              <a:rPr lang="ru-RU" sz="1800" dirty="0" err="1"/>
              <a:t>aircraft</a:t>
            </a:r>
            <a:r>
              <a:rPr lang="ru-RU" sz="1800" dirty="0"/>
              <a:t> </a:t>
            </a:r>
            <a:r>
              <a:rPr lang="ru-RU" sz="1800" dirty="0" err="1"/>
              <a:t>building</a:t>
            </a:r>
            <a:r>
              <a:rPr lang="ru-RU" sz="1800" dirty="0"/>
              <a:t>. </a:t>
            </a:r>
            <a:r>
              <a:rPr lang="ru-RU" sz="1800" dirty="0" err="1"/>
              <a:t>Since</a:t>
            </a:r>
            <a:r>
              <a:rPr lang="ru-RU" sz="1800" dirty="0"/>
              <a:t> </a:t>
            </a:r>
            <a:r>
              <a:rPr lang="ru-RU" sz="1800" dirty="0" err="1"/>
              <a:t>the</a:t>
            </a:r>
            <a:r>
              <a:rPr lang="ru-RU" sz="1800" dirty="0"/>
              <a:t> 1950s, </a:t>
            </a:r>
            <a:r>
              <a:rPr lang="ru-RU" sz="1800" dirty="0" err="1"/>
              <a:t>the</a:t>
            </a:r>
            <a:r>
              <a:rPr lang="ru-RU" sz="1800" dirty="0"/>
              <a:t> </a:t>
            </a:r>
            <a:r>
              <a:rPr lang="ru-RU" sz="1800" dirty="0" err="1"/>
              <a:t>government</a:t>
            </a:r>
            <a:r>
              <a:rPr lang="ru-RU" sz="1800" dirty="0"/>
              <a:t> </a:t>
            </a:r>
            <a:r>
              <a:rPr lang="ru-RU" sz="1800" dirty="0" err="1"/>
              <a:t>has</a:t>
            </a:r>
            <a:r>
              <a:rPr lang="ru-RU" sz="1800" dirty="0"/>
              <a:t> (5)________ </a:t>
            </a:r>
            <a:r>
              <a:rPr lang="ru-RU" sz="1800" dirty="0" err="1"/>
              <a:t>a</a:t>
            </a:r>
            <a:r>
              <a:rPr lang="ru-RU" sz="1800" dirty="0"/>
              <a:t> </a:t>
            </a:r>
            <a:r>
              <a:rPr lang="ru-RU" sz="1800" dirty="0" err="1"/>
              <a:t>number</a:t>
            </a:r>
            <a:r>
              <a:rPr lang="ru-RU" sz="1800" dirty="0"/>
              <a:t> </a:t>
            </a:r>
            <a:r>
              <a:rPr lang="ru-RU" sz="1800" dirty="0" err="1"/>
              <a:t>of</a:t>
            </a:r>
            <a:r>
              <a:rPr lang="ru-RU" sz="1800" dirty="0"/>
              <a:t> </a:t>
            </a:r>
            <a:r>
              <a:rPr lang="ru-RU" sz="1800" dirty="0" err="1"/>
              <a:t>these</a:t>
            </a:r>
            <a:r>
              <a:rPr lang="ru-RU" sz="1800" dirty="0"/>
              <a:t> </a:t>
            </a:r>
            <a:r>
              <a:rPr lang="ru-RU" sz="1800" dirty="0" err="1"/>
              <a:t>industries</a:t>
            </a:r>
            <a:r>
              <a:rPr lang="ru-RU" sz="1800" dirty="0"/>
              <a:t>, </a:t>
            </a:r>
            <a:r>
              <a:rPr lang="ru-RU" sz="1800" dirty="0" err="1"/>
              <a:t>selling</a:t>
            </a:r>
            <a:r>
              <a:rPr lang="ru-RU" sz="1800" dirty="0"/>
              <a:t> </a:t>
            </a:r>
            <a:r>
              <a:rPr lang="ru-RU" sz="1800" dirty="0" err="1"/>
              <a:t>them</a:t>
            </a:r>
            <a:r>
              <a:rPr lang="ru-RU" sz="1800" dirty="0"/>
              <a:t> </a:t>
            </a:r>
            <a:r>
              <a:rPr lang="ru-RU" sz="1800" dirty="0" err="1"/>
              <a:t>to</a:t>
            </a:r>
            <a:r>
              <a:rPr lang="ru-RU" sz="1800" dirty="0"/>
              <a:t> </a:t>
            </a:r>
            <a:r>
              <a:rPr lang="ru-RU" sz="1800" dirty="0" err="1"/>
              <a:t>private</a:t>
            </a:r>
            <a:r>
              <a:rPr lang="ru-RU" sz="1800" dirty="0"/>
              <a:t> </a:t>
            </a:r>
            <a:r>
              <a:rPr lang="ru-RU" sz="1800" dirty="0" err="1"/>
              <a:t>firms</a:t>
            </a:r>
            <a:r>
              <a:rPr lang="ru-RU" sz="1800" dirty="0"/>
              <a:t>. </a:t>
            </a:r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724525" y="1484313"/>
            <a:ext cx="1666875" cy="4530725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EQUAL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MAXIMUM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SURE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ru-RU" sz="1800" dirty="0"/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 NATION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 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ru-RU" sz="1800" dirty="0"/>
              <a:t>PRIVATE</a:t>
            </a:r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395288" y="6165850"/>
            <a:ext cx="85693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kumimoji="0" lang="ru-RU" sz="2000">
                <a:latin typeface="Arial" charset="0"/>
              </a:rPr>
              <a:t>1 equalize, 2 maximize, 3 ensure, 4 nationalized, 5 privatized.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3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3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93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3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3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93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3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3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931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31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31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931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31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31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931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31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31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931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31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31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931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31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31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1000"/>
                                        <p:tgtEl>
                                          <p:spTgt spid="931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9" dur="80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0" dur="80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80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6" grpId="0"/>
      <p:bldP spid="93188" grpId="0" build="p"/>
      <p:bldP spid="93189" grpId="0" build="p"/>
      <p:bldP spid="93190" grpId="0"/>
    </p:bldLst>
  </p:timing>
</p:sld>
</file>

<file path=ppt/theme/theme1.xml><?xml version="1.0" encoding="utf-8"?>
<a:theme xmlns:a="http://schemas.openxmlformats.org/drawingml/2006/main" name="file_20120105145828">
  <a:themeElements>
    <a:clrScheme name="Marketing Plan 1">
      <a:dk1>
        <a:srgbClr val="336699"/>
      </a:dk1>
      <a:lt1>
        <a:srgbClr val="FFFFFF"/>
      </a:lt1>
      <a:dk2>
        <a:srgbClr val="0066FF"/>
      </a:dk2>
      <a:lt2>
        <a:srgbClr val="AFB5D2"/>
      </a:lt2>
      <a:accent1>
        <a:srgbClr val="66CCFF"/>
      </a:accent1>
      <a:accent2>
        <a:srgbClr val="99FFCC"/>
      </a:accent2>
      <a:accent3>
        <a:srgbClr val="FFFFFF"/>
      </a:accent3>
      <a:accent4>
        <a:srgbClr val="2A5682"/>
      </a:accent4>
      <a:accent5>
        <a:srgbClr val="B8E2FF"/>
      </a:accent5>
      <a:accent6>
        <a:srgbClr val="8AE7B9"/>
      </a:accent6>
      <a:hlink>
        <a:srgbClr val="FF99FF"/>
      </a:hlink>
      <a:folHlink>
        <a:srgbClr val="CCCCFF"/>
      </a:folHlink>
    </a:clrScheme>
    <a:fontScheme name="Marketing Pla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keting Plan 1">
        <a:dk1>
          <a:srgbClr val="336699"/>
        </a:dk1>
        <a:lt1>
          <a:srgbClr val="FFFFFF"/>
        </a:lt1>
        <a:dk2>
          <a:srgbClr val="0066FF"/>
        </a:dk2>
        <a:lt2>
          <a:srgbClr val="AFB5D2"/>
        </a:lt2>
        <a:accent1>
          <a:srgbClr val="66CCFF"/>
        </a:accent1>
        <a:accent2>
          <a:srgbClr val="99FFCC"/>
        </a:accent2>
        <a:accent3>
          <a:srgbClr val="FFFFFF"/>
        </a:accent3>
        <a:accent4>
          <a:srgbClr val="2A5682"/>
        </a:accent4>
        <a:accent5>
          <a:srgbClr val="B8E2FF"/>
        </a:accent5>
        <a:accent6>
          <a:srgbClr val="8AE7B9"/>
        </a:accent6>
        <a:hlink>
          <a:srgbClr val="FF99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Plan 2">
        <a:dk1>
          <a:srgbClr val="003366"/>
        </a:dk1>
        <a:lt1>
          <a:srgbClr val="CCECFF"/>
        </a:lt1>
        <a:dk2>
          <a:srgbClr val="4B3384"/>
        </a:dk2>
        <a:lt2>
          <a:srgbClr val="849CBB"/>
        </a:lt2>
        <a:accent1>
          <a:srgbClr val="90DBFF"/>
        </a:accent1>
        <a:accent2>
          <a:srgbClr val="99FFCC"/>
        </a:accent2>
        <a:accent3>
          <a:srgbClr val="E2F4FF"/>
        </a:accent3>
        <a:accent4>
          <a:srgbClr val="002A56"/>
        </a:accent4>
        <a:accent5>
          <a:srgbClr val="C6EAFF"/>
        </a:accent5>
        <a:accent6>
          <a:srgbClr val="8AE7B9"/>
        </a:accent6>
        <a:hlink>
          <a:srgbClr val="DFC0FF"/>
        </a:hlink>
        <a:folHlink>
          <a:srgbClr val="6DC5D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Plan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Generic">
  <a:themeElements>
    <a:clrScheme name="Generic 1">
      <a:dk1>
        <a:srgbClr val="800000"/>
      </a:dk1>
      <a:lt1>
        <a:srgbClr val="FFFFFF"/>
      </a:lt1>
      <a:dk2>
        <a:srgbClr val="000000"/>
      </a:dk2>
      <a:lt2>
        <a:srgbClr val="FFFFCC"/>
      </a:lt2>
      <a:accent1>
        <a:srgbClr val="777777"/>
      </a:accent1>
      <a:accent2>
        <a:srgbClr val="0033CC"/>
      </a:accent2>
      <a:accent3>
        <a:srgbClr val="AAAAAA"/>
      </a:accent3>
      <a:accent4>
        <a:srgbClr val="DADADA"/>
      </a:accent4>
      <a:accent5>
        <a:srgbClr val="BDBDBD"/>
      </a:accent5>
      <a:accent6>
        <a:srgbClr val="002DB9"/>
      </a:accent6>
      <a:hlink>
        <a:srgbClr val="800000"/>
      </a:hlink>
      <a:folHlink>
        <a:srgbClr val="660066"/>
      </a:folHlink>
    </a:clrScheme>
    <a:fontScheme name="Generic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Капсулы">
  <a:themeElements>
    <a:clrScheme name="Капсулы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Капсул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Водяные знаки">
  <a:themeElements>
    <a:clrScheme name="Водяные знак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Водяные зна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Водяные знак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file_20120105145828</Template>
  <TotalTime>21</TotalTime>
  <Words>1051</Words>
  <Application>Microsoft Office PowerPoint</Application>
  <PresentationFormat>Экран (4:3)</PresentationFormat>
  <Paragraphs>256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file_20120105145828</vt:lpstr>
      <vt:lpstr>Generic</vt:lpstr>
      <vt:lpstr>Палитра</vt:lpstr>
      <vt:lpstr>Капсулы</vt:lpstr>
      <vt:lpstr>Водяные знаки</vt:lpstr>
      <vt:lpstr>Словообразование  в английском языке</vt:lpstr>
      <vt:lpstr>Словосложение</vt:lpstr>
      <vt:lpstr>Модели словосложения</vt:lpstr>
      <vt:lpstr>Конверсия</vt:lpstr>
      <vt:lpstr>Префиксация</vt:lpstr>
      <vt:lpstr>Суффиксация</vt:lpstr>
      <vt:lpstr>Словообразование существительных</vt:lpstr>
      <vt:lpstr>Словообразование существительных</vt:lpstr>
      <vt:lpstr>Словообразование прилагательных</vt:lpstr>
      <vt:lpstr>Словообразование прилагательных</vt:lpstr>
      <vt:lpstr>Словообразование глаголов</vt:lpstr>
      <vt:lpstr>Словообразование наречий</vt:lpstr>
      <vt:lpstr>Задание на словообразование.</vt:lpstr>
      <vt:lpstr>Преобразуйте слова так, чтобы они грамматически и лексически соответствовали содержанию текста. Заполните пропуски полученными словами-существительными.</vt:lpstr>
      <vt:lpstr>Преобразуйте слова так, чтобы они грамматически и лексически соответствовали содержанию текста. Заполните пропуски полученными словами – прилагательными</vt:lpstr>
      <vt:lpstr>Преобразуйте слова так, чтобы они грамматически и лексически соответствовали содержанию текста. Заполните пропуски полученными словами – глаголами.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Словообразование  в английском языке</dc:title>
  <dc:creator>Ирина</dc:creator>
  <cp:lastModifiedBy>eng</cp:lastModifiedBy>
  <cp:revision>5</cp:revision>
  <dcterms:created xsi:type="dcterms:W3CDTF">2012-01-15T10:23:28Z</dcterms:created>
  <dcterms:modified xsi:type="dcterms:W3CDTF">2017-11-17T23:52:39Z</dcterms:modified>
</cp:coreProperties>
</file>