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7" r:id="rId9"/>
    <p:sldId id="266" r:id="rId10"/>
    <p:sldId id="262" r:id="rId11"/>
    <p:sldId id="263" r:id="rId12"/>
    <p:sldId id="264" r:id="rId13"/>
    <p:sldId id="271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876BB-CAD2-4E52-B345-A64C07E86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  <p:sndAc>
      <p:stSnd>
        <p:snd r:embed="rId1" name="click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14282" y="1285860"/>
            <a:ext cx="7848600" cy="1727200"/>
          </a:xfrm>
          <a:solidFill>
            <a:srgbClr val="FFFFCC"/>
          </a:solidFill>
        </p:spPr>
        <p:txBody>
          <a:bodyPr anchor="ctr"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ТРЕУГОЛЬНИК </a:t>
            </a:r>
            <a:b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</a:b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и его виды </a:t>
            </a:r>
            <a:endParaRPr lang="ru-RU" sz="4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348" y="5286388"/>
            <a:ext cx="6929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Спицына Татьяна Дмитриевна, учитель математики МБОУ «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Таксимовская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СОШ №1 имени А.А.Мезенцева»</a:t>
            </a:r>
            <a:endParaRPr lang="ru-RU" sz="24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275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785794"/>
            <a:ext cx="4171904" cy="5241560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 – это  многоугольник, имеющий  наименьшее  количество  углов  и  сторон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2157"/>
            <a:ext cx="2520280" cy="2151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227" y="2636912"/>
            <a:ext cx="2376264" cy="195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97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814392"/>
            <a:ext cx="2448272" cy="204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748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_треугольник кольц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428736"/>
            <a:ext cx="115252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16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142875"/>
            <a:ext cx="6870700" cy="900113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 smtClean="0">
                <a:solidFill>
                  <a:srgbClr val="FF0000"/>
                </a:solidFill>
              </a:rPr>
              <a:t>Треугольники вокруг нас</a:t>
            </a:r>
          </a:p>
        </p:txBody>
      </p:sp>
      <p:pic>
        <p:nvPicPr>
          <p:cNvPr id="12292" name="Picture 6" descr="надувной треугольни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14438"/>
            <a:ext cx="1944688" cy="1450975"/>
          </a:xfrm>
        </p:spPr>
      </p:pic>
      <p:pic>
        <p:nvPicPr>
          <p:cNvPr id="12293" name="Picture 9" descr="пирамида треугольни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781925" y="1357313"/>
            <a:ext cx="1362075" cy="1752600"/>
          </a:xfrm>
        </p:spPr>
      </p:pic>
      <p:pic>
        <p:nvPicPr>
          <p:cNvPr id="12294" name="Picture 12" descr="разворотный треугольни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0" y="2714625"/>
            <a:ext cx="2339975" cy="1560513"/>
          </a:xfrm>
        </p:spPr>
      </p:pic>
      <p:pic>
        <p:nvPicPr>
          <p:cNvPr id="12295" name="Picture 15" descr="цветной треугольник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6"/>
          <a:srcRect/>
          <a:stretch>
            <a:fillRect/>
          </a:stretch>
        </p:blipFill>
        <p:spPr>
          <a:xfrm>
            <a:off x="0" y="2643188"/>
            <a:ext cx="1751013" cy="1504950"/>
          </a:xfrm>
        </p:spPr>
      </p:pic>
      <p:pic>
        <p:nvPicPr>
          <p:cNvPr id="12296" name="Picture 18" descr="часы треугольник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1214422"/>
            <a:ext cx="1873250" cy="149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9" descr="треугольник стоп сигнал"/>
          <p:cNvPicPr>
            <a:picLocks noChangeAspect="1" noChangeArrowheads="1"/>
          </p:cNvPicPr>
          <p:nvPr/>
        </p:nvPicPr>
        <p:blipFill>
          <a:blip r:embed="rId8"/>
          <a:srcRect b="11356"/>
          <a:stretch>
            <a:fillRect/>
          </a:stretch>
        </p:blipFill>
        <p:spPr bwMode="auto">
          <a:xfrm>
            <a:off x="3714744" y="4286256"/>
            <a:ext cx="2232025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20" descr="скульптура невозможного треугольника"/>
          <p:cNvPicPr>
            <a:picLocks noChangeAspect="1" noChangeArrowheads="1"/>
          </p:cNvPicPr>
          <p:nvPr/>
        </p:nvPicPr>
        <p:blipFill>
          <a:blip r:embed="rId9"/>
          <a:srcRect t="8562"/>
          <a:stretch>
            <a:fillRect/>
          </a:stretch>
        </p:blipFill>
        <p:spPr bwMode="auto">
          <a:xfrm>
            <a:off x="785786" y="4286256"/>
            <a:ext cx="17272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21" descr="светомузыка треугольник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143636" y="3429000"/>
            <a:ext cx="2592388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0648"/>
            <a:ext cx="8784976" cy="648072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Треугольники  можно   различать  по  виду  их  углов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232248" cy="155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4" y="3140969"/>
            <a:ext cx="2214246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97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4" y="4941168"/>
            <a:ext cx="2070230" cy="15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843808" y="1382514"/>
            <a:ext cx="6192688" cy="1440160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 все  углы   треугольника  острые, то  его называют  </a:t>
            </a:r>
            <a:r>
              <a:rPr lang="ru-RU" sz="28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остроугольным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843808" y="3140969"/>
            <a:ext cx="6192688" cy="1440160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 один  из  углов треугольника  прямой, то  его называют  </a:t>
            </a:r>
            <a:r>
              <a:rPr lang="ru-RU" sz="28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прямоугольным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843808" y="4941167"/>
            <a:ext cx="6192688" cy="1592113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 один  из  углов треугольника  тупой, то  его называют  </a:t>
            </a:r>
            <a:r>
              <a:rPr lang="ru-RU" sz="28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тупоугольным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91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260648"/>
            <a:ext cx="8784976" cy="864096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Треугольники  можно   классифицировать  не только  по  виду  углов, но  и  по  количеству  сторон</a:t>
            </a:r>
            <a:endParaRPr lang="ru-RU" sz="2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23528" y="1268760"/>
            <a:ext cx="3888432" cy="2088232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 две  стороны треугольника  равны, то  его называют  </a:t>
            </a:r>
            <a:r>
              <a:rPr lang="ru-RU" sz="26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равнобедренным  треугольником</a:t>
            </a:r>
            <a:endParaRPr lang="ru-RU" sz="26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716015" y="1268760"/>
            <a:ext cx="3993907" cy="2088232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 три  стороны треугольника  равны, то  его называют  </a:t>
            </a:r>
            <a:r>
              <a:rPr lang="ru-RU" sz="26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равносторонним треугольником</a:t>
            </a:r>
            <a:endParaRPr lang="ru-RU" sz="26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15000" contrast="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252028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645024"/>
            <a:ext cx="216024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85272" y="5445224"/>
            <a:ext cx="4126688" cy="1296144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АВ, ВС – боковые  стороны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 –основание</a:t>
            </a:r>
          </a:p>
          <a:p>
            <a:pPr algn="ct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АВ=ВС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4552956" y="5445224"/>
            <a:ext cx="4126688" cy="1296144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rgbClr val="42424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4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MN = NE = EM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44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9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1274826"/>
            <a:ext cx="3528392" cy="4752528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Треугольник, </a:t>
            </a:r>
          </a:p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 которого все   стороны имеют  разную  длину  называют  </a:t>
            </a:r>
            <a:r>
              <a:rPr lang="ru-RU" sz="3200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разносторонним</a:t>
            </a:r>
            <a:endParaRPr lang="ru-RU" sz="32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12" y="4077072"/>
            <a:ext cx="2389788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592288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28" y="2418904"/>
            <a:ext cx="2435231" cy="230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131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1274826"/>
            <a:ext cx="3528392" cy="4752528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треугольника называются равными , если они совпадают при наложении</a:t>
            </a:r>
            <a:endParaRPr lang="ru-RU" sz="32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971600" y="764704"/>
            <a:ext cx="2016224" cy="1872208"/>
          </a:xfrm>
          <a:prstGeom prst="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971600" y="764704"/>
            <a:ext cx="2016224" cy="187220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31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14348" y="357166"/>
            <a:ext cx="4071966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Верно ли, что: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785786" y="1571612"/>
            <a:ext cx="7786742" cy="4643470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Остроугольный треугольник-это треугольник у которого все углы острые</a:t>
            </a:r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Прямоугольный треугольник-это треугольник у которого все углы прямые</a:t>
            </a:r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Тупоугольный треугольник-это треугольник у которого есть один тупой угол</a:t>
            </a:r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Остроугольный треугольник-это треугольник у которого есть один острый угол</a:t>
            </a:r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Прямоугольный треугольник-это треугольник у которого есть один прямой угол</a:t>
            </a:r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Тупоугольный треугольник-это треугольник у которого все углы тупые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152400"/>
            <a:ext cx="7993063" cy="1600200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rgbClr val="C00000"/>
                </a:solidFill>
              </a:rPr>
              <a:t>Определить вид треугольника не выполняя построения.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4212" y="1844675"/>
            <a:ext cx="8031191" cy="1752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altLang="ru-RU" sz="1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dirty="0" smtClean="0"/>
              <a:t> 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таблицу внесены: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 Буквенные обозначения сторон треугольников.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 Длины сторон треугольников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1800" i="1" dirty="0" smtClean="0"/>
          </a:p>
        </p:txBody>
      </p:sp>
      <p:graphicFrame>
        <p:nvGraphicFramePr>
          <p:cNvPr id="130082" name="Group 34"/>
          <p:cNvGraphicFramePr>
            <a:graphicFrameLocks noGrp="1"/>
          </p:cNvGraphicFramePr>
          <p:nvPr>
            <p:ph sz="half" idx="2"/>
          </p:nvPr>
        </p:nvGraphicFramePr>
        <p:xfrm>
          <a:off x="685800" y="3716338"/>
          <a:ext cx="7696200" cy="2073276"/>
        </p:xfrm>
        <a:graphic>
          <a:graphicData uri="http://schemas.openxmlformats.org/drawingml/2006/table">
            <a:tbl>
              <a:tblPr/>
              <a:tblGrid>
                <a:gridCol w="1924050"/>
                <a:gridCol w="1924050"/>
                <a:gridCol w="1924050"/>
                <a:gridCol w="1924050"/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АВ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АС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ВС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 см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 см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 см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 см 6 мм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 см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46 мм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III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 см 4 мм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84 мм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8см 4 мм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2204864"/>
            <a:ext cx="4608512" cy="3960440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Отрезок биссектрисы угла треугольника, соединяющий вершину треугольника с точкой противолежащей стороны, называют биссектрисой треугольника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earningapps.org/appicons/thumbs.php?id=1270214&amp;cache=1418762295&amp;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48472" cy="3501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31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2348880"/>
            <a:ext cx="4320480" cy="3816424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Отрезок , соединяющий вершину треугольника с серединой противолежащей стороны, называют медианой треугольника.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s://im2-tub-ru.yandex.net/i?id=95bfcb4efb7c05cf9fee3264213ef512&amp;n=33&amp;h=190&amp;w=2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3240360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31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72816"/>
            <a:ext cx="4320480" cy="3816424"/>
          </a:xfrm>
          <a:solidFill>
            <a:srgbClr val="FFFFCC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Перпендикуляр, опущенный из вершины треугольника на прямую, содержащую противолежащую сторону, называют высотой треугольника.</a:t>
            </a:r>
            <a:endParaRPr lang="ru-RU" sz="2800" b="1" i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photo3.ask.fm/314/129/245/-39996988-1sm8gig-caif9o771clj26k/preview/avata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844824"/>
            <a:ext cx="4032448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31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00166" y="714356"/>
            <a:ext cx="5105400" cy="2868613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Bookman Old Style" pitchFamily="18" charset="0"/>
              </a:rPr>
              <a:t>Решение задач</a:t>
            </a:r>
            <a:endParaRPr lang="ru-RU" sz="5400" b="1" dirty="0">
              <a:solidFill>
                <a:schemeClr val="accent3">
                  <a:lumMod val="40000"/>
                  <a:lumOff val="6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571480"/>
            <a:ext cx="778674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285728"/>
            <a:ext cx="7643866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400" b="1" dirty="0" smtClean="0">
                <a:solidFill>
                  <a:schemeClr val="bg2">
                    <a:lumMod val="75000"/>
                  </a:schemeClr>
                </a:solidFill>
                <a:latin typeface="Bookman Old Style" pitchFamily="18" charset="0"/>
              </a:rPr>
              <a:t>Что такое </a:t>
            </a:r>
            <a:r>
              <a:rPr lang="ru-RU" altLang="ru-RU" sz="4400" b="1" dirty="0" err="1" smtClean="0">
                <a:solidFill>
                  <a:schemeClr val="bg2">
                    <a:lumMod val="75000"/>
                  </a:schemeClr>
                </a:solidFill>
                <a:latin typeface="Bookman Old Style" pitchFamily="18" charset="0"/>
              </a:rPr>
              <a:t>танграм</a:t>
            </a:r>
            <a:r>
              <a:rPr lang="ru-RU" altLang="ru-RU" sz="4400" b="1" dirty="0" smtClean="0">
                <a:solidFill>
                  <a:schemeClr val="bg2">
                    <a:lumMod val="75000"/>
                  </a:schemeClr>
                </a:solidFill>
                <a:latin typeface="Bookman Old Style" pitchFamily="18" charset="0"/>
              </a:rPr>
              <a:t>?</a:t>
            </a:r>
          </a:p>
        </p:txBody>
      </p:sp>
      <p:sp>
        <p:nvSpPr>
          <p:cNvPr id="2051" name="Содержимое 2"/>
          <p:cNvSpPr>
            <a:spLocks noGrp="1"/>
          </p:cNvSpPr>
          <p:nvPr>
            <p:ph idx="4294967295"/>
          </p:nvPr>
        </p:nvSpPr>
        <p:spPr>
          <a:xfrm>
            <a:off x="285720" y="1714488"/>
            <a:ext cx="3543300" cy="3922713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en-US" altLang="ru-RU" sz="2800" b="1" dirty="0" smtClean="0"/>
              <a:t>          </a:t>
            </a:r>
            <a:r>
              <a:rPr lang="ru-RU" altLang="ru-RU" sz="2800" b="1" dirty="0" err="1" smtClean="0"/>
              <a:t>Танграм</a:t>
            </a:r>
            <a:r>
              <a:rPr lang="ru-RU" altLang="ru-RU" sz="2800" b="1" dirty="0" smtClean="0"/>
              <a:t>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altLang="ru-RU" sz="2800" dirty="0" smtClean="0"/>
              <a:t>	- это квадрат, разрезанный на семь частей определённым образом,              как показано на рисунке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endParaRPr lang="ru-RU" altLang="ru-RU" dirty="0" smtClean="0"/>
          </a:p>
        </p:txBody>
      </p:sp>
      <p:pic>
        <p:nvPicPr>
          <p:cNvPr id="2052" name="Picture 3" descr="D:\документы\Костя\Танграм НОУ\Копия TangramCuttingл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571625"/>
            <a:ext cx="4827587" cy="482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001056" cy="8572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Многообразие фигур-заданий</a:t>
            </a:r>
            <a:endParaRPr lang="ru-RU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5" name="Рисунок 3" descr="D:\документы\Костя\Танграм НОУ\кош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3240087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Рисунок 1" descr="D:\документы\Костя\Танграм НОУ\кош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538288"/>
            <a:ext cx="3243263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327</TotalTime>
  <Words>309</Words>
  <Application>Microsoft Office PowerPoint</Application>
  <PresentationFormat>Экран (4:3)</PresentationFormat>
  <Paragraphs>55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ТРЕУГОЛЬНИК  и его виды </vt:lpstr>
      <vt:lpstr>Слайд 2</vt:lpstr>
      <vt:lpstr>Треугольники вокруг нас</vt:lpstr>
      <vt:lpstr>Слайд 4</vt:lpstr>
      <vt:lpstr>Слайд 5</vt:lpstr>
      <vt:lpstr>Слайд 6</vt:lpstr>
      <vt:lpstr>Слайд 7</vt:lpstr>
      <vt:lpstr>Верно ли, что:</vt:lpstr>
      <vt:lpstr>Определить вид треугольника не выполняя построения.</vt:lpstr>
      <vt:lpstr>Слайд 10</vt:lpstr>
      <vt:lpstr>Слайд 11</vt:lpstr>
      <vt:lpstr>Слайд 12</vt:lpstr>
      <vt:lpstr>Решение задач</vt:lpstr>
      <vt:lpstr>Слайд 14</vt:lpstr>
      <vt:lpstr>Что такое танграм?</vt:lpstr>
      <vt:lpstr>Многообразие фигур-заданий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ТРЕУГОЛЬНИК  И  ЕГО  ВИДЫ</dc:title>
  <cp:lastModifiedBy>A20015</cp:lastModifiedBy>
  <cp:revision>26</cp:revision>
  <dcterms:modified xsi:type="dcterms:W3CDTF">2017-11-19T00:01:16Z</dcterms:modified>
</cp:coreProperties>
</file>