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1" r:id="rId5"/>
    <p:sldId id="262" r:id="rId6"/>
    <p:sldId id="263" r:id="rId7"/>
    <p:sldId id="270" r:id="rId8"/>
    <p:sldId id="264" r:id="rId9"/>
    <p:sldId id="267" r:id="rId10"/>
    <p:sldId id="265" r:id="rId11"/>
    <p:sldId id="268" r:id="rId12"/>
    <p:sldId id="269" r:id="rId13"/>
    <p:sldId id="25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5" d="100"/>
          <a:sy n="35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07B22-687C-4EF1-8503-19D960EA4E3E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97392D-C119-46DD-94C2-D40168E4683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97392D-C119-46DD-94C2-D40168E4683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4" name="Picture 12" descr="http://www.stihi.ru/pics/2012/01/07/511.jpg"/>
          <p:cNvPicPr>
            <a:picLocks noChangeAspect="1" noChangeArrowheads="1"/>
          </p:cNvPicPr>
          <p:nvPr userDrawn="1"/>
        </p:nvPicPr>
        <p:blipFill>
          <a:blip r:embed="rId13">
            <a:lum brigh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9" name="Прямоугольник 38"/>
          <p:cNvSpPr/>
          <p:nvPr userDrawn="1"/>
        </p:nvSpPr>
        <p:spPr>
          <a:xfrm>
            <a:off x="500034" y="500042"/>
            <a:ext cx="8072494" cy="5786478"/>
          </a:xfrm>
          <a:prstGeom prst="rect">
            <a:avLst/>
          </a:prstGeom>
          <a:gradFill>
            <a:gsLst>
              <a:gs pos="0">
                <a:srgbClr val="CCCCFF"/>
              </a:gs>
              <a:gs pos="17999">
                <a:srgbClr val="99CCFF"/>
              </a:gs>
              <a:gs pos="36000">
                <a:srgbClr val="9966FF"/>
              </a:gs>
              <a:gs pos="61000">
                <a:srgbClr val="CC99FF"/>
              </a:gs>
              <a:gs pos="82001">
                <a:srgbClr val="99CCFF"/>
              </a:gs>
              <a:gs pos="100000">
                <a:srgbClr val="CCCCFF"/>
              </a:gs>
            </a:gsLst>
            <a:lin ang="27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D1C5AF-74EE-4D8F-92E2-EB65A2E7E628}" type="datetimeFigureOut">
              <a:rPr lang="ru-RU" smtClean="0"/>
              <a:pPr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8EE569-CB37-4F89-B047-A09BC9B29FB9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326" name="Picture 14" descr="http://img-fotki.yandex.ru/get/6430/181450557.34/0_9a67c_a6bd2da_L.jpg"/>
          <p:cNvPicPr>
            <a:picLocks noChangeAspect="1" noChangeArrowheads="1"/>
          </p:cNvPicPr>
          <p:nvPr userDrawn="1"/>
        </p:nvPicPr>
        <p:blipFill>
          <a:blip r:embed="rId14"/>
          <a:srcRect r="24490"/>
          <a:stretch>
            <a:fillRect/>
          </a:stretch>
        </p:blipFill>
        <p:spPr bwMode="auto">
          <a:xfrm>
            <a:off x="500034" y="500042"/>
            <a:ext cx="2643206" cy="5786478"/>
          </a:xfrm>
          <a:prstGeom prst="rect">
            <a:avLst/>
          </a:prstGeom>
          <a:noFill/>
        </p:spPr>
      </p:pic>
      <p:pic>
        <p:nvPicPr>
          <p:cNvPr id="42" name="Picture 14" descr="http://img-fotki.yandex.ru/get/6430/181450557.34/0_9a67c_a6bd2da_L.jpg"/>
          <p:cNvPicPr>
            <a:picLocks noChangeAspect="1" noChangeArrowheads="1"/>
          </p:cNvPicPr>
          <p:nvPr userDrawn="1"/>
        </p:nvPicPr>
        <p:blipFill>
          <a:blip r:embed="rId14"/>
          <a:srcRect r="24490"/>
          <a:stretch>
            <a:fillRect/>
          </a:stretch>
        </p:blipFill>
        <p:spPr bwMode="auto">
          <a:xfrm flipH="1">
            <a:off x="5786446" y="500042"/>
            <a:ext cx="2776558" cy="5786478"/>
          </a:xfrm>
          <a:prstGeom prst="rect">
            <a:avLst/>
          </a:prstGeom>
          <a:noFill/>
        </p:spPr>
      </p:pic>
      <p:pic>
        <p:nvPicPr>
          <p:cNvPr id="44" name="Picture 14" descr="http://img-fotki.yandex.ru/get/6430/181450557.34/0_9a67c_a6bd2da_L.jpg"/>
          <p:cNvPicPr>
            <a:picLocks noChangeAspect="1" noChangeArrowheads="1"/>
          </p:cNvPicPr>
          <p:nvPr userDrawn="1"/>
        </p:nvPicPr>
        <p:blipFill>
          <a:blip r:embed="rId14"/>
          <a:srcRect t="14815" r="73469" b="27160"/>
          <a:stretch>
            <a:fillRect/>
          </a:stretch>
        </p:blipFill>
        <p:spPr bwMode="auto">
          <a:xfrm rot="5400000">
            <a:off x="4214810" y="-714404"/>
            <a:ext cx="928694" cy="3357586"/>
          </a:xfrm>
          <a:prstGeom prst="rect">
            <a:avLst/>
          </a:prstGeom>
          <a:noFill/>
        </p:spPr>
      </p:pic>
      <p:pic>
        <p:nvPicPr>
          <p:cNvPr id="45" name="Picture 14" descr="http://img-fotki.yandex.ru/get/6430/181450557.34/0_9a67c_a6bd2da_L.jpg"/>
          <p:cNvPicPr>
            <a:picLocks noChangeAspect="1" noChangeArrowheads="1"/>
          </p:cNvPicPr>
          <p:nvPr userDrawn="1"/>
        </p:nvPicPr>
        <p:blipFill>
          <a:blip r:embed="rId14"/>
          <a:srcRect t="14815" r="73469" b="27160"/>
          <a:stretch>
            <a:fillRect/>
          </a:stretch>
        </p:blipFill>
        <p:spPr bwMode="auto">
          <a:xfrm rot="5400000" flipH="1">
            <a:off x="4036215" y="4107661"/>
            <a:ext cx="1143008" cy="3357586"/>
          </a:xfrm>
          <a:prstGeom prst="rect">
            <a:avLst/>
          </a:prstGeom>
          <a:noFill/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veinternet.ru/users/zateinik/post254203627/" TargetMode="External"/><Relationship Id="rId2" Type="http://schemas.openxmlformats.org/officeDocument/2006/relationships/hyperlink" Target="http://www.playcast.ru/view/2035653/fa9e76c1c0c3c773e2f02822b048be09beb6728ep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28662" y="785795"/>
            <a:ext cx="728667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785794"/>
            <a:ext cx="785818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4800" b="1" cap="none" spc="0" dirty="0" smtClean="0">
                <a:ln w="11430"/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 Объём прямоугольного </a:t>
            </a:r>
          </a:p>
          <a:p>
            <a:pPr algn="ctr"/>
            <a:r>
              <a:rPr lang="kk-KZ" sz="4800" b="1" dirty="0" smtClean="0">
                <a:ln w="11430"/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параллелепипеда</a:t>
            </a:r>
            <a:r>
              <a:rPr lang="kk-KZ" sz="4800" b="1" cap="none" spc="0" dirty="0" smtClean="0">
                <a:ln w="11430"/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algn="ctr"/>
            <a:endParaRPr lang="kk-KZ" sz="4800" b="1" cap="none" spc="0" dirty="0" smtClean="0">
              <a:ln w="11430"/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4800" b="1" dirty="0" smtClean="0">
              <a:ln w="11430"/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4800" b="1" cap="none" spc="0" dirty="0" smtClean="0">
              <a:ln w="11430"/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4800" b="1" dirty="0" smtClean="0">
                <a:ln w="11430"/>
                <a:solidFill>
                  <a:schemeClr val="bg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Урок математики в 5классе</a:t>
            </a:r>
            <a:endParaRPr lang="ru-RU" sz="4800" b="1" cap="none" spc="0" dirty="0">
              <a:ln w="11430"/>
              <a:solidFill>
                <a:schemeClr val="bg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Куб 5"/>
          <p:cNvSpPr/>
          <p:nvPr/>
        </p:nvSpPr>
        <p:spPr bwMode="auto">
          <a:xfrm>
            <a:off x="1500166" y="2500306"/>
            <a:ext cx="5744110" cy="1785950"/>
          </a:xfrm>
          <a:prstGeom prst="cube">
            <a:avLst/>
          </a:prstGeom>
          <a:solidFill>
            <a:schemeClr val="accent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Выпишите номера верных </a:t>
            </a:r>
            <a:b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утверждений</a:t>
            </a:r>
            <a:r>
              <a:rPr lang="ru-RU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b="1" dirty="0" smtClean="0">
                <a:solidFill>
                  <a:schemeClr val="accent6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Поверхность куба состоит из 6 равных квадратов.</a:t>
            </a:r>
          </a:p>
          <a:p>
            <a:pPr lvl="0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Объем куба с ребром </a:t>
            </a:r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 см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называют кубическим </a:t>
            </a:r>
          </a:p>
          <a:p>
            <a:pPr lvl="0"/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сантиметром.</a:t>
            </a:r>
          </a:p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Всякий куб является прямоугольным параллелепипедом.</a:t>
            </a:r>
          </a:p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 каждого прямоугольного параллелепипеда есть рёбра.  </a:t>
            </a:r>
          </a:p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Это отрезки.</a:t>
            </a:r>
          </a:p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5.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Любой прямоугольный параллелепипед состоит из </a:t>
            </a:r>
          </a:p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граней. Их у него 8.</a:t>
            </a:r>
          </a:p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6.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Прямоугольный параллелепипед имеет три измерения – </a:t>
            </a:r>
          </a:p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длину, ширину, высоту.</a:t>
            </a:r>
          </a:p>
          <a:p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7. </a:t>
            </a: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Объём прямоугольного параллелепипеда вычисляют по </a:t>
            </a:r>
          </a:p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 формуле: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V=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• 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</a:t>
            </a:r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•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</a:t>
            </a:r>
            <a:endParaRPr lang="ru-RU" sz="2000" dirty="0" smtClean="0">
              <a:solidFill>
                <a:schemeClr val="bg2">
                  <a:lumMod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Верные утверждени</a:t>
            </a:r>
            <a:r>
              <a:rPr lang="ru-RU" sz="4000" b="1" dirty="0" smtClean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я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pPr lvl="0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1.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Поверхность куба состоит из 6 равных квадратов.</a:t>
            </a:r>
          </a:p>
          <a:p>
            <a:pPr lvl="0"/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2.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Объем куба с ребром </a:t>
            </a:r>
            <a:r>
              <a:rPr lang="ru-RU" sz="2400" b="1" i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 см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называют кубическим </a:t>
            </a:r>
          </a:p>
          <a:p>
            <a:pPr lvl="0"/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 сантиметром.</a:t>
            </a:r>
          </a:p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3.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Всякий куб является прямоугольным параллелепипедом.</a:t>
            </a:r>
          </a:p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4.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 каждого прямоугольного параллелепипеда есть рёбра.  Это отрезки.</a:t>
            </a:r>
          </a:p>
          <a:p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5 У прямоугольного параллелепипеда 6 граней   </a:t>
            </a:r>
          </a:p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6.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Прямоугольный параллелепипед имеет три измерения –  длину, ширину, высоту.</a:t>
            </a:r>
          </a:p>
          <a:p>
            <a:r>
              <a:rPr lang="ru-RU" sz="2400" b="1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7.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Объём прямоугольного параллелепипеда вычисляют по формуле: 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V=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• 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</a:t>
            </a:r>
            <a:r>
              <a:rPr lang="en-US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•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/>
          <a:lstStyle/>
          <a:p>
            <a:r>
              <a:rPr lang="ru-RU" sz="3600" b="1" dirty="0" smtClean="0"/>
              <a:t>Исследовательская  работа</a:t>
            </a:r>
            <a:endParaRPr lang="ru-RU" sz="3600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143000"/>
          <a:ext cx="8229600" cy="4541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462"/>
                <a:gridCol w="1357322"/>
                <a:gridCol w="1714512"/>
                <a:gridCol w="1428760"/>
                <a:gridCol w="1857388"/>
                <a:gridCol w="1400156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№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длина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ширина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высота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Площадь (</a:t>
                      </a:r>
                      <a:r>
                        <a:rPr lang="ru-RU" sz="3200" baseline="0" dirty="0" smtClean="0"/>
                        <a:t> </a:t>
                      </a:r>
                      <a:r>
                        <a:rPr lang="en-US" sz="3200" baseline="0" dirty="0" smtClean="0"/>
                        <a:t>S)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объём </a:t>
                      </a:r>
                      <a:r>
                        <a:rPr lang="en-US" sz="3200" dirty="0" smtClean="0"/>
                        <a:t>(V)</a:t>
                      </a:r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1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4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6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/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Проверка</a:t>
            </a:r>
            <a:endParaRPr lang="ru-RU" sz="48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57158" y="1214438"/>
          <a:ext cx="8329642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2942"/>
                <a:gridCol w="1500198"/>
                <a:gridCol w="1643074"/>
                <a:gridCol w="1714512"/>
                <a:gridCol w="1500198"/>
                <a:gridCol w="132871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dirty="0" smtClean="0">
                          <a:solidFill>
                            <a:schemeClr val="bg1"/>
                          </a:solidFill>
                        </a:rPr>
                        <a:t>№</a:t>
                      </a:r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Длина</a:t>
                      </a:r>
                    </a:p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</a:rPr>
                        <a:t>см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Ширина</a:t>
                      </a:r>
                    </a:p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см</a:t>
                      </a:r>
                      <a:endParaRPr lang="ru-RU" sz="32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Высота</a:t>
                      </a:r>
                    </a:p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см</a:t>
                      </a:r>
                      <a:endParaRPr lang="ru-RU" sz="32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S</a:t>
                      </a:r>
                      <a:endParaRPr lang="ru-RU" sz="3200" b="1" kern="1200" baseline="-250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200" b="1" kern="1200" baseline="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см2</a:t>
                      </a:r>
                      <a:endParaRPr lang="ru-RU" sz="3200" b="1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V</a:t>
                      </a:r>
                      <a:endParaRPr lang="ru-RU" sz="32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32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см3</a:t>
                      </a:r>
                      <a:endParaRPr lang="ru-RU" sz="3200" b="1" kern="120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ru-RU" sz="3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16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352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256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sz="3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384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512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sz="3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64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32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ru-RU" sz="3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24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8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ru-RU" sz="3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6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56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24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rgbClr val="C00000"/>
                          </a:solidFill>
                        </a:rPr>
                        <a:t>6</a:t>
                      </a:r>
                      <a:endParaRPr lang="ru-RU" sz="3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4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12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160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600" b="1" dirty="0" smtClean="0">
                          <a:solidFill>
                            <a:schemeClr val="bg2">
                              <a:lumMod val="50000"/>
                            </a:schemeClr>
                          </a:solidFill>
                        </a:rPr>
                        <a:t>96</a:t>
                      </a:r>
                      <a:endParaRPr lang="ru-RU" sz="3600" b="1" dirty="0">
                        <a:solidFill>
                          <a:schemeClr val="bg2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Работа по учебнику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*Задача № 286( 1 ) стр.96 </a:t>
            </a:r>
          </a:p>
          <a:p>
            <a:endParaRPr lang="ru-RU" sz="40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*Задача № 286 (2) </a:t>
            </a:r>
          </a:p>
          <a:p>
            <a:r>
              <a:rPr lang="ru-RU" sz="4000" b="1" dirty="0" smtClean="0">
                <a:solidFill>
                  <a:schemeClr val="bg2">
                    <a:lumMod val="50000"/>
                  </a:schemeClr>
                </a:solidFill>
              </a:rPr>
              <a:t>  стр.96</a:t>
            </a:r>
          </a:p>
          <a:p>
            <a:endParaRPr lang="ru-RU" sz="4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Picture 4" descr="нина 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2928934"/>
            <a:ext cx="3429024" cy="3168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Физическая минутка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" name="Picture 4" descr="KIDS01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00174"/>
            <a:ext cx="785818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Самостоятельная работа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857232"/>
            <a:ext cx="4038600" cy="5268931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Найдите объем </a:t>
            </a:r>
            <a:r>
              <a:rPr lang="ru-RU" sz="4000" b="1" dirty="0" err="1" smtClean="0">
                <a:solidFill>
                  <a:schemeClr val="bg1"/>
                </a:solidFill>
                <a:latin typeface="Adobe Garamond Pro Bold" pitchFamily="18" charset="0"/>
              </a:rPr>
              <a:t>параллелепи</a:t>
            </a: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-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    </a:t>
            </a:r>
            <a:r>
              <a:rPr lang="ru-RU" sz="4000" b="1" dirty="0" err="1" smtClean="0">
                <a:solidFill>
                  <a:schemeClr val="bg1"/>
                </a:solidFill>
                <a:latin typeface="Adobe Garamond Pro Bold" pitchFamily="18" charset="0"/>
              </a:rPr>
              <a:t>педа</a:t>
            </a: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, если известны его измерения</a:t>
            </a:r>
          </a:p>
          <a:p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 </a:t>
            </a:r>
            <a:r>
              <a:rPr lang="ru-RU" sz="5400" b="1" dirty="0" smtClean="0">
                <a:solidFill>
                  <a:schemeClr val="bg1"/>
                </a:solidFill>
                <a:latin typeface="Adobe Garamond Pro Bold" pitchFamily="18" charset="0"/>
              </a:rPr>
              <a:t>5</a:t>
            </a: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см, </a:t>
            </a:r>
            <a:r>
              <a:rPr lang="ru-RU" sz="5400" b="1" dirty="0" smtClean="0">
                <a:solidFill>
                  <a:schemeClr val="bg1"/>
                </a:solidFill>
                <a:latin typeface="Adobe Garamond Pro Bold" pitchFamily="18" charset="0"/>
              </a:rPr>
              <a:t>2</a:t>
            </a: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см, </a:t>
            </a:r>
            <a:r>
              <a:rPr lang="ru-RU" sz="5400" b="1" dirty="0" smtClean="0">
                <a:solidFill>
                  <a:schemeClr val="bg1"/>
                </a:solidFill>
                <a:latin typeface="Adobe Garamond Pro Bold" pitchFamily="18" charset="0"/>
              </a:rPr>
              <a:t>3</a:t>
            </a: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 см.</a:t>
            </a:r>
          </a:p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  <a:latin typeface="Adobe Garamond Pro Bold" pitchFamily="18" charset="0"/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>
          <a:xfrm>
            <a:off x="457200" y="928670"/>
            <a:ext cx="4186238" cy="5197493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Найдите объем </a:t>
            </a:r>
            <a:r>
              <a:rPr lang="ru-RU" sz="4000" b="1" dirty="0" err="1" smtClean="0">
                <a:solidFill>
                  <a:schemeClr val="bg1"/>
                </a:solidFill>
                <a:latin typeface="Adobe Garamond Pro Bold" pitchFamily="18" charset="0"/>
              </a:rPr>
              <a:t>параллелепи</a:t>
            </a: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-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     </a:t>
            </a:r>
            <a:r>
              <a:rPr lang="ru-RU" sz="4000" b="1" dirty="0" err="1" smtClean="0">
                <a:solidFill>
                  <a:schemeClr val="bg1"/>
                </a:solidFill>
                <a:latin typeface="Adobe Garamond Pro Bold" pitchFamily="18" charset="0"/>
              </a:rPr>
              <a:t>педа</a:t>
            </a: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, если известны его измерения </a:t>
            </a:r>
          </a:p>
          <a:p>
            <a:pPr>
              <a:buNone/>
            </a:pP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    </a:t>
            </a:r>
            <a:r>
              <a:rPr lang="ru-RU" sz="5400" b="1" dirty="0" smtClean="0">
                <a:solidFill>
                  <a:schemeClr val="bg1"/>
                </a:solidFill>
                <a:latin typeface="Adobe Garamond Pro Bold" pitchFamily="18" charset="0"/>
              </a:rPr>
              <a:t>2</a:t>
            </a: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см ,</a:t>
            </a:r>
            <a:r>
              <a:rPr lang="ru-RU" sz="5400" b="1" dirty="0" smtClean="0">
                <a:solidFill>
                  <a:schemeClr val="bg1"/>
                </a:solidFill>
                <a:latin typeface="Adobe Garamond Pro Bold" pitchFamily="18" charset="0"/>
              </a:rPr>
              <a:t>3</a:t>
            </a: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см, </a:t>
            </a:r>
            <a:r>
              <a:rPr lang="ru-RU" sz="5400" b="1" dirty="0" smtClean="0">
                <a:solidFill>
                  <a:schemeClr val="bg1"/>
                </a:solidFill>
                <a:latin typeface="Adobe Garamond Pro Bold" pitchFamily="18" charset="0"/>
              </a:rPr>
              <a:t>4</a:t>
            </a:r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см.</a:t>
            </a:r>
          </a:p>
          <a:p>
            <a:pPr>
              <a:buNone/>
            </a:pPr>
            <a:r>
              <a:rPr lang="ru-RU" sz="3600" b="1" dirty="0" smtClean="0">
                <a:latin typeface="Adobe Garamond Pro Bold" pitchFamily="18" charset="0"/>
              </a:rPr>
              <a:t> </a:t>
            </a:r>
            <a:endParaRPr lang="en-US" sz="3600" b="1" dirty="0" smtClean="0">
              <a:latin typeface="Adobe Garamond Pro Bold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Самостоятельная работа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186238" cy="4525963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Adobe Garamond Pro Bold" pitchFamily="18" charset="0"/>
              </a:rPr>
              <a:t>Найдите высоту параллелепипеда, если его 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Adobe Garamond Pro Bold" pitchFamily="18" charset="0"/>
              </a:rPr>
              <a:t>  объем</a:t>
            </a:r>
            <a:r>
              <a:rPr lang="ru-RU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 </a:t>
            </a:r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V = </a:t>
            </a:r>
            <a:r>
              <a:rPr lang="en-US" sz="4800" b="1" dirty="0" smtClean="0">
                <a:solidFill>
                  <a:srgbClr val="C00000"/>
                </a:solidFill>
                <a:latin typeface="Adobe Garamond Pro Bold" pitchFamily="18" charset="0"/>
              </a:rPr>
              <a:t>48</a:t>
            </a:r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 </a:t>
            </a:r>
            <a:r>
              <a:rPr lang="ru-RU" sz="3600" b="1" dirty="0" smtClean="0">
                <a:solidFill>
                  <a:srgbClr val="C00000"/>
                </a:solidFill>
                <a:latin typeface="Adobe Garamond Pro Bold" pitchFamily="18" charset="0"/>
              </a:rPr>
              <a:t>м</a:t>
            </a:r>
            <a:r>
              <a:rPr lang="en-US" sz="3600" b="1" dirty="0" smtClean="0">
                <a:latin typeface="Adobe Garamond Pro Bold" pitchFamily="18" charset="0"/>
              </a:rPr>
              <a:t>³</a:t>
            </a:r>
            <a:r>
              <a:rPr lang="ru-RU" sz="3600" b="1" dirty="0" smtClean="0">
                <a:latin typeface="Adobe Garamond Pro Bold" pitchFamily="18" charset="0"/>
              </a:rPr>
              <a:t>,</a:t>
            </a:r>
          </a:p>
          <a:p>
            <a:pPr>
              <a:buNone/>
            </a:pPr>
            <a:r>
              <a:rPr lang="ru-RU" sz="3600" b="1" dirty="0" smtClean="0">
                <a:solidFill>
                  <a:schemeClr val="bg1"/>
                </a:solidFill>
                <a:latin typeface="Adobe Garamond Pro Bold" pitchFamily="18" charset="0"/>
              </a:rPr>
              <a:t>   длина </a:t>
            </a:r>
            <a:r>
              <a:rPr lang="ru-RU" sz="3600" b="1" i="1" dirty="0" smtClean="0">
                <a:solidFill>
                  <a:srgbClr val="C00000"/>
                </a:solidFill>
                <a:latin typeface="Adobe Garamond Pro Bold" pitchFamily="18" charset="0"/>
              </a:rPr>
              <a:t>а</a:t>
            </a:r>
            <a:r>
              <a:rPr lang="ru-RU" sz="3600" b="1" dirty="0" smtClean="0">
                <a:solidFill>
                  <a:srgbClr val="C00000"/>
                </a:solidFill>
                <a:latin typeface="Adobe Garamond Pro Bold" pitchFamily="18" charset="0"/>
              </a:rPr>
              <a:t>=</a:t>
            </a:r>
            <a:r>
              <a:rPr lang="ru-RU" sz="4800" b="1" dirty="0" smtClean="0">
                <a:solidFill>
                  <a:srgbClr val="C00000"/>
                </a:solidFill>
                <a:latin typeface="Adobe Garamond Pro Bold" pitchFamily="18" charset="0"/>
              </a:rPr>
              <a:t>2</a:t>
            </a:r>
            <a:r>
              <a:rPr lang="ru-RU" sz="3600" b="1" dirty="0" smtClean="0">
                <a:solidFill>
                  <a:srgbClr val="C00000"/>
                </a:solidFill>
                <a:latin typeface="Adobe Garamond Pro Bold" pitchFamily="18" charset="0"/>
              </a:rPr>
              <a:t>см,</a:t>
            </a:r>
            <a:r>
              <a:rPr lang="ru-RU" sz="3600" b="1" dirty="0" smtClean="0">
                <a:latin typeface="Adobe Garamond Pro Bold" pitchFamily="18" charset="0"/>
              </a:rPr>
              <a:t> </a:t>
            </a:r>
            <a:r>
              <a:rPr lang="ru-RU" sz="3600" b="1" dirty="0" smtClean="0">
                <a:solidFill>
                  <a:schemeClr val="bg1"/>
                </a:solidFill>
                <a:latin typeface="Adobe Garamond Pro Bold" pitchFamily="18" charset="0"/>
              </a:rPr>
              <a:t>ширина</a:t>
            </a:r>
            <a:r>
              <a:rPr lang="ru-RU" sz="3600" b="1" dirty="0" smtClean="0">
                <a:latin typeface="Adobe Garamond Pro Bold" pitchFamily="18" charset="0"/>
              </a:rPr>
              <a:t> </a:t>
            </a:r>
            <a:r>
              <a:rPr lang="ru-RU" sz="3600" b="1" i="1" dirty="0" smtClean="0">
                <a:solidFill>
                  <a:srgbClr val="C00000"/>
                </a:solidFill>
                <a:latin typeface="Adobe Garamond Pro Bold" pitchFamily="18" charset="0"/>
              </a:rPr>
              <a:t>в</a:t>
            </a:r>
            <a:r>
              <a:rPr lang="ru-RU" sz="3600" b="1" dirty="0" smtClean="0">
                <a:solidFill>
                  <a:srgbClr val="C00000"/>
                </a:solidFill>
                <a:latin typeface="Adobe Garamond Pro Bold" pitchFamily="18" charset="0"/>
              </a:rPr>
              <a:t> =</a:t>
            </a:r>
            <a:r>
              <a:rPr lang="ru-RU" sz="4800" b="1" dirty="0" smtClean="0">
                <a:solidFill>
                  <a:srgbClr val="C00000"/>
                </a:solidFill>
                <a:latin typeface="Adobe Garamond Pro Bold" pitchFamily="18" charset="0"/>
              </a:rPr>
              <a:t> 6 </a:t>
            </a:r>
            <a:r>
              <a:rPr lang="ru-RU" sz="3600" b="1" dirty="0" smtClean="0">
                <a:solidFill>
                  <a:srgbClr val="C00000"/>
                </a:solidFill>
                <a:latin typeface="Adobe Garamond Pro Bold" pitchFamily="18" charset="0"/>
              </a:rPr>
              <a:t>см. </a:t>
            </a:r>
            <a:endParaRPr lang="en-US" sz="3600" b="1" dirty="0" smtClean="0">
              <a:solidFill>
                <a:srgbClr val="C00000"/>
              </a:solidFill>
              <a:latin typeface="Adobe Garamond Pro Bold" pitchFamily="18" charset="0"/>
            </a:endParaRPr>
          </a:p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38642" cy="4525963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bg1"/>
                </a:solidFill>
                <a:latin typeface="Adobe Garamond Pro Bold" pitchFamily="18" charset="0"/>
              </a:rPr>
              <a:t>Найдите высоту параллелепипеда, если его </a:t>
            </a:r>
          </a:p>
          <a:p>
            <a:pPr>
              <a:buNone/>
            </a:pPr>
            <a:r>
              <a:rPr lang="ru-RU" sz="3600" b="1" dirty="0" smtClean="0">
                <a:latin typeface="Adobe Garamond Pro Bold" pitchFamily="18" charset="0"/>
              </a:rPr>
              <a:t>   </a:t>
            </a:r>
            <a:r>
              <a:rPr lang="ru-RU" sz="3600" b="1" dirty="0" smtClean="0">
                <a:solidFill>
                  <a:schemeClr val="bg1"/>
                </a:solidFill>
                <a:latin typeface="Adobe Garamond Pro Bold" pitchFamily="18" charset="0"/>
              </a:rPr>
              <a:t> объем  </a:t>
            </a:r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V = </a:t>
            </a:r>
            <a:r>
              <a:rPr lang="ru-RU" sz="4800" b="1" dirty="0" smtClean="0">
                <a:solidFill>
                  <a:srgbClr val="C00000"/>
                </a:solidFill>
                <a:latin typeface="Adobe Garamond Pro Bold" pitchFamily="18" charset="0"/>
              </a:rPr>
              <a:t>56</a:t>
            </a:r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м</a:t>
            </a:r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³</a:t>
            </a:r>
            <a:r>
              <a:rPr lang="ru-RU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, </a:t>
            </a:r>
            <a:r>
              <a:rPr lang="ru-RU" sz="3600" b="1" dirty="0" smtClean="0">
                <a:solidFill>
                  <a:schemeClr val="bg1"/>
                </a:solidFill>
                <a:latin typeface="Adobe Garamond Pro Bold" pitchFamily="18" charset="0"/>
              </a:rPr>
              <a:t>длина</a:t>
            </a:r>
            <a:r>
              <a:rPr lang="ru-RU" sz="3600" b="1" dirty="0" smtClean="0">
                <a:latin typeface="Adobe Garamond Pro Bold" pitchFamily="18" charset="0"/>
              </a:rPr>
              <a:t> </a:t>
            </a:r>
            <a:r>
              <a:rPr lang="ru-RU" sz="4000" b="1" i="1" dirty="0" smtClean="0">
                <a:solidFill>
                  <a:srgbClr val="C00000"/>
                </a:solidFill>
                <a:latin typeface="Adobe Garamond Pro Bold" pitchFamily="18" charset="0"/>
              </a:rPr>
              <a:t>а</a:t>
            </a:r>
            <a:r>
              <a:rPr lang="ru-RU" sz="4000" b="1" dirty="0" smtClean="0">
                <a:solidFill>
                  <a:srgbClr val="C00000"/>
                </a:solidFill>
                <a:latin typeface="Adobe Garamond Pro Bold" pitchFamily="18" charset="0"/>
              </a:rPr>
              <a:t>=</a:t>
            </a:r>
            <a:r>
              <a:rPr lang="ru-RU" sz="4800" b="1" dirty="0" smtClean="0">
                <a:solidFill>
                  <a:srgbClr val="C00000"/>
                </a:solidFill>
                <a:latin typeface="Adobe Garamond Pro Bold" pitchFamily="18" charset="0"/>
              </a:rPr>
              <a:t>7</a:t>
            </a:r>
            <a:r>
              <a:rPr lang="ru-RU" sz="4000" b="1" dirty="0" smtClean="0">
                <a:solidFill>
                  <a:srgbClr val="C00000"/>
                </a:solidFill>
                <a:latin typeface="Adobe Garamond Pro Bold" pitchFamily="18" charset="0"/>
              </a:rPr>
              <a:t>см, </a:t>
            </a:r>
            <a:r>
              <a:rPr lang="ru-RU" sz="3600" b="1" dirty="0" smtClean="0">
                <a:solidFill>
                  <a:schemeClr val="bg1"/>
                </a:solidFill>
                <a:latin typeface="Adobe Garamond Pro Bold" pitchFamily="18" charset="0"/>
              </a:rPr>
              <a:t>ширина</a:t>
            </a:r>
            <a:r>
              <a:rPr lang="ru-RU" sz="3600" b="1" dirty="0" smtClean="0">
                <a:latin typeface="Adobe Garamond Pro Bold" pitchFamily="18" charset="0"/>
              </a:rPr>
              <a:t> </a:t>
            </a:r>
            <a:r>
              <a:rPr lang="ru-RU" sz="4000" b="1" i="1" dirty="0" smtClean="0">
                <a:solidFill>
                  <a:srgbClr val="C00000"/>
                </a:solidFill>
                <a:latin typeface="Adobe Garamond Pro Bold" pitchFamily="18" charset="0"/>
              </a:rPr>
              <a:t>в</a:t>
            </a:r>
            <a:r>
              <a:rPr lang="ru-RU" sz="4000" b="1" dirty="0" smtClean="0">
                <a:solidFill>
                  <a:srgbClr val="C00000"/>
                </a:solidFill>
                <a:latin typeface="Adobe Garamond Pro Bold" pitchFamily="18" charset="0"/>
              </a:rPr>
              <a:t> = </a:t>
            </a:r>
            <a:r>
              <a:rPr lang="ru-RU" sz="4800" b="1" dirty="0" smtClean="0">
                <a:solidFill>
                  <a:srgbClr val="C00000"/>
                </a:solidFill>
                <a:latin typeface="Adobe Garamond Pro Bold" pitchFamily="18" charset="0"/>
              </a:rPr>
              <a:t>4</a:t>
            </a:r>
            <a:r>
              <a:rPr lang="ru-RU" sz="4000" b="1" dirty="0" smtClean="0">
                <a:solidFill>
                  <a:srgbClr val="C00000"/>
                </a:solidFill>
                <a:latin typeface="Adobe Garamond Pro Bold" pitchFamily="18" charset="0"/>
              </a:rPr>
              <a:t> см.</a:t>
            </a:r>
            <a:endParaRPr lang="ru-RU" sz="3600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Самостоятельная работа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Объем куба</a:t>
            </a:r>
          </a:p>
          <a:p>
            <a:pPr algn="ctr"/>
            <a:r>
              <a:rPr lang="ru-RU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 </a:t>
            </a:r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V = </a:t>
            </a:r>
            <a:r>
              <a:rPr lang="ru-RU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64</a:t>
            </a:r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 (</a:t>
            </a:r>
            <a:r>
              <a:rPr lang="ru-RU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см</a:t>
            </a:r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³)</a:t>
            </a:r>
            <a:r>
              <a:rPr lang="ru-RU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.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Найдите ребро куба.</a:t>
            </a:r>
            <a:endParaRPr lang="en-US" sz="4000" b="1" dirty="0" smtClean="0">
              <a:solidFill>
                <a:schemeClr val="bg1"/>
              </a:solidFill>
              <a:latin typeface="Adobe Garamond Pro Bold" pitchFamily="18" charset="0"/>
            </a:endParaRPr>
          </a:p>
          <a:p>
            <a:endParaRPr lang="ru-RU" sz="4000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Объем куба </a:t>
            </a:r>
          </a:p>
          <a:p>
            <a:pPr algn="ctr"/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V = </a:t>
            </a:r>
            <a:r>
              <a:rPr lang="ru-RU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27</a:t>
            </a:r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(</a:t>
            </a:r>
            <a:r>
              <a:rPr lang="ru-RU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см</a:t>
            </a:r>
            <a:r>
              <a:rPr lang="en-US" sz="4400" b="1" dirty="0" smtClean="0">
                <a:solidFill>
                  <a:srgbClr val="C00000"/>
                </a:solidFill>
                <a:latin typeface="Adobe Garamond Pro Bold" pitchFamily="18" charset="0"/>
              </a:rPr>
              <a:t>³)</a:t>
            </a:r>
            <a:r>
              <a:rPr lang="ru-RU" sz="4000" b="1" dirty="0" smtClean="0">
                <a:solidFill>
                  <a:srgbClr val="C00000"/>
                </a:solidFill>
                <a:latin typeface="Adobe Garamond Pro Bold" pitchFamily="18" charset="0"/>
              </a:rPr>
              <a:t>.</a:t>
            </a:r>
          </a:p>
          <a:p>
            <a:pPr algn="ctr"/>
            <a:r>
              <a:rPr lang="ru-RU" sz="4000" b="1" dirty="0" smtClean="0">
                <a:solidFill>
                  <a:schemeClr val="bg1"/>
                </a:solidFill>
                <a:latin typeface="Adobe Garamond Pro Bold" pitchFamily="18" charset="0"/>
              </a:rPr>
              <a:t>Найдите ребро куба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714357"/>
            <a:ext cx="7772400" cy="1714511"/>
          </a:xfrm>
        </p:spPr>
        <p:txBody>
          <a:bodyPr/>
          <a:lstStyle/>
          <a:p>
            <a:r>
              <a:rPr lang="ru-RU" sz="6000" b="1" dirty="0" err="1" smtClean="0">
                <a:solidFill>
                  <a:srgbClr val="C00000"/>
                </a:solidFill>
              </a:rPr>
              <a:t>Дамашнее</a:t>
            </a:r>
            <a:r>
              <a:rPr lang="ru-RU" sz="6000" b="1" dirty="0" smtClean="0">
                <a:solidFill>
                  <a:srgbClr val="C00000"/>
                </a:solidFill>
              </a:rPr>
              <a:t> задание</a:t>
            </a: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71600" y="1714488"/>
            <a:ext cx="6400800" cy="3924312"/>
          </a:xfrm>
        </p:spPr>
        <p:txBody>
          <a:bodyPr/>
          <a:lstStyle/>
          <a:p>
            <a:r>
              <a:rPr lang="ru-RU" sz="4400" b="1" dirty="0" smtClean="0">
                <a:solidFill>
                  <a:schemeClr val="bg1"/>
                </a:solidFill>
              </a:rPr>
              <a:t>Учебник</a:t>
            </a:r>
          </a:p>
          <a:p>
            <a:r>
              <a:rPr lang="ru-RU" sz="4000" b="1" dirty="0" smtClean="0">
                <a:solidFill>
                  <a:schemeClr val="bg1"/>
                </a:solidFill>
              </a:rPr>
              <a:t>Стр. 98   </a:t>
            </a:r>
            <a:r>
              <a:rPr lang="ru-RU" sz="4000" b="1" dirty="0" smtClean="0">
                <a:solidFill>
                  <a:schemeClr val="bg1"/>
                </a:solidFill>
              </a:rPr>
              <a:t>№1</a:t>
            </a:r>
            <a:r>
              <a:rPr lang="ru-RU" sz="4000" b="1" dirty="0" smtClean="0">
                <a:solidFill>
                  <a:schemeClr val="bg1"/>
                </a:solidFill>
              </a:rPr>
              <a:t>, №2, №</a:t>
            </a:r>
            <a:r>
              <a:rPr lang="ru-RU" sz="4000" b="1" dirty="0" smtClean="0">
                <a:solidFill>
                  <a:schemeClr val="bg1"/>
                </a:solidFill>
              </a:rPr>
              <a:t>3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Vilkova\AppData\Local\Microsoft\Windows\Temporary Internet Files\Content.IE5\6YATT0V2\MC90044042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428860" y="3357562"/>
            <a:ext cx="3500461" cy="286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6600" b="1" dirty="0" smtClean="0">
                <a:solidFill>
                  <a:srgbClr val="C00000"/>
                </a:solidFill>
              </a:rPr>
              <a:t>На уроке мне </a:t>
            </a:r>
            <a:endParaRPr lang="ru-RU" sz="6600" b="1" dirty="0">
              <a:solidFill>
                <a:srgbClr val="C0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 eaLnBrk="0" hangingPunct="0"/>
            <a:r>
              <a:rPr lang="ru-RU" sz="4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было интересно… </a:t>
            </a:r>
          </a:p>
          <a:p>
            <a:pPr marL="742950" indent="-742950" eaLnBrk="0" hangingPunct="0"/>
            <a:r>
              <a:rPr lang="ru-RU" sz="4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было трудно… </a:t>
            </a:r>
          </a:p>
          <a:p>
            <a:pPr marL="742950" indent="-742950" eaLnBrk="0" hangingPunct="0"/>
            <a:r>
              <a:rPr lang="ru-RU" sz="4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у меня получилось… </a:t>
            </a:r>
          </a:p>
          <a:p>
            <a:pPr marL="742950" indent="-742950" eaLnBrk="0" hangingPunct="0"/>
            <a:r>
              <a:rPr lang="ru-RU" sz="44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меня удивило… </a:t>
            </a:r>
          </a:p>
          <a:p>
            <a:pPr marL="742950" indent="-742950" eaLnBrk="0" hangingPunct="0"/>
            <a:endParaRPr lang="ru-RU" sz="44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6" name="Рисунок 5" descr="улыбка смайл 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6446" y="3857604"/>
            <a:ext cx="2952328" cy="30003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728" y="1428736"/>
            <a:ext cx="628654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Источники: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Фон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  <a:hlinkClick r:id="rId2"/>
              </a:rPr>
              <a:t>http://www.playcast.ru/view/2035653/fa9e76c1c0c3c773e2f02822b048be09beb6728epl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Рамка: </a:t>
            </a:r>
            <a:r>
              <a:rPr lang="ru-RU" sz="2800" u="sng" dirty="0">
                <a:latin typeface="Times New Roman" pitchFamily="18" charset="0"/>
                <a:cs typeface="Times New Roman" pitchFamily="18" charset="0"/>
                <a:hlinkClick r:id="rId3"/>
              </a:rPr>
              <a:t>http://www.liveinternet.ru/users/zateinik/post254203627/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435</Words>
  <Application>Microsoft Office PowerPoint</Application>
  <PresentationFormat>Экран (4:3)</PresentationFormat>
  <Paragraphs>134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Выпишите номера верных  утверждений </vt:lpstr>
      <vt:lpstr>Верные утверждения</vt:lpstr>
      <vt:lpstr>Исследовательская  работа</vt:lpstr>
      <vt:lpstr>Проверка</vt:lpstr>
      <vt:lpstr>Работа по учебнику</vt:lpstr>
      <vt:lpstr>Физическая минутка</vt:lpstr>
      <vt:lpstr>Самостоятельная работа</vt:lpstr>
      <vt:lpstr>Самостоятельная работа</vt:lpstr>
      <vt:lpstr>Самостоятельная работа</vt:lpstr>
      <vt:lpstr>Дамашнее задание</vt:lpstr>
      <vt:lpstr>На уроке мне 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Светлана</cp:lastModifiedBy>
  <cp:revision>16</cp:revision>
  <dcterms:created xsi:type="dcterms:W3CDTF">2014-12-22T20:21:46Z</dcterms:created>
  <dcterms:modified xsi:type="dcterms:W3CDTF">2017-11-16T04:40:57Z</dcterms:modified>
</cp:coreProperties>
</file>