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60" r:id="rId5"/>
    <p:sldId id="261" r:id="rId6"/>
    <p:sldId id="264" r:id="rId7"/>
    <p:sldId id="265" r:id="rId8"/>
    <p:sldId id="266" r:id="rId9"/>
    <p:sldId id="267" r:id="rId10"/>
    <p:sldId id="268" r:id="rId11"/>
    <p:sldId id="269" r:id="rId12"/>
    <p:sldId id="26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0EC223"/>
    <a:srgbClr val="DE50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628" y="-512"/>
      </p:cViewPr>
      <p:guideLst>
        <p:guide orient="horz" pos="2160"/>
        <p:guide pos="292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gif"/><Relationship Id="rId3" Type="http://schemas.openxmlformats.org/officeDocument/2006/relationships/image" Target="../media/image6.gif"/><Relationship Id="rId7" Type="http://schemas.openxmlformats.org/officeDocument/2006/relationships/image" Target="../media/image10.gif"/><Relationship Id="rId12" Type="http://schemas.openxmlformats.org/officeDocument/2006/relationships/image" Target="../media/image15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11" Type="http://schemas.openxmlformats.org/officeDocument/2006/relationships/image" Target="../media/image14.gif"/><Relationship Id="rId5" Type="http://schemas.openxmlformats.org/officeDocument/2006/relationships/image" Target="../media/image8.gif"/><Relationship Id="rId10" Type="http://schemas.openxmlformats.org/officeDocument/2006/relationships/image" Target="../media/image13.gif"/><Relationship Id="rId4" Type="http://schemas.openxmlformats.org/officeDocument/2006/relationships/image" Target="../media/image7.gif"/><Relationship Id="rId9" Type="http://schemas.openxmlformats.org/officeDocument/2006/relationships/image" Target="../media/image1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gif"/><Relationship Id="rId5" Type="http://schemas.openxmlformats.org/officeDocument/2006/relationships/image" Target="../media/image18.jpeg"/><Relationship Id="rId4" Type="http://schemas.openxmlformats.org/officeDocument/2006/relationships/hyperlink" Target="http://bigpicture.ru/?p=234432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gif"/><Relationship Id="rId13" Type="http://schemas.openxmlformats.org/officeDocument/2006/relationships/image" Target="../media/image31.gif"/><Relationship Id="rId18" Type="http://schemas.openxmlformats.org/officeDocument/2006/relationships/image" Target="../media/image36.gif"/><Relationship Id="rId3" Type="http://schemas.openxmlformats.org/officeDocument/2006/relationships/image" Target="../media/image21.gif"/><Relationship Id="rId21" Type="http://schemas.openxmlformats.org/officeDocument/2006/relationships/image" Target="../media/image39.jpeg"/><Relationship Id="rId7" Type="http://schemas.openxmlformats.org/officeDocument/2006/relationships/image" Target="../media/image25.gif"/><Relationship Id="rId12" Type="http://schemas.openxmlformats.org/officeDocument/2006/relationships/image" Target="../media/image30.gif"/><Relationship Id="rId17" Type="http://schemas.openxmlformats.org/officeDocument/2006/relationships/image" Target="../media/image35.gif"/><Relationship Id="rId25" Type="http://schemas.openxmlformats.org/officeDocument/2006/relationships/image" Target="../media/image43.gif"/><Relationship Id="rId2" Type="http://schemas.openxmlformats.org/officeDocument/2006/relationships/image" Target="../media/image20.gif"/><Relationship Id="rId16" Type="http://schemas.openxmlformats.org/officeDocument/2006/relationships/image" Target="../media/image34.gif"/><Relationship Id="rId20" Type="http://schemas.openxmlformats.org/officeDocument/2006/relationships/image" Target="../media/image3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11" Type="http://schemas.openxmlformats.org/officeDocument/2006/relationships/image" Target="../media/image29.gif"/><Relationship Id="rId24" Type="http://schemas.openxmlformats.org/officeDocument/2006/relationships/image" Target="../media/image42.gif"/><Relationship Id="rId5" Type="http://schemas.openxmlformats.org/officeDocument/2006/relationships/image" Target="../media/image23.gif"/><Relationship Id="rId15" Type="http://schemas.openxmlformats.org/officeDocument/2006/relationships/image" Target="../media/image33.gif"/><Relationship Id="rId23" Type="http://schemas.openxmlformats.org/officeDocument/2006/relationships/image" Target="../media/image41.jpeg"/><Relationship Id="rId10" Type="http://schemas.openxmlformats.org/officeDocument/2006/relationships/image" Target="../media/image28.gif"/><Relationship Id="rId19" Type="http://schemas.openxmlformats.org/officeDocument/2006/relationships/image" Target="../media/image37.gif"/><Relationship Id="rId4" Type="http://schemas.openxmlformats.org/officeDocument/2006/relationships/image" Target="../media/image22.gif"/><Relationship Id="rId9" Type="http://schemas.openxmlformats.org/officeDocument/2006/relationships/image" Target="../media/image27.gif"/><Relationship Id="rId14" Type="http://schemas.openxmlformats.org/officeDocument/2006/relationships/image" Target="../media/image32.gif"/><Relationship Id="rId22" Type="http://schemas.openxmlformats.org/officeDocument/2006/relationships/image" Target="../media/image4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gif"/><Relationship Id="rId4" Type="http://schemas.openxmlformats.org/officeDocument/2006/relationships/image" Target="../media/image50.gi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eg"/><Relationship Id="rId7" Type="http://schemas.openxmlformats.org/officeDocument/2006/relationships/image" Target="../media/image58.gif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gif"/><Relationship Id="rId5" Type="http://schemas.openxmlformats.org/officeDocument/2006/relationships/image" Target="../media/image56.gif"/><Relationship Id="rId4" Type="http://schemas.openxmlformats.org/officeDocument/2006/relationships/image" Target="../media/image5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300192" y="5085184"/>
            <a:ext cx="2538805" cy="882119"/>
          </a:xfrm>
        </p:spPr>
        <p:txBody>
          <a:bodyPr>
            <a:normAutofit fontScale="62500" lnSpcReduction="20000"/>
          </a:bodyPr>
          <a:lstStyle/>
          <a:p>
            <a:r>
              <a:rPr lang="ru-RU" sz="1800" dirty="0" smtClean="0"/>
              <a:t>Учитель начальных классов </a:t>
            </a:r>
          </a:p>
          <a:p>
            <a:r>
              <a:rPr lang="ru-RU" sz="1800" dirty="0" smtClean="0"/>
              <a:t>Донцова Наталья Георгиевна</a:t>
            </a:r>
          </a:p>
          <a:p>
            <a:r>
              <a:rPr lang="ru-RU" sz="1800" dirty="0" smtClean="0"/>
              <a:t>СОШИ №16</a:t>
            </a:r>
          </a:p>
          <a:p>
            <a:r>
              <a:rPr lang="ru-RU" sz="1800" dirty="0" smtClean="0"/>
              <a:t> г. Горловка</a:t>
            </a:r>
          </a:p>
          <a:p>
            <a:endParaRPr lang="ru-RU" sz="1800" dirty="0" smtClean="0"/>
          </a:p>
          <a:p>
            <a:endParaRPr lang="ru-RU" sz="1800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04664"/>
            <a:ext cx="7772400" cy="1470025"/>
          </a:xfrm>
        </p:spPr>
        <p:txBody>
          <a:bodyPr/>
          <a:lstStyle/>
          <a:p>
            <a:r>
              <a:rPr lang="ru-RU" dirty="0" smtClean="0"/>
              <a:t>ЭКОЛОГИЧЕСКИЙ</a:t>
            </a:r>
            <a:br>
              <a:rPr lang="ru-RU" dirty="0" smtClean="0"/>
            </a:br>
            <a:r>
              <a:rPr lang="ru-RU" dirty="0" smtClean="0"/>
              <a:t>ЛИЦЕЙ</a:t>
            </a:r>
            <a:br>
              <a:rPr lang="ru-RU" dirty="0" smtClean="0"/>
            </a:br>
            <a:r>
              <a:rPr lang="ru-RU" dirty="0" smtClean="0"/>
              <a:t>МАЛЫШАМ</a:t>
            </a:r>
            <a:endParaRPr lang="ru-RU" dirty="0"/>
          </a:p>
        </p:txBody>
      </p:sp>
      <p:pic>
        <p:nvPicPr>
          <p:cNvPr id="2052" name="Picture 4" descr="C:\Users\admin\Desktop\ГОД ЭКОЛОГИИ\3015774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9"/>
          <a:stretch/>
        </p:blipFill>
        <p:spPr bwMode="auto">
          <a:xfrm>
            <a:off x="5508104" y="1484784"/>
            <a:ext cx="3462060" cy="2326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admin\Desktop\ГОД ЭКОЛОГИИ\3824_html_1cfcfd8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84984"/>
            <a:ext cx="3692525" cy="2963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885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260648"/>
            <a:ext cx="8784976" cy="3474720"/>
          </a:xfrm>
        </p:spPr>
        <p:txBody>
          <a:bodyPr/>
          <a:lstStyle/>
          <a:p>
            <a:pPr marL="45720" indent="0">
              <a:buNone/>
            </a:pPr>
            <a:r>
              <a:rPr lang="ru-RU" sz="1600" b="1" dirty="0" smtClean="0">
                <a:solidFill>
                  <a:srgbClr val="00B050"/>
                </a:solidFill>
              </a:rPr>
              <a:t>« Я сорвал цветок – и он увял.</a:t>
            </a:r>
          </a:p>
          <a:p>
            <a:pPr marL="45720" indent="0">
              <a:buNone/>
            </a:pPr>
            <a:r>
              <a:rPr lang="ru-RU" sz="1600" b="1" dirty="0" smtClean="0">
                <a:solidFill>
                  <a:srgbClr val="00B050"/>
                </a:solidFill>
              </a:rPr>
              <a:t>Я поймал мотылька и он умер у меня на ладони.</a:t>
            </a:r>
          </a:p>
          <a:p>
            <a:pPr marL="45720" indent="0">
              <a:buNone/>
            </a:pPr>
            <a:r>
              <a:rPr lang="ru-RU" sz="1600" b="1" dirty="0" smtClean="0">
                <a:solidFill>
                  <a:srgbClr val="00B050"/>
                </a:solidFill>
              </a:rPr>
              <a:t>И тогда я понял, что прикоснуться к красоте можно только сердцем»</a:t>
            </a:r>
          </a:p>
          <a:p>
            <a:pPr marL="45720" indent="0">
              <a:buNone/>
            </a:pPr>
            <a:r>
              <a:rPr lang="ru-RU" b="1" dirty="0">
                <a:solidFill>
                  <a:srgbClr val="0070C0"/>
                </a:solidFill>
              </a:rPr>
              <a:t> </a:t>
            </a:r>
            <a:r>
              <a:rPr lang="ru-RU" b="1" dirty="0" smtClean="0">
                <a:solidFill>
                  <a:srgbClr val="0070C0"/>
                </a:solidFill>
              </a:rPr>
              <a:t>                      Что такое экология?</a:t>
            </a:r>
          </a:p>
          <a:p>
            <a:pPr marL="45720" indent="0">
              <a:buNone/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</a:rPr>
              <a:t>     Земля – большой общий дом для растений и человека. Как устроен этот дом и что в нём происходит изучает наука ЭКОЛОГИЯ. Это название происходит от греческих слов « эко»-дом и «логос»–учение.</a:t>
            </a:r>
          </a:p>
          <a:p>
            <a:pPr marL="45720" indent="0">
              <a:buNone/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200" dirty="0" smtClean="0">
                <a:solidFill>
                  <a:schemeClr val="tx2">
                    <a:lumMod val="50000"/>
                  </a:schemeClr>
                </a:solidFill>
              </a:rPr>
              <a:t>      Это наука об отношениях всех живых организмов между собой и окружающей средой. Это научная основа рационального использования природных ресурсов и защиты живых организмов.</a:t>
            </a:r>
            <a:endParaRPr lang="ru-RU" sz="12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74113" y="4177807"/>
            <a:ext cx="3060340" cy="864096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</a:rPr>
              <a:t>РАСТЕНИЯ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7524328" y="5739544"/>
            <a:ext cx="1519158" cy="713792"/>
          </a:xfrm>
          <a:prstGeom prst="ellipse">
            <a:avLst/>
          </a:prstGeom>
          <a:solidFill>
            <a:srgbClr val="DE503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травоядные</a:t>
            </a:r>
            <a:endParaRPr lang="ru-RU" sz="1200" b="1" dirty="0"/>
          </a:p>
        </p:txBody>
      </p:sp>
      <p:sp>
        <p:nvSpPr>
          <p:cNvPr id="8" name="Овал 7"/>
          <p:cNvSpPr/>
          <p:nvPr/>
        </p:nvSpPr>
        <p:spPr>
          <a:xfrm>
            <a:off x="5974031" y="5951004"/>
            <a:ext cx="1512168" cy="702940"/>
          </a:xfrm>
          <a:prstGeom prst="ellipse">
            <a:avLst/>
          </a:prstGeom>
          <a:solidFill>
            <a:srgbClr val="DE503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всеядные</a:t>
            </a:r>
            <a:endParaRPr lang="ru-RU" sz="1400" b="1" dirty="0"/>
          </a:p>
        </p:txBody>
      </p:sp>
      <p:sp>
        <p:nvSpPr>
          <p:cNvPr id="9" name="Овал 8"/>
          <p:cNvSpPr/>
          <p:nvPr/>
        </p:nvSpPr>
        <p:spPr>
          <a:xfrm>
            <a:off x="4427984" y="5765448"/>
            <a:ext cx="1487016" cy="721924"/>
          </a:xfrm>
          <a:prstGeom prst="ellipse">
            <a:avLst/>
          </a:prstGeom>
          <a:solidFill>
            <a:srgbClr val="DE503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хищные</a:t>
            </a:r>
            <a:endParaRPr lang="ru-RU" sz="1600" b="1" dirty="0"/>
          </a:p>
        </p:txBody>
      </p:sp>
      <p:sp>
        <p:nvSpPr>
          <p:cNvPr id="10" name="Овал 9"/>
          <p:cNvSpPr/>
          <p:nvPr/>
        </p:nvSpPr>
        <p:spPr>
          <a:xfrm>
            <a:off x="2123728" y="5739544"/>
            <a:ext cx="1872208" cy="9144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низшие</a:t>
            </a:r>
            <a:endParaRPr lang="ru-RU" sz="2400" b="1" dirty="0"/>
          </a:p>
        </p:txBody>
      </p:sp>
      <p:sp>
        <p:nvSpPr>
          <p:cNvPr id="11" name="Овал 10"/>
          <p:cNvSpPr/>
          <p:nvPr/>
        </p:nvSpPr>
        <p:spPr>
          <a:xfrm>
            <a:off x="107504" y="5739544"/>
            <a:ext cx="1818202" cy="9144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высшие</a:t>
            </a:r>
            <a:endParaRPr lang="ru-RU" sz="2000" b="1" dirty="0"/>
          </a:p>
        </p:txBody>
      </p:sp>
      <p:sp>
        <p:nvSpPr>
          <p:cNvPr id="12" name="Овал 11"/>
          <p:cNvSpPr/>
          <p:nvPr/>
        </p:nvSpPr>
        <p:spPr>
          <a:xfrm>
            <a:off x="4965995" y="4177807"/>
            <a:ext cx="3314092" cy="87696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7030A0"/>
                </a:solidFill>
              </a:rPr>
              <a:t>ЖИВОТНЫЕ</a:t>
            </a:r>
            <a:endParaRPr lang="ru-RU" sz="2800" b="1" dirty="0">
              <a:solidFill>
                <a:srgbClr val="7030A0"/>
              </a:solidFill>
            </a:endParaRPr>
          </a:p>
        </p:txBody>
      </p:sp>
      <p:sp>
        <p:nvSpPr>
          <p:cNvPr id="14" name="Стрелка вниз 13"/>
          <p:cNvSpPr/>
          <p:nvPr/>
        </p:nvSpPr>
        <p:spPr>
          <a:xfrm>
            <a:off x="2540833" y="5323488"/>
            <a:ext cx="484632" cy="2822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>
            <a:off x="994026" y="5323489"/>
            <a:ext cx="484632" cy="2822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 rot="1440000">
            <a:off x="5088755" y="5193765"/>
            <a:ext cx="484632" cy="4686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 rot="-1740000">
            <a:off x="7742564" y="5260348"/>
            <a:ext cx="484632" cy="41354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6428883" y="5428105"/>
            <a:ext cx="484632" cy="2822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9" name="Овал 18"/>
          <p:cNvSpPr/>
          <p:nvPr/>
        </p:nvSpPr>
        <p:spPr>
          <a:xfrm>
            <a:off x="1236342" y="2671533"/>
            <a:ext cx="6134118" cy="541443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FF00FF"/>
                </a:solidFill>
              </a:rPr>
              <a:t>П   Р   И   Р   О   Д   А</a:t>
            </a:r>
            <a:endParaRPr lang="ru-RU" sz="3200" b="1" dirty="0">
              <a:solidFill>
                <a:srgbClr val="FF00FF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1343247" y="3212975"/>
            <a:ext cx="6134118" cy="1078857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Н  Е  Ж  И  В  А  Я</a:t>
            </a:r>
          </a:p>
          <a:p>
            <a:pPr algn="ctr"/>
            <a:r>
              <a:rPr lang="ru-RU" sz="2400" b="1" dirty="0" smtClean="0">
                <a:solidFill>
                  <a:srgbClr val="FFC000"/>
                </a:solidFill>
              </a:rPr>
              <a:t>Ж  И  В  А  Я</a:t>
            </a:r>
            <a:endParaRPr lang="ru-RU" sz="24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8229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7887"/>
            <a:ext cx="6480720" cy="692434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smtClean="0">
                <a:solidFill>
                  <a:srgbClr val="00B0F0"/>
                </a:solidFill>
              </a:rPr>
              <a:t>КТО ЗАНИМАЕТСЯ ЭКОЛОГИЕЙ?</a:t>
            </a:r>
            <a:endParaRPr lang="ru-RU" sz="2800" dirty="0">
              <a:solidFill>
                <a:srgbClr val="00B0F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980728"/>
            <a:ext cx="4680520" cy="3888432"/>
          </a:xfrm>
          <a:solidFill>
            <a:srgbClr val="FFFF00"/>
          </a:solidFill>
        </p:spPr>
        <p:txBody>
          <a:bodyPr>
            <a:normAutofit fontScale="92500" lnSpcReduction="20000"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Учёные-экологи.</a:t>
            </a:r>
            <a:r>
              <a:rPr lang="ru-RU" dirty="0" smtClean="0"/>
              <a:t> </a:t>
            </a:r>
          </a:p>
          <a:p>
            <a:r>
              <a:rPr lang="ru-RU" dirty="0" smtClean="0"/>
              <a:t>Они первыми заметили, что </a:t>
            </a:r>
          </a:p>
          <a:p>
            <a:r>
              <a:rPr lang="ru-RU" b="1" i="1" dirty="0" smtClean="0">
                <a:solidFill>
                  <a:srgbClr val="FF00FF"/>
                </a:solidFill>
              </a:rPr>
              <a:t>ПЛАНЕТА ЗЕМЛЯ В ОПАСНОСТИ !!! </a:t>
            </a:r>
            <a:r>
              <a:rPr lang="ru-RU" b="1" dirty="0" smtClean="0"/>
              <a:t>Безвозвратно исчезли многие виды животных и растений, гибнут моря, реки, </a:t>
            </a:r>
          </a:p>
          <a:p>
            <a:r>
              <a:rPr lang="ru-RU" b="1" dirty="0" smtClean="0"/>
              <a:t>вырублена большая часть лесов, загрязняются воздух и вода.</a:t>
            </a:r>
          </a:p>
          <a:p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 Пришло время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задуматься и вспомнить, </a:t>
            </a:r>
          </a:p>
          <a:p>
            <a:r>
              <a:rPr lang="ru-RU" b="1" dirty="0" smtClean="0">
                <a:solidFill>
                  <a:srgbClr val="FF0000"/>
                </a:solidFill>
              </a:rPr>
              <a:t>что экология начинается </a:t>
            </a:r>
          </a:p>
          <a:p>
            <a:r>
              <a:rPr lang="ru-RU" sz="2600" b="1" dirty="0" smtClean="0">
                <a:solidFill>
                  <a:srgbClr val="FF0000"/>
                </a:solidFill>
              </a:rPr>
              <a:t>с каждого из нас.  </a:t>
            </a:r>
            <a:endParaRPr lang="ru-RU" sz="2600" b="1" dirty="0">
              <a:solidFill>
                <a:srgbClr val="FF0000"/>
              </a:solidFill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220072" y="1484784"/>
            <a:ext cx="3592488" cy="3528392"/>
          </a:xfrm>
          <a:prstGeom prst="rect">
            <a:avLst/>
          </a:prstGeom>
        </p:spPr>
        <p:txBody>
          <a:bodyPr/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dirty="0" smtClean="0">
                <a:solidFill>
                  <a:schemeClr val="accent4">
                    <a:lumMod val="75000"/>
                  </a:schemeClr>
                </a:solidFill>
              </a:rPr>
              <a:t>Понаблюдай и задумайся, всё ли в порядке с экологией в твоём городе, посёлке?</a:t>
            </a:r>
            <a:endParaRPr lang="ru-RU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admin\Desktop\ГОД ЭКОЛОГИИ\0_9176a_e83a8e2f_ori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077072"/>
            <a:ext cx="1753270" cy="269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admin\Downloads\249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03019"/>
            <a:ext cx="5152781" cy="2686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582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 txBox="1">
            <a:spLocks/>
          </p:cNvSpPr>
          <p:nvPr/>
        </p:nvSpPr>
        <p:spPr>
          <a:xfrm>
            <a:off x="251520" y="188640"/>
            <a:ext cx="8784976" cy="655272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БИОСФЕРА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  <a:p>
            <a:pPr marL="45720" indent="0">
              <a:buNone/>
            </a:pPr>
            <a:r>
              <a:rPr lang="ru-RU" sz="1400" dirty="0" smtClean="0"/>
              <a:t>   Мы знаем, что в воздухе и в воде обитают живые организмы. Всё пространство земли, где обитают живые организмы, называется </a:t>
            </a:r>
            <a:r>
              <a:rPr lang="ru-RU" sz="1400" b="1" dirty="0" smtClean="0">
                <a:solidFill>
                  <a:srgbClr val="FF00FF"/>
                </a:solidFill>
              </a:rPr>
              <a:t>БИОСФЕРОЙ.</a:t>
            </a:r>
          </a:p>
          <a:p>
            <a:pPr marL="45720" indent="0">
              <a:buNone/>
            </a:pPr>
            <a:endParaRPr lang="ru-RU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45720" indent="0">
              <a:buNone/>
            </a:pP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  <a:p>
            <a:pPr marL="45720" indent="0">
              <a:buNone/>
            </a:pPr>
            <a:endParaRPr lang="ru-RU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45720" indent="0">
              <a:buNone/>
            </a:pP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  <a:p>
            <a:pPr marL="45720" indent="0">
              <a:buNone/>
            </a:pPr>
            <a:endParaRPr lang="ru-RU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45720" indent="0">
              <a:buNone/>
            </a:pPr>
            <a:endParaRPr lang="ru-RU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marL="45720" indent="0">
              <a:buNone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АТМОСФЕРА</a:t>
            </a:r>
          </a:p>
          <a:p>
            <a:pPr marL="45720" indent="0">
              <a:buNone/>
            </a:pPr>
            <a:r>
              <a:rPr lang="ru-RU" sz="1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ru-RU" sz="1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" indent="0">
              <a:buNone/>
            </a:pP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smtClean="0">
                <a:solidFill>
                  <a:schemeClr val="accent2">
                    <a:lumMod val="50000"/>
                  </a:schemeClr>
                </a:solidFill>
              </a:rPr>
              <a:t>Подуй на свою ладошку. Что так ласково гладит её? А что заставляет раскачиваться огромные деревья? Это воздух.</a:t>
            </a:r>
          </a:p>
          <a:p>
            <a:pPr marL="45720" indent="0">
              <a:buNone/>
            </a:pPr>
            <a:r>
              <a:rPr lang="ru-RU" sz="16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pPr marL="45720" indent="0">
              <a:buNone/>
            </a:pPr>
            <a:r>
              <a:rPr lang="ru-RU" sz="1600" dirty="0" smtClean="0">
                <a:solidFill>
                  <a:schemeClr val="accent3">
                    <a:lumMod val="50000"/>
                  </a:schemeClr>
                </a:solidFill>
              </a:rPr>
              <a:t> Воздух состоит из кислорода и азота. Люди, птицы и звери дышат кислородом, который находится в воздухе.</a:t>
            </a:r>
          </a:p>
          <a:p>
            <a:pPr marL="45720" indent="0">
              <a:buNone/>
            </a:pPr>
            <a:endParaRPr lang="ru-RU" sz="1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45720" indent="0">
              <a:buNone/>
            </a:pPr>
            <a:endParaRPr lang="ru-RU" sz="1600" b="1" i="1" dirty="0" smtClean="0">
              <a:solidFill>
                <a:srgbClr val="FF00FF"/>
              </a:solidFill>
            </a:endParaRPr>
          </a:p>
          <a:p>
            <a:pPr marL="45720" indent="0">
              <a:buNone/>
            </a:pPr>
            <a:r>
              <a:rPr lang="ru-RU" sz="1600" b="1" i="1" dirty="0" smtClean="0">
                <a:solidFill>
                  <a:srgbClr val="FF00FF"/>
                </a:solidFill>
              </a:rPr>
              <a:t>Проведи опыт со взрослыми:</a:t>
            </a:r>
            <a:r>
              <a:rPr lang="ru-RU" sz="16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определи направление</a:t>
            </a:r>
          </a:p>
          <a:p>
            <a:pPr marL="45720" indent="0">
              <a:buNone/>
            </a:pP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потока воздуха по пламени свечи у открытых дверей или окна.</a:t>
            </a:r>
          </a:p>
          <a:p>
            <a:pPr marL="45720" indent="0">
              <a:buNone/>
            </a:pPr>
            <a:r>
              <a:rPr lang="ru-RU" sz="1400" dirty="0" smtClean="0">
                <a:solidFill>
                  <a:schemeClr val="accent6">
                    <a:lumMod val="75000"/>
                  </a:schemeClr>
                </a:solidFill>
              </a:rPr>
              <a:t>Узнай, что такое «озоновая дыра»?</a:t>
            </a:r>
          </a:p>
          <a:p>
            <a:pPr marL="45720" indent="0">
              <a:buNone/>
            </a:pPr>
            <a:r>
              <a:rPr lang="ru-RU" sz="1400" dirty="0" smtClean="0">
                <a:solidFill>
                  <a:schemeClr val="accent6">
                    <a:lumMod val="50000"/>
                  </a:schemeClr>
                </a:solidFill>
              </a:rPr>
              <a:t>Почему советуют носить головные уборы на улице?</a:t>
            </a:r>
            <a:endParaRPr lang="ru-RU" sz="1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Picture 2" descr="C:\Users\admin\Desktop\ГОД ЭКОЛОГИИ\324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1486" y="4895187"/>
            <a:ext cx="2112501" cy="1846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\Downloads\36895153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05" y="1120783"/>
            <a:ext cx="1083457" cy="1041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ownloads\244841293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8673" y="1444313"/>
            <a:ext cx="616372" cy="795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ownloads\283619552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107" y="1624597"/>
            <a:ext cx="1189868" cy="1075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ownloads\355269212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601" y="2381728"/>
            <a:ext cx="1237714" cy="928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\Downloads\426080129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232" y="2406244"/>
            <a:ext cx="1067456" cy="771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dmin\Downloads\458832044 (1).gi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852" y="1784783"/>
            <a:ext cx="762000" cy="587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admin\Downloads\485386994.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2936" y="1641676"/>
            <a:ext cx="1138550" cy="480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admin\Downloads\536356331.gif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05" y="2239632"/>
            <a:ext cx="104775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admin\Downloads\538852136.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150" y="1424302"/>
            <a:ext cx="1196330" cy="1196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Picture 11" descr="C:\Users\admin\Downloads\784790306.gif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250" y="1537623"/>
            <a:ext cx="1442351" cy="1558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584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 txBox="1">
            <a:spLocks/>
          </p:cNvSpPr>
          <p:nvPr/>
        </p:nvSpPr>
        <p:spPr>
          <a:xfrm>
            <a:off x="323528" y="260648"/>
            <a:ext cx="7992888" cy="6408712"/>
          </a:xfrm>
          <a:prstGeom prst="rect">
            <a:avLst/>
          </a:prstGeom>
        </p:spPr>
        <p:txBody>
          <a:bodyPr/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 smtClean="0">
                <a:solidFill>
                  <a:srgbClr val="00B0F0"/>
                </a:solidFill>
              </a:rPr>
              <a:t>ЗАГРЯЗНЕНИЕ  ВОЗДУХА</a:t>
            </a:r>
          </a:p>
          <a:p>
            <a:pPr marL="45720" indent="0">
              <a:buNone/>
            </a:pPr>
            <a:r>
              <a:rPr lang="ru-RU" sz="16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Воздух должен быть чистым. Но, к сожалению, это не всегда так. Существуют два источника загрязнения воздуха: естественный и антропогенный – как результат неразумной деятельности человека.</a:t>
            </a:r>
          </a:p>
          <a:p>
            <a:pPr marL="45720" indent="0">
              <a:buNone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ПОДУМАЙ:</a:t>
            </a:r>
          </a:p>
          <a:p>
            <a:pPr marL="45720" indent="0">
              <a:buNone/>
            </a:pP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* Какой основной загрязнитель атмосферы в вашем городе.</a:t>
            </a:r>
          </a:p>
          <a:p>
            <a:pPr marL="45720" indent="0">
              <a:buNone/>
            </a:pP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* Назови предметы, которые загрязняют окружающую среду.</a:t>
            </a:r>
          </a:p>
          <a:p>
            <a:pPr>
              <a:buFont typeface="Arial" charset="0"/>
              <a:buChar char="•"/>
            </a:pP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Если на территории города взрослые захотели построить завод, который     загрязняет атмосферу и тебе разрешили принять решение – строить его или нет – дал бы ты разрешение на это строительство? Обоснуй ответ.</a:t>
            </a:r>
          </a:p>
          <a:p>
            <a:pPr>
              <a:buFont typeface="Arial" charset="0"/>
              <a:buChar char="•"/>
            </a:pP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Font typeface="Arial" charset="0"/>
              <a:buChar char="•"/>
            </a:pPr>
            <a:r>
              <a:rPr lang="ru-RU" sz="2800" b="1" dirty="0" smtClean="0">
                <a:solidFill>
                  <a:srgbClr val="00B0F0"/>
                </a:solidFill>
              </a:rPr>
              <a:t>СМОГ</a:t>
            </a:r>
          </a:p>
          <a:p>
            <a:pPr marL="45720" indent="0">
              <a:buNone/>
            </a:pPr>
            <a:r>
              <a:rPr lang="ru-R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Обращал ли ты внимание на то, как дымят заводские трубы? Они выбрасывают в воздух ядовитый дым, который окутывает землю. Это СМОГ. Он разрушает всё живое и неживое. Вдыхая этот воздух, мы отравляем свой организм. Грязный воздух – одна из причин серьёзных заболеваний.</a:t>
            </a:r>
          </a:p>
          <a:p>
            <a:pPr marL="45720" indent="0">
              <a:buNone/>
            </a:pP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ПОДУМАЙ:</a:t>
            </a:r>
          </a:p>
          <a:p>
            <a:pPr marL="45720" indent="0">
              <a:buNone/>
            </a:pP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*Назови предметы, которые загрязняют воздух.</a:t>
            </a:r>
          </a:p>
          <a:p>
            <a:pPr marL="45720" indent="0">
              <a:buNone/>
            </a:pPr>
            <a:r>
              <a:rPr lang="ru-RU" sz="1600" dirty="0" smtClean="0">
                <a:solidFill>
                  <a:schemeClr val="accent1">
                    <a:lumMod val="75000"/>
                  </a:schemeClr>
                </a:solidFill>
              </a:rPr>
              <a:t>*ПРОВЕДИ эксперимент: подержи несколько минут чашку над свечкой. Нарисуй, как выглядит дно чашки после этого.</a:t>
            </a:r>
            <a:endParaRPr lang="ru-RU" sz="1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074" name="Picture 2" descr="C:\Users\admin\Downloads\83180048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187" y="3284984"/>
            <a:ext cx="1207579" cy="1207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ownloads\552146810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75" y="1484784"/>
            <a:ext cx="2016224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Объект 3" descr="pollution003 Загрязнение окружающей среды в Китае">
            <a:hlinkClick r:id="rId4"/>
          </p:cNvPr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84168" y="5027366"/>
            <a:ext cx="2797771" cy="983129"/>
          </a:xfrm>
          <a:prstGeom prst="rect">
            <a:avLst/>
          </a:prstGeom>
        </p:spPr>
      </p:pic>
      <p:pic>
        <p:nvPicPr>
          <p:cNvPr id="4098" name="Picture 2" descr="C:\Users\admin\Downloads\903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216275"/>
            <a:ext cx="3816423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928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23728" y="188640"/>
            <a:ext cx="6512511" cy="1143000"/>
          </a:xfrm>
        </p:spPr>
        <p:txBody>
          <a:bodyPr/>
          <a:lstStyle/>
          <a:p>
            <a:r>
              <a:rPr lang="ru-RU" dirty="0" smtClean="0">
                <a:solidFill>
                  <a:srgbClr val="00B0F0"/>
                </a:solidFill>
              </a:rPr>
              <a:t>Кислотные дожди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650617" y="1556792"/>
            <a:ext cx="6400800" cy="347472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   </a:t>
            </a:r>
            <a:r>
              <a:rPr lang="ru-RU" dirty="0" smtClean="0">
                <a:solidFill>
                  <a:srgbClr val="7030A0"/>
                </a:solidFill>
              </a:rPr>
              <a:t>Дымящиеся трубы заводов выбрасывают в атмосферу золу, пыль, углекислый газ, серный и сернистый газ. Если эти газы смешиваются с водой или с паром, получается кислота. Капли такого смертоносного дождя поражают живую ткань, делают ожоги.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   Представьте, что случится, если такой дождик пройдёт над городом или лесом? Вся вина за такие дожди ложится на человека. Под такие дожди лучше не попадать.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ЗАЩИТА: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Существуют способы для обезвреживания ядовитого дыма – это воздушные фильтры.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- </a:t>
            </a:r>
            <a:r>
              <a:rPr lang="ru-RU" dirty="0" smtClean="0">
                <a:solidFill>
                  <a:srgbClr val="FF00FF"/>
                </a:solidFill>
              </a:rPr>
              <a:t>Подумай и ответь. Где нужно устанавливать фильтры.</a:t>
            </a:r>
            <a:endParaRPr lang="ru-RU" dirty="0">
              <a:solidFill>
                <a:srgbClr val="FF00FF"/>
              </a:solidFill>
            </a:endParaRPr>
          </a:p>
        </p:txBody>
      </p:sp>
      <p:pic>
        <p:nvPicPr>
          <p:cNvPr id="1026" name="Picture 2" descr="C:\Users\admin\Downloads\27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423" y="230188"/>
            <a:ext cx="2736304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ownloads\27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62" y="280859"/>
            <a:ext cx="1451602" cy="1428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\Downloads\427450658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21" y="4992109"/>
            <a:ext cx="127635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\Downloads\267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5585643"/>
            <a:ext cx="1428750" cy="109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admin\Downloads\21564431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0261" y="5060133"/>
            <a:ext cx="713849" cy="767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admin\Downloads\116127085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992" y="5969092"/>
            <a:ext cx="808952" cy="55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admin\Downloads\127208235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4380" y="4436699"/>
            <a:ext cx="993006" cy="1246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admin\Downloads\178461333.gif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3993924"/>
            <a:ext cx="701970" cy="731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admin\Downloads\231483177.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150" y="5351463"/>
            <a:ext cx="1247775" cy="6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admin\Downloads\266004511.gif"/>
          <p:cNvPicPr>
            <a:picLocks noChangeAspect="1" noChangeArrowheads="1" noCrop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7386" y="4887913"/>
            <a:ext cx="1106539" cy="46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:\Users\admin\Downloads\297531662.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301" y="4875213"/>
            <a:ext cx="7620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:\Users\admin\Downloads\387998022.gif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150" y="5901984"/>
            <a:ext cx="1187623" cy="989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C:\Users\admin\Downloads\404342465.gif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974345"/>
            <a:ext cx="104775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C:\Users\admin\Downloads\418519689.gif"/>
          <p:cNvPicPr>
            <a:picLocks noChangeAspect="1" noChangeArrowheads="1" noCrop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307" y="6423559"/>
            <a:ext cx="886464" cy="339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3" name="Picture 19" descr="C:\Users\admin\Downloads\524382601.gif"/>
          <p:cNvPicPr>
            <a:picLocks noChangeAspect="1" noChangeArrowheads="1" noCrop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5577" y="5745419"/>
            <a:ext cx="561975" cy="84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C:\Users\admin\Downloads\526273883.gif"/>
          <p:cNvPicPr>
            <a:picLocks noChangeAspect="1" noChangeArrowheads="1" noCrop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3530" y="4662488"/>
            <a:ext cx="594072" cy="615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5" name="Picture 21" descr="C:\Users\admin\Downloads\592019322.gif"/>
          <p:cNvPicPr>
            <a:picLocks noChangeAspect="1" noChangeArrowheads="1" noCrop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414" y="5039136"/>
            <a:ext cx="952500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C:\Users\admin\Downloads\662970429.gif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97" y="4616451"/>
            <a:ext cx="735013" cy="735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23" descr="C:\Users\admin\Downloads\672260684.gif"/>
          <p:cNvPicPr>
            <a:picLocks noChangeAspect="1" noChangeArrowheads="1" noCrop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4011" y="4520245"/>
            <a:ext cx="952500" cy="57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C:\Users\admin\Downloads\676499751.gif"/>
          <p:cNvPicPr>
            <a:picLocks noChangeAspect="1" noChangeArrowheads="1" noCrop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59" y="1658938"/>
            <a:ext cx="1250847" cy="1250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9" name="Picture 25" descr="C:\Users\admin\Downloads\768212117.jp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8077" y="5592580"/>
            <a:ext cx="709309" cy="709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C:\Users\admin\Downloads\773778796.jpg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6049" y="5764846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1" name="Picture 27" descr="C:\Users\admin\Downloads\845881514.jpg"/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270" y="2909785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C:\Users\admin\Downloads\960928597.gif"/>
          <p:cNvPicPr>
            <a:picLocks noChangeAspect="1" noChangeArrowheads="1" noCrop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671" y="5955819"/>
            <a:ext cx="629699" cy="736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3" name="Picture 29" descr="C:\Users\admin\Downloads\961025458.gif"/>
          <p:cNvPicPr>
            <a:picLocks noChangeAspect="1" noChangeArrowheads="1" noCrop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20" y="3195535"/>
            <a:ext cx="857250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770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26" y="2199374"/>
            <a:ext cx="5055230" cy="1143000"/>
          </a:xfrm>
        </p:spPr>
        <p:txBody>
          <a:bodyPr/>
          <a:lstStyle/>
          <a:p>
            <a:r>
              <a:rPr lang="ru-RU" sz="2000" dirty="0" smtClean="0">
                <a:solidFill>
                  <a:srgbClr val="FF00FF"/>
                </a:solidFill>
              </a:rPr>
              <a:t>Подумай и ответь:</a:t>
            </a:r>
            <a:br>
              <a:rPr lang="ru-RU" sz="2000" dirty="0" smtClean="0">
                <a:solidFill>
                  <a:srgbClr val="FF00FF"/>
                </a:solidFill>
              </a:rPr>
            </a:br>
            <a:r>
              <a:rPr lang="ru-RU" sz="2000" dirty="0" smtClean="0">
                <a:solidFill>
                  <a:srgbClr val="FF00FF"/>
                </a:solidFill>
              </a:rPr>
              <a:t>что такое дождь, снег, град, туман?</a:t>
            </a:r>
            <a:endParaRPr lang="ru-RU" sz="2000" dirty="0">
              <a:solidFill>
                <a:srgbClr val="FF00FF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758839" y="116632"/>
            <a:ext cx="3374453" cy="54868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sz="2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 </a:t>
            </a:r>
            <a:r>
              <a:rPr lang="ru-RU" sz="2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марта</a:t>
            </a:r>
            <a:r>
              <a:rPr lang="en-US" sz="2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28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i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Всемирный день воды</a:t>
            </a:r>
            <a:endParaRPr lang="en-US" sz="2800" dirty="0">
              <a:solidFill>
                <a:srgbClr val="0000FF"/>
              </a:solidFill>
            </a:endParaRPr>
          </a:p>
        </p:txBody>
      </p:sp>
      <p:pic>
        <p:nvPicPr>
          <p:cNvPr id="7" name="Picture 2" descr="C:\Users\Ковалевская НИ\ВОДА фото\1266856855_0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1256" y="326889"/>
            <a:ext cx="1715563" cy="1286876"/>
          </a:xfrm>
          <a:prstGeom prst="ellipse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:\Users\Ковалевская НИ\ВОДА фото\detail_pi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985974" y="854627"/>
            <a:ext cx="485800" cy="724888"/>
          </a:xfrm>
          <a:prstGeom prst="can">
            <a:avLst/>
          </a:prstGeom>
        </p:spPr>
      </p:pic>
      <p:sp>
        <p:nvSpPr>
          <p:cNvPr id="10" name="Текст 6"/>
          <p:cNvSpPr txBox="1">
            <a:spLocks/>
          </p:cNvSpPr>
          <p:nvPr/>
        </p:nvSpPr>
        <p:spPr>
          <a:xfrm>
            <a:off x="4474808" y="1579515"/>
            <a:ext cx="2568369" cy="488849"/>
          </a:xfrm>
          <a:prstGeom prst="rect">
            <a:avLst/>
          </a:prstGeom>
        </p:spPr>
        <p:txBody>
          <a:bodyPr/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ru-RU" sz="1400" dirty="0" smtClean="0">
                <a:solidFill>
                  <a:srgbClr val="FF0000"/>
                </a:solidFill>
                <a:latin typeface="Arial Black" pitchFamily="34" charset="0"/>
              </a:rPr>
              <a:t>И в водопроводном </a:t>
            </a:r>
          </a:p>
          <a:p>
            <a:pPr marL="45720" indent="0" algn="ctr">
              <a:buNone/>
            </a:pPr>
            <a:r>
              <a:rPr lang="ru-RU" sz="1400" dirty="0" smtClean="0">
                <a:solidFill>
                  <a:srgbClr val="FF0000"/>
                </a:solidFill>
                <a:latin typeface="Arial Black" pitchFamily="34" charset="0"/>
              </a:rPr>
              <a:t>кране</a:t>
            </a:r>
          </a:p>
        </p:txBody>
      </p:sp>
      <p:sp>
        <p:nvSpPr>
          <p:cNvPr id="11" name="Прямоугольник 18"/>
          <p:cNvSpPr>
            <a:spLocks noChangeArrowheads="1"/>
          </p:cNvSpPr>
          <p:nvPr/>
        </p:nvSpPr>
        <p:spPr bwMode="auto">
          <a:xfrm>
            <a:off x="2972343" y="473567"/>
            <a:ext cx="8835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200" b="1" dirty="0">
                <a:solidFill>
                  <a:srgbClr val="FF0000"/>
                </a:solidFill>
                <a:latin typeface="Arial Black" pitchFamily="34" charset="0"/>
              </a:rPr>
              <a:t>в  луже </a:t>
            </a:r>
          </a:p>
        </p:txBody>
      </p:sp>
      <p:sp>
        <p:nvSpPr>
          <p:cNvPr id="12" name="Прямоугольник 19"/>
          <p:cNvSpPr>
            <a:spLocks noChangeArrowheads="1"/>
          </p:cNvSpPr>
          <p:nvPr/>
        </p:nvSpPr>
        <p:spPr bwMode="auto">
          <a:xfrm>
            <a:off x="3203848" y="749845"/>
            <a:ext cx="76815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200" b="1" dirty="0">
                <a:solidFill>
                  <a:srgbClr val="FF0000"/>
                </a:solidFill>
                <a:latin typeface="Arial Black" pitchFamily="34" charset="0"/>
              </a:rPr>
              <a:t>в море</a:t>
            </a:r>
          </a:p>
        </p:txBody>
      </p:sp>
      <p:sp>
        <p:nvSpPr>
          <p:cNvPr id="13" name="Прямоугольник 20"/>
          <p:cNvSpPr>
            <a:spLocks noChangeArrowheads="1"/>
          </p:cNvSpPr>
          <p:nvPr/>
        </p:nvSpPr>
        <p:spPr bwMode="auto">
          <a:xfrm>
            <a:off x="3355620" y="1085635"/>
            <a:ext cx="10005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200" b="1" dirty="0">
                <a:solidFill>
                  <a:srgbClr val="FF0000"/>
                </a:solidFill>
                <a:latin typeface="Arial Black" pitchFamily="34" charset="0"/>
              </a:rPr>
              <a:t>в  океане</a:t>
            </a:r>
          </a:p>
        </p:txBody>
      </p:sp>
      <p:sp>
        <p:nvSpPr>
          <p:cNvPr id="14" name="Стрелка вправо 13"/>
          <p:cNvSpPr/>
          <p:nvPr/>
        </p:nvSpPr>
        <p:spPr>
          <a:xfrm>
            <a:off x="20826" y="0"/>
            <a:ext cx="2880047" cy="122413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 b="1" dirty="0">
              <a:solidFill>
                <a:schemeClr val="bg1"/>
              </a:solidFill>
              <a:latin typeface="Arial Black" pitchFamily="34" charset="0"/>
            </a:endParaRPr>
          </a:p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  <a:latin typeface="Arial Black" pitchFamily="34" charset="0"/>
              </a:rPr>
              <a:t>Вы слыхали о воде?</a:t>
            </a:r>
            <a:br>
              <a:rPr lang="ru-RU" sz="1600" b="1" dirty="0">
                <a:solidFill>
                  <a:schemeClr val="bg1"/>
                </a:solidFill>
                <a:latin typeface="Arial Black" pitchFamily="34" charset="0"/>
              </a:rPr>
            </a:br>
            <a:r>
              <a:rPr lang="ru-RU" sz="1600" b="1" dirty="0">
                <a:solidFill>
                  <a:schemeClr val="bg1"/>
                </a:solidFill>
                <a:latin typeface="Arial Black" pitchFamily="34" charset="0"/>
              </a:rPr>
              <a:t>Говорят, она везде!</a:t>
            </a:r>
            <a:r>
              <a:rPr lang="ru-RU" sz="1600" dirty="0">
                <a:solidFill>
                  <a:schemeClr val="bg1"/>
                </a:solidFill>
                <a:latin typeface="Arial Black" pitchFamily="34" charset="0"/>
              </a:rPr>
              <a:t/>
            </a:r>
            <a:br>
              <a:rPr lang="ru-RU" sz="1600" dirty="0">
                <a:solidFill>
                  <a:schemeClr val="bg1"/>
                </a:solidFill>
                <a:latin typeface="Arial Black" pitchFamily="34" charset="0"/>
              </a:rPr>
            </a:br>
            <a:endParaRPr lang="ru-RU" sz="16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428574" y="3342374"/>
            <a:ext cx="3600600" cy="1871563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 b="1" dirty="0">
              <a:solidFill>
                <a:schemeClr val="bg1"/>
              </a:solidFill>
              <a:latin typeface="Arial Black" pitchFamily="34" charset="0"/>
            </a:endParaRPr>
          </a:p>
          <a:p>
            <a:pPr algn="ctr">
              <a:defRPr/>
            </a:pPr>
            <a:r>
              <a:rPr lang="ru-RU" sz="1600" b="1" dirty="0">
                <a:solidFill>
                  <a:srgbClr val="0000FF"/>
                </a:solidFill>
                <a:latin typeface="Arial Black" pitchFamily="34" charset="0"/>
              </a:rPr>
              <a:t>На плите у нас кипит, </a:t>
            </a:r>
          </a:p>
          <a:p>
            <a:pPr algn="ctr">
              <a:defRPr/>
            </a:pPr>
            <a:r>
              <a:rPr lang="ru-RU" sz="1600" b="1" dirty="0">
                <a:solidFill>
                  <a:srgbClr val="0000FF"/>
                </a:solidFill>
                <a:latin typeface="Arial Black" pitchFamily="34" charset="0"/>
              </a:rPr>
              <a:t>паром чайника шипит.</a:t>
            </a:r>
          </a:p>
          <a:p>
            <a:pPr algn="ctr">
              <a:defRPr/>
            </a:pPr>
            <a:r>
              <a:rPr lang="ru-RU" sz="1600" b="1" dirty="0">
                <a:solidFill>
                  <a:srgbClr val="0000FF"/>
                </a:solidFill>
                <a:latin typeface="Arial Black" pitchFamily="34" charset="0"/>
              </a:rPr>
              <a:t>Растворяет сахар в чае .</a:t>
            </a:r>
          </a:p>
          <a:p>
            <a:pPr algn="ctr">
              <a:defRPr/>
            </a:pPr>
            <a:endParaRPr lang="ru-RU" sz="1600" dirty="0">
              <a:solidFill>
                <a:srgbClr val="FFC000"/>
              </a:solidFill>
              <a:latin typeface="Arial Black" pitchFamily="34" charset="0"/>
            </a:endParaRPr>
          </a:p>
        </p:txBody>
      </p:sp>
      <p:sp>
        <p:nvSpPr>
          <p:cNvPr id="16" name="Стрелка вниз 15"/>
          <p:cNvSpPr/>
          <p:nvPr/>
        </p:nvSpPr>
        <p:spPr>
          <a:xfrm rot="21540000">
            <a:off x="-161376" y="3885600"/>
            <a:ext cx="2832916" cy="2219482"/>
          </a:xfrm>
          <a:prstGeom prst="downArrow">
            <a:avLst>
              <a:gd name="adj1" fmla="val 50000"/>
              <a:gd name="adj2" fmla="val 48093"/>
            </a:avLst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0000FF"/>
                </a:solidFill>
                <a:latin typeface="Arial Black" pitchFamily="34" charset="0"/>
              </a:rPr>
              <a:t>Как сосулька,  </a:t>
            </a:r>
            <a:r>
              <a:rPr lang="ru-RU" sz="1400" b="1" dirty="0" smtClean="0">
                <a:solidFill>
                  <a:srgbClr val="0000FF"/>
                </a:solidFill>
                <a:latin typeface="Arial Black" pitchFamily="34" charset="0"/>
              </a:rPr>
              <a:t>замерзает,</a:t>
            </a:r>
            <a:endParaRPr lang="ru-RU" sz="1400" b="1" dirty="0">
              <a:solidFill>
                <a:srgbClr val="0000FF"/>
              </a:solidFill>
              <a:latin typeface="Arial Black" pitchFamily="34" charset="0"/>
            </a:endParaRPr>
          </a:p>
          <a:p>
            <a:pPr algn="ctr">
              <a:defRPr/>
            </a:pPr>
            <a:r>
              <a:rPr lang="ru-RU" sz="1400" b="1" dirty="0">
                <a:solidFill>
                  <a:srgbClr val="0000FF"/>
                </a:solidFill>
                <a:latin typeface="Arial Black" pitchFamily="34" charset="0"/>
              </a:rPr>
              <a:t>в дом туманом заползает</a:t>
            </a:r>
            <a:br>
              <a:rPr lang="ru-RU" sz="1400" b="1" dirty="0">
                <a:solidFill>
                  <a:srgbClr val="0000FF"/>
                </a:solidFill>
                <a:latin typeface="Arial Black" pitchFamily="34" charset="0"/>
              </a:rPr>
            </a:br>
            <a:endParaRPr lang="ru-RU" sz="1400" b="1" dirty="0">
              <a:solidFill>
                <a:srgbClr val="0000FF"/>
              </a:solidFill>
              <a:latin typeface="Arial Black" pitchFamily="34" charset="0"/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1539580" y="5220575"/>
            <a:ext cx="6323186" cy="1608022"/>
          </a:xfrm>
          <a:prstGeom prst="ellipse">
            <a:avLst/>
          </a:prstGeom>
          <a:solidFill>
            <a:schemeClr val="accent2">
              <a:lumMod val="75000"/>
            </a:schemeClr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u="sng" dirty="0">
                <a:solidFill>
                  <a:srgbClr val="FFFF00"/>
                </a:solidFill>
                <a:latin typeface="Arial Black" pitchFamily="34" charset="0"/>
              </a:rPr>
              <a:t>Мы её не замечаем!</a:t>
            </a:r>
          </a:p>
          <a:p>
            <a:pPr algn="ctr">
              <a:defRPr/>
            </a:pPr>
            <a:r>
              <a:rPr lang="ru-RU" sz="1600" b="1" u="sng" dirty="0">
                <a:solidFill>
                  <a:srgbClr val="FFFF00"/>
                </a:solidFill>
                <a:latin typeface="Arial Black" pitchFamily="34" charset="0"/>
              </a:rPr>
              <a:t>А без воды нам не прожить!</a:t>
            </a:r>
          </a:p>
        </p:txBody>
      </p:sp>
      <p:pic>
        <p:nvPicPr>
          <p:cNvPr id="1026" name="Picture 2" descr="C:\Users\admin\Downloads\hello_html_6a14e092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832" y="1362634"/>
            <a:ext cx="857250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ownloads\hello_html_6a14e092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141" y="2076685"/>
            <a:ext cx="857250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526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359492"/>
            <a:ext cx="8496944" cy="6309868"/>
          </a:xfrm>
        </p:spPr>
        <p:txBody>
          <a:bodyPr>
            <a:normAutofit/>
          </a:bodyPr>
          <a:lstStyle/>
          <a:p>
            <a:r>
              <a:rPr lang="ru-RU" sz="3200" b="1" dirty="0" err="1" smtClean="0">
                <a:solidFill>
                  <a:srgbClr val="0000FF"/>
                </a:solidFill>
              </a:rPr>
              <a:t>Горводоканалы</a:t>
            </a:r>
            <a:r>
              <a:rPr lang="ru-RU" sz="3200" b="1" dirty="0" smtClean="0">
                <a:solidFill>
                  <a:srgbClr val="0000FF"/>
                </a:solidFill>
              </a:rPr>
              <a:t>, </a:t>
            </a:r>
            <a:r>
              <a:rPr lang="ru-RU" sz="3200" b="1" dirty="0" err="1" smtClean="0">
                <a:solidFill>
                  <a:srgbClr val="0000FF"/>
                </a:solidFill>
              </a:rPr>
              <a:t>хозбытовые</a:t>
            </a:r>
            <a:r>
              <a:rPr lang="ru-RU" sz="3200" b="1" dirty="0" smtClean="0">
                <a:solidFill>
                  <a:srgbClr val="0000FF"/>
                </a:solidFill>
              </a:rPr>
              <a:t> стоки, очистка вод</a:t>
            </a:r>
            <a:endParaRPr lang="ru-RU" sz="3200" b="1" dirty="0">
              <a:solidFill>
                <a:srgbClr val="0000FF"/>
              </a:solidFill>
            </a:endParaRPr>
          </a:p>
          <a:p>
            <a:pPr marL="45720" indent="0">
              <a:buNone/>
            </a:pPr>
            <a:r>
              <a:rPr lang="ru-RU" sz="32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Вы можете помыть руки с мылом, почистить зубы, мама выстирает одежду с помощью стирального порошка. Куда попадёт использованная вода? В море, в реки!</a:t>
            </a:r>
          </a:p>
          <a:p>
            <a:pPr marL="45720" indent="0">
              <a:buNone/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 Грязная вода по водостоку попадает в канализацию, затем на насосные станции, оттуда на станцию биологической очистки, после чего она попадает в реку или в море.</a:t>
            </a:r>
          </a:p>
          <a:p>
            <a:pPr marL="45720" indent="0">
              <a:buNone/>
            </a:pPr>
            <a:r>
              <a:rPr lang="ru-RU" sz="2000" b="1" dirty="0" smtClean="0">
                <a:solidFill>
                  <a:srgbClr val="FF00FF"/>
                </a:solidFill>
              </a:rPr>
              <a:t>ПОДУМАЙ:</a:t>
            </a:r>
            <a:r>
              <a:rPr lang="ru-RU" sz="2000" b="1" dirty="0">
                <a:solidFill>
                  <a:srgbClr val="FF00FF"/>
                </a:solidFill>
              </a:rPr>
              <a:t> </a:t>
            </a:r>
            <a:endParaRPr lang="ru-RU" sz="2000" b="1" dirty="0" smtClean="0">
              <a:solidFill>
                <a:srgbClr val="FF00FF"/>
              </a:solidFill>
            </a:endParaRPr>
          </a:p>
          <a:p>
            <a:pPr marL="45720" indent="0">
              <a:buNone/>
            </a:pPr>
            <a:r>
              <a:rPr lang="ru-RU" sz="2000" b="1" dirty="0" smtClean="0">
                <a:solidFill>
                  <a:srgbClr val="FF00FF"/>
                </a:solidFill>
              </a:rPr>
              <a:t>1) К чему может привести выход из строя очистных сооружений?</a:t>
            </a:r>
          </a:p>
          <a:p>
            <a:pPr marL="45720" indent="0">
              <a:buNone/>
            </a:pPr>
            <a:r>
              <a:rPr lang="ru-RU" sz="2000" b="1" dirty="0" smtClean="0">
                <a:solidFill>
                  <a:srgbClr val="FF00FF"/>
                </a:solidFill>
              </a:rPr>
              <a:t>2) Почему летом закрываются пляжи?</a:t>
            </a:r>
            <a:endParaRPr lang="ru-RU" sz="2000" b="1" dirty="0">
              <a:solidFill>
                <a:srgbClr val="FF00FF"/>
              </a:solidFill>
            </a:endParaRPr>
          </a:p>
          <a:p>
            <a:pPr marL="45720" indent="0">
              <a:buNone/>
            </a:pPr>
            <a:r>
              <a:rPr lang="ru-RU" sz="3200" b="1" dirty="0" smtClean="0">
                <a:solidFill>
                  <a:srgbClr val="0000FF"/>
                </a:solidFill>
              </a:rPr>
              <a:t>Природное очищение воды</a:t>
            </a:r>
          </a:p>
          <a:p>
            <a:pPr marL="45720" indent="0">
              <a:buNone/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Природа пытается восстановить себя. Под влиянием жизнедеятельности организмов природная вода очищается. Мы должны помочь в этом природе!</a:t>
            </a:r>
          </a:p>
        </p:txBody>
      </p:sp>
      <p:pic>
        <p:nvPicPr>
          <p:cNvPr id="4" name="Picture 2" descr="C:\Users\Ковалевская НИ\ВОДА фото\1272453182_voda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764704"/>
            <a:ext cx="1865586" cy="1008112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2842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842678" y="208162"/>
            <a:ext cx="60452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rgbClr val="FF00FF"/>
                </a:solidFill>
                <a:effectLst/>
                <a:latin typeface="Arial Black" pitchFamily="34" charset="0"/>
              </a:rPr>
              <a:t>      По страницам календаря</a:t>
            </a:r>
          </a:p>
          <a:p>
            <a:pPr algn="ctr"/>
            <a:endParaRPr lang="ru-RU" sz="2400" dirty="0" smtClean="0">
              <a:solidFill>
                <a:srgbClr val="FF00FF"/>
              </a:solidFill>
              <a:effectLst/>
              <a:latin typeface="Arial Black" pitchFamily="34" charset="0"/>
            </a:endParaRP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effectLst/>
                <a:latin typeface="Arial Black" pitchFamily="34" charset="0"/>
              </a:rPr>
              <a:t>1 марта - Всемирный день кошек </a:t>
            </a:r>
            <a:br>
              <a:rPr lang="ru-RU" sz="2400" dirty="0" smtClean="0">
                <a:solidFill>
                  <a:schemeClr val="accent6">
                    <a:lumMod val="50000"/>
                  </a:schemeClr>
                </a:solidFill>
                <a:effectLst/>
                <a:latin typeface="Arial Black" pitchFamily="34" charset="0"/>
              </a:rPr>
            </a:br>
            <a:r>
              <a:rPr lang="ru-RU" sz="2400" dirty="0" smtClean="0">
                <a:effectLst/>
                <a:latin typeface="Arial Black" pitchFamily="34" charset="0"/>
              </a:rPr>
              <a:t/>
            </a:r>
            <a:br>
              <a:rPr lang="ru-RU" sz="2400" dirty="0" smtClean="0">
                <a:effectLst/>
                <a:latin typeface="Arial Black" pitchFamily="34" charset="0"/>
              </a:rPr>
            </a:br>
            <a:endParaRPr lang="ru-RU" sz="2400" dirty="0">
              <a:effectLst/>
              <a:latin typeface="Arial Black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23728" y="2276872"/>
            <a:ext cx="5158072" cy="1107996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/>
                <a:latin typeface="Arial Black" pitchFamily="34" charset="0"/>
              </a:rPr>
              <a:t>14 марта – Международный день рек </a:t>
            </a:r>
            <a:br>
              <a:rPr lang="ru-RU" dirty="0" smtClean="0">
                <a:effectLst/>
                <a:latin typeface="Arial Black" pitchFamily="34" charset="0"/>
              </a:rPr>
            </a:br>
            <a:r>
              <a:rPr lang="ru-RU" sz="2400" dirty="0" smtClean="0">
                <a:effectLst/>
                <a:latin typeface="Arial Black" pitchFamily="34" charset="0"/>
              </a:rPr>
              <a:t/>
            </a:r>
            <a:br>
              <a:rPr lang="ru-RU" sz="2400" dirty="0" smtClean="0">
                <a:effectLst/>
                <a:latin typeface="Arial Black" pitchFamily="34" charset="0"/>
              </a:rPr>
            </a:br>
            <a:endParaRPr lang="ru-RU" sz="2400" dirty="0">
              <a:effectLst/>
              <a:latin typeface="Arial Black" pitchFamily="34" charset="0"/>
            </a:endParaRPr>
          </a:p>
        </p:txBody>
      </p:sp>
      <p:pic>
        <p:nvPicPr>
          <p:cNvPr id="11" name="Picture 2" descr="C:\Users\USER\Desktop\12670244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1800" y="1465084"/>
            <a:ext cx="1762306" cy="2060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525351" y="4099667"/>
            <a:ext cx="523052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EC223"/>
                </a:solidFill>
                <a:latin typeface="Arial Black" pitchFamily="34" charset="0"/>
              </a:rPr>
              <a:t>20 марта - Международный день леса</a:t>
            </a:r>
            <a:br>
              <a:rPr lang="ru-RU" sz="2000" dirty="0">
                <a:solidFill>
                  <a:srgbClr val="0EC223"/>
                </a:solidFill>
                <a:latin typeface="Arial Black" pitchFamily="34" charset="0"/>
              </a:rPr>
            </a:br>
            <a:r>
              <a:rPr lang="ru-RU" sz="2400" dirty="0">
                <a:solidFill>
                  <a:srgbClr val="0EC223"/>
                </a:solidFill>
                <a:latin typeface="Arial Black" pitchFamily="34" charset="0"/>
              </a:rPr>
              <a:t/>
            </a:r>
            <a:br>
              <a:rPr lang="ru-RU" sz="2400" dirty="0">
                <a:solidFill>
                  <a:srgbClr val="0EC223"/>
                </a:solidFill>
                <a:latin typeface="Arial Black" pitchFamily="34" charset="0"/>
              </a:rPr>
            </a:br>
            <a:endParaRPr lang="ru-RU" sz="2400" dirty="0">
              <a:solidFill>
                <a:srgbClr val="0EC223"/>
              </a:solidFill>
              <a:effectLst/>
              <a:latin typeface="Arial Black" pitchFamily="34" charset="0"/>
            </a:endParaRPr>
          </a:p>
        </p:txBody>
      </p:sp>
      <p:pic>
        <p:nvPicPr>
          <p:cNvPr id="13" name="Picture 3" descr="C:\Users\USER\Desktop\elitefon.ru_1673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118439" y="3384868"/>
            <a:ext cx="1553663" cy="2161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348339" y="5657671"/>
            <a:ext cx="5724128" cy="120032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/>
                <a:latin typeface="Arial Black" pitchFamily="34" charset="0"/>
              </a:rPr>
              <a:t>22 марта - Всемирный день водных ресурсов (День воды)</a:t>
            </a:r>
            <a:br>
              <a:rPr lang="ru-RU" dirty="0" smtClean="0">
                <a:effectLst/>
                <a:latin typeface="Arial Black" pitchFamily="34" charset="0"/>
              </a:rPr>
            </a:br>
            <a:r>
              <a:rPr lang="ru-RU" dirty="0" smtClean="0">
                <a:effectLst/>
                <a:latin typeface="Arial Black" pitchFamily="34" charset="0"/>
              </a:rPr>
              <a:t/>
            </a:r>
            <a:br>
              <a:rPr lang="ru-RU" dirty="0" smtClean="0">
                <a:effectLst/>
                <a:latin typeface="Arial Black" pitchFamily="34" charset="0"/>
              </a:rPr>
            </a:br>
            <a:endParaRPr lang="ru-RU" dirty="0">
              <a:effectLst/>
              <a:latin typeface="Arial Black" pitchFamily="34" charset="0"/>
            </a:endParaRPr>
          </a:p>
        </p:txBody>
      </p:sp>
      <p:pic>
        <p:nvPicPr>
          <p:cNvPr id="1026" name="Picture 2" descr="C:\Users\admin\Downloads\905015238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878" y="3732908"/>
            <a:ext cx="1055575" cy="1253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0" descr="C:\Users\admin\Downloads\854874244.jpg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2" y="-32640"/>
            <a:ext cx="1735258" cy="2082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5" descr="C:\Users\admin\Downloads\41499102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3378" y="5449474"/>
            <a:ext cx="1406967" cy="1308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898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13564" y="38201"/>
            <a:ext cx="62727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effectLst/>
                <a:latin typeface="Arial Black" pitchFamily="34" charset="0"/>
              </a:rPr>
              <a:t>1 апреля – Международный день птиц </a:t>
            </a:r>
            <a:br>
              <a:rPr lang="ru-RU" sz="2000" dirty="0" smtClean="0">
                <a:effectLst/>
                <a:latin typeface="Arial Black" pitchFamily="34" charset="0"/>
              </a:rPr>
            </a:br>
            <a:r>
              <a:rPr lang="ru-RU" sz="2000" dirty="0" smtClean="0">
                <a:effectLst/>
                <a:latin typeface="Arial Black" pitchFamily="34" charset="0"/>
              </a:rPr>
              <a:t/>
            </a:r>
            <a:br>
              <a:rPr lang="ru-RU" sz="2000" dirty="0" smtClean="0">
                <a:effectLst/>
                <a:latin typeface="Arial Black" pitchFamily="34" charset="0"/>
              </a:rPr>
            </a:br>
            <a:endParaRPr lang="ru-RU" sz="2000" dirty="0">
              <a:effectLst/>
              <a:latin typeface="Arial Black" pitchFamily="34" charset="0"/>
            </a:endParaRPr>
          </a:p>
        </p:txBody>
      </p:sp>
      <p:pic>
        <p:nvPicPr>
          <p:cNvPr id="3" name="Picture 3" descr="C:\Users\USER\Desktop\22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"/>
          <a:stretch/>
        </p:blipFill>
        <p:spPr bwMode="auto">
          <a:xfrm>
            <a:off x="89412" y="456164"/>
            <a:ext cx="1844361" cy="1410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USER\Desktop\Pervocvety_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525" y="1324445"/>
            <a:ext cx="1086083" cy="167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361402" y="1794874"/>
            <a:ext cx="55446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effectLst/>
                <a:latin typeface="Arial Black" pitchFamily="34" charset="0"/>
              </a:rPr>
              <a:t>19 апреля - День подснежника </a:t>
            </a:r>
            <a:br>
              <a:rPr lang="ru-RU" sz="2400" dirty="0" smtClean="0">
                <a:effectLst/>
                <a:latin typeface="Arial Black" pitchFamily="34" charset="0"/>
              </a:rPr>
            </a:br>
            <a:r>
              <a:rPr lang="ru-RU" sz="2400" dirty="0" smtClean="0">
                <a:effectLst/>
                <a:latin typeface="Arial Black" pitchFamily="34" charset="0"/>
              </a:rPr>
              <a:t/>
            </a:r>
            <a:br>
              <a:rPr lang="ru-RU" sz="2400" dirty="0" smtClean="0">
                <a:effectLst/>
                <a:latin typeface="Arial Black" pitchFamily="34" charset="0"/>
              </a:rPr>
            </a:br>
            <a:endParaRPr lang="ru-RU" sz="2400" dirty="0">
              <a:effectLst/>
              <a:latin typeface="Arial Black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62818" y="3359025"/>
            <a:ext cx="542966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effectLst/>
                <a:latin typeface="Arial Black" pitchFamily="34" charset="0"/>
              </a:rPr>
              <a:t>22 апреля – Международный день Матери-Земли</a:t>
            </a:r>
            <a:br>
              <a:rPr lang="ru-RU" sz="2400" dirty="0" smtClean="0">
                <a:effectLst/>
                <a:latin typeface="Arial Black" pitchFamily="34" charset="0"/>
              </a:rPr>
            </a:br>
            <a:r>
              <a:rPr lang="ru-RU" sz="2400" dirty="0" smtClean="0">
                <a:effectLst/>
                <a:latin typeface="Arial Black" pitchFamily="34" charset="0"/>
              </a:rPr>
              <a:t/>
            </a:r>
            <a:br>
              <a:rPr lang="ru-RU" sz="2400" dirty="0" smtClean="0">
                <a:effectLst/>
                <a:latin typeface="Arial Black" pitchFamily="34" charset="0"/>
              </a:rPr>
            </a:br>
            <a:endParaRPr lang="ru-RU" sz="2400" dirty="0">
              <a:effectLst/>
              <a:latin typeface="Arial Black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030413" y="5780193"/>
            <a:ext cx="641864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Arial Black" pitchFamily="34" charset="0"/>
              </a:rPr>
              <a:t>24 мая </a:t>
            </a:r>
            <a:r>
              <a:rPr lang="ru-RU" sz="2400" dirty="0" smtClean="0">
                <a:latin typeface="Arial Black" pitchFamily="34" charset="0"/>
              </a:rPr>
              <a:t>– Международный </a:t>
            </a:r>
            <a:r>
              <a:rPr lang="ru-RU" sz="2400" dirty="0">
                <a:latin typeface="Arial Black" pitchFamily="34" charset="0"/>
              </a:rPr>
              <a:t>день </a:t>
            </a:r>
            <a:r>
              <a:rPr lang="ru-RU" sz="2400" dirty="0" smtClean="0">
                <a:latin typeface="Arial Black" pitchFamily="34" charset="0"/>
              </a:rPr>
              <a:t>заповедников </a:t>
            </a:r>
            <a:r>
              <a:rPr lang="ru-RU" sz="2400" dirty="0">
                <a:latin typeface="Arial Black" pitchFamily="34" charset="0"/>
              </a:rPr>
              <a:t/>
            </a:r>
            <a:br>
              <a:rPr lang="ru-RU" sz="2400" dirty="0">
                <a:latin typeface="Arial Black" pitchFamily="34" charset="0"/>
              </a:rPr>
            </a:br>
            <a:r>
              <a:rPr lang="ru-RU" sz="2400" dirty="0">
                <a:latin typeface="Arial Black" pitchFamily="34" charset="0"/>
              </a:rPr>
              <a:t/>
            </a:r>
            <a:br>
              <a:rPr lang="ru-RU" sz="2400" dirty="0">
                <a:latin typeface="Arial Black" pitchFamily="34" charset="0"/>
              </a:rPr>
            </a:br>
            <a:endParaRPr lang="ru-RU" sz="2400" dirty="0">
              <a:effectLst/>
              <a:latin typeface="Arial Black" pitchFamily="34" charset="0"/>
            </a:endParaRPr>
          </a:p>
        </p:txBody>
      </p:sp>
      <p:pic>
        <p:nvPicPr>
          <p:cNvPr id="8" name="Picture 4" descr="C:\Users\USER\Desktop\zebra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"/>
          <a:stretch/>
        </p:blipFill>
        <p:spPr bwMode="auto">
          <a:xfrm>
            <a:off x="635879" y="5015568"/>
            <a:ext cx="1150150" cy="1549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\Downloads\918016937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6646" y="3180847"/>
            <a:ext cx="1695450" cy="1228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ownloads\978580778.gif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919" y="3890460"/>
            <a:ext cx="101917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1" descr="C:\Users\admin\Downloads\965.gif"/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83" y="3541871"/>
            <a:ext cx="1797191" cy="1473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4" descr="C:\Users\admin\Downloads\309721261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49412"/>
            <a:ext cx="1631141" cy="1516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410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49608" y="31998"/>
            <a:ext cx="73943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effectLst/>
                <a:latin typeface="Arial Black" pitchFamily="34" charset="0"/>
              </a:rPr>
              <a:t>5 июня - Всемирный день охраны окружающей среды</a:t>
            </a:r>
            <a:br>
              <a:rPr lang="ru-RU" dirty="0" smtClean="0">
                <a:effectLst/>
                <a:latin typeface="Arial Black" pitchFamily="34" charset="0"/>
              </a:rPr>
            </a:br>
            <a:r>
              <a:rPr lang="ru-RU" dirty="0" smtClean="0">
                <a:effectLst/>
                <a:latin typeface="Arial Black" pitchFamily="34" charset="0"/>
              </a:rPr>
              <a:t/>
            </a:r>
            <a:br>
              <a:rPr lang="ru-RU" dirty="0" smtClean="0">
                <a:effectLst/>
                <a:latin typeface="Arial Black" pitchFamily="34" charset="0"/>
              </a:rPr>
            </a:br>
            <a:endParaRPr lang="ru-RU" dirty="0">
              <a:effectLst/>
              <a:latin typeface="Arial Black" pitchFamily="34" charset="0"/>
            </a:endParaRPr>
          </a:p>
        </p:txBody>
      </p:sp>
      <p:pic>
        <p:nvPicPr>
          <p:cNvPr id="3" name="Picture 3" descr="C:\Users\USER\Desktop\0_99255_1f277d14_M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20" y="380316"/>
            <a:ext cx="2232248" cy="2040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298747" y="1480779"/>
            <a:ext cx="429611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effectLst/>
                <a:latin typeface="Arial Black" pitchFamily="34" charset="0"/>
              </a:rPr>
              <a:t>8 июня - Всемирный день океанов </a:t>
            </a:r>
            <a:br>
              <a:rPr lang="ru-RU" sz="2000" dirty="0" smtClean="0">
                <a:effectLst/>
                <a:latin typeface="Arial Black" pitchFamily="34" charset="0"/>
              </a:rPr>
            </a:br>
            <a:r>
              <a:rPr lang="ru-RU" sz="2000" dirty="0" smtClean="0">
                <a:effectLst/>
                <a:latin typeface="Arial Black" pitchFamily="34" charset="0"/>
              </a:rPr>
              <a:t/>
            </a:r>
            <a:br>
              <a:rPr lang="ru-RU" sz="2000" dirty="0" smtClean="0">
                <a:effectLst/>
                <a:latin typeface="Arial Black" pitchFamily="34" charset="0"/>
              </a:rPr>
            </a:br>
            <a:endParaRPr lang="ru-RU" sz="2000" dirty="0">
              <a:effectLst/>
              <a:latin typeface="Arial Black" pitchFamily="34" charset="0"/>
            </a:endParaRPr>
          </a:p>
        </p:txBody>
      </p:sp>
      <p:pic>
        <p:nvPicPr>
          <p:cNvPr id="5" name="Picture 3" descr="C:\Users\USER\Desktop\i-7701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7067802" y="4897384"/>
            <a:ext cx="1428359" cy="1712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USER\Desktop\org_gigs96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"/>
          <a:stretch/>
        </p:blipFill>
        <p:spPr bwMode="auto">
          <a:xfrm>
            <a:off x="193520" y="3021663"/>
            <a:ext cx="2362256" cy="1620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339752" y="3429000"/>
            <a:ext cx="54422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effectLst/>
                <a:latin typeface="Arial Black" pitchFamily="34" charset="0"/>
              </a:rPr>
              <a:t>17 июня - Всемирный день борьбы с опустыниванием и засухой </a:t>
            </a:r>
            <a:br>
              <a:rPr lang="ru-RU" sz="2000" dirty="0" smtClean="0">
                <a:effectLst/>
                <a:latin typeface="Arial Black" pitchFamily="34" charset="0"/>
              </a:rPr>
            </a:br>
            <a:endParaRPr lang="ru-RU" sz="2000" dirty="0">
              <a:effectLst/>
              <a:latin typeface="Arial Black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19972" y="5380062"/>
            <a:ext cx="24842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effectLst/>
                <a:latin typeface="Arial Black" pitchFamily="34" charset="0"/>
              </a:rPr>
              <a:t>23 июля - Всемирный день китов и дельфинов</a:t>
            </a:r>
            <a:br>
              <a:rPr lang="ru-RU" sz="2000" dirty="0" smtClean="0">
                <a:effectLst/>
                <a:latin typeface="Arial Black" pitchFamily="34" charset="0"/>
              </a:rPr>
            </a:br>
            <a:r>
              <a:rPr lang="ru-RU" sz="2000" dirty="0" smtClean="0">
                <a:effectLst/>
                <a:latin typeface="Arial Black" pitchFamily="34" charset="0"/>
              </a:rPr>
              <a:t/>
            </a:r>
            <a:br>
              <a:rPr lang="ru-RU" sz="2000" dirty="0" smtClean="0">
                <a:effectLst/>
                <a:latin typeface="Arial Black" pitchFamily="34" charset="0"/>
              </a:rPr>
            </a:br>
            <a:endParaRPr lang="ru-RU" sz="2000" dirty="0">
              <a:effectLst/>
              <a:latin typeface="Arial Black" pitchFamily="34" charset="0"/>
            </a:endParaRPr>
          </a:p>
        </p:txBody>
      </p:sp>
      <p:pic>
        <p:nvPicPr>
          <p:cNvPr id="10" name="Picture 2" descr="C:\Users\USER\Desktop\6678eb5110d91c85657d0b519df026b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/>
          <a:stretch/>
        </p:blipFill>
        <p:spPr bwMode="auto">
          <a:xfrm>
            <a:off x="2987824" y="5015362"/>
            <a:ext cx="1147242" cy="147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5" descr="C:\Users\admin\Downloads\414991026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3939" y="1126014"/>
            <a:ext cx="1679600" cy="2099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14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ГОД ЭКОЛОГИИ\img9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328588" cy="624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288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581</TotalTime>
  <Words>849</Words>
  <Application>Microsoft Office PowerPoint</Application>
  <PresentationFormat>Экран (4:3)</PresentationFormat>
  <Paragraphs>108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ЭКОЛОГИЧЕСКИЙ ЛИЦЕЙ МАЛЫШАМ</vt:lpstr>
      <vt:lpstr>Презентация PowerPoint</vt:lpstr>
      <vt:lpstr>КТО ЗАНИМАЕТСЯ ЭКОЛОГИЕЙ?</vt:lpstr>
      <vt:lpstr>Презентация PowerPoint</vt:lpstr>
      <vt:lpstr>Презентация PowerPoint</vt:lpstr>
      <vt:lpstr>Кислотные дожди</vt:lpstr>
      <vt:lpstr>Подумай и ответь: что такое дождь, снег, град, туман?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41</cp:revision>
  <dcterms:created xsi:type="dcterms:W3CDTF">2017-02-17T17:13:25Z</dcterms:created>
  <dcterms:modified xsi:type="dcterms:W3CDTF">2017-02-23T18:52:47Z</dcterms:modified>
</cp:coreProperties>
</file>