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15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716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EAA2B7-3940-4248-B223-0102DB3CCF64}" type="doc">
      <dgm:prSet loTypeId="urn:microsoft.com/office/officeart/2005/8/layout/lProcess3" loCatId="process" qsTypeId="urn:microsoft.com/office/officeart/2005/8/quickstyle/simple1#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40F08759-4263-4A0A-9780-71BF94548C54}">
      <dgm:prSet phldrT="[Текст]" custT="1"/>
      <dgm:spPr/>
      <dgm:t>
        <a:bodyPr/>
        <a:lstStyle/>
        <a:p>
          <a:r>
            <a:rPr lang="ru-RU" sz="2000" b="1" dirty="0" smtClean="0"/>
            <a:t>Регулятивные </a:t>
          </a:r>
          <a:br>
            <a:rPr lang="ru-RU" sz="2000" b="1" dirty="0" smtClean="0"/>
          </a:br>
          <a:r>
            <a:rPr lang="ru-RU" sz="2000" b="1" dirty="0" smtClean="0"/>
            <a:t>УУД</a:t>
          </a:r>
          <a:endParaRPr lang="ru-RU" sz="2000" b="1" dirty="0"/>
        </a:p>
      </dgm:t>
    </dgm:pt>
    <dgm:pt modelId="{9B976140-1B5D-46F1-BE2A-1403078452B9}" type="parTrans" cxnId="{3E9EA13C-D5F8-46F1-B033-3A9E1E700F8C}">
      <dgm:prSet/>
      <dgm:spPr/>
      <dgm:t>
        <a:bodyPr/>
        <a:lstStyle/>
        <a:p>
          <a:endParaRPr lang="ru-RU" b="1"/>
        </a:p>
      </dgm:t>
    </dgm:pt>
    <dgm:pt modelId="{21E37EAD-62EE-4101-91CE-778051E41D2F}" type="sibTrans" cxnId="{3E9EA13C-D5F8-46F1-B033-3A9E1E700F8C}">
      <dgm:prSet/>
      <dgm:spPr/>
      <dgm:t>
        <a:bodyPr/>
        <a:lstStyle/>
        <a:p>
          <a:endParaRPr lang="ru-RU" b="1"/>
        </a:p>
      </dgm:t>
    </dgm:pt>
    <dgm:pt modelId="{EC64CE73-460A-4223-BC03-82848CF1E783}">
      <dgm:prSet phldrT="[Текст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1" dirty="0" smtClean="0"/>
            <a:t>Компетентно</a:t>
          </a:r>
          <a:r>
            <a:rPr lang="ru-RU" sz="2000" b="1" i="1" dirty="0" smtClean="0"/>
            <a:t>ст</a:t>
          </a:r>
          <a:r>
            <a:rPr lang="ru-RU" sz="2000" b="1" dirty="0" smtClean="0"/>
            <a:t>ь разрешения проблем</a:t>
          </a:r>
          <a:endParaRPr lang="ru-RU" sz="2000" b="1" dirty="0"/>
        </a:p>
      </dgm:t>
    </dgm:pt>
    <dgm:pt modelId="{CD65E5BC-9B5D-4BEF-8E1A-570DB099C403}" type="parTrans" cxnId="{DC746A8D-9F94-4E0E-AB37-4523B4835480}">
      <dgm:prSet/>
      <dgm:spPr/>
      <dgm:t>
        <a:bodyPr/>
        <a:lstStyle/>
        <a:p>
          <a:endParaRPr lang="ru-RU" b="1"/>
        </a:p>
      </dgm:t>
    </dgm:pt>
    <dgm:pt modelId="{A1B0CEBC-6CE1-438D-9A08-5AE949FA401B}" type="sibTrans" cxnId="{DC746A8D-9F94-4E0E-AB37-4523B4835480}">
      <dgm:prSet/>
      <dgm:spPr/>
      <dgm:t>
        <a:bodyPr/>
        <a:lstStyle/>
        <a:p>
          <a:endParaRPr lang="ru-RU" b="1"/>
        </a:p>
      </dgm:t>
    </dgm:pt>
    <dgm:pt modelId="{C1F19516-9868-4B79-AA79-F2443B384858}">
      <dgm:prSet phldrT="[Текст]" custT="1"/>
      <dgm:spPr/>
      <dgm:t>
        <a:bodyPr/>
        <a:lstStyle/>
        <a:p>
          <a:r>
            <a:rPr lang="ru-RU" sz="2000" b="1" dirty="0" smtClean="0"/>
            <a:t>Познавательные УУД</a:t>
          </a:r>
          <a:endParaRPr lang="ru-RU" sz="2000" b="1" dirty="0"/>
        </a:p>
      </dgm:t>
    </dgm:pt>
    <dgm:pt modelId="{FBEBF2E2-E0D6-4B2C-960C-71D61AF30139}" type="parTrans" cxnId="{0E920ACB-063C-49FD-9F64-A5468BFAC71B}">
      <dgm:prSet/>
      <dgm:spPr/>
      <dgm:t>
        <a:bodyPr/>
        <a:lstStyle/>
        <a:p>
          <a:endParaRPr lang="ru-RU" b="1"/>
        </a:p>
      </dgm:t>
    </dgm:pt>
    <dgm:pt modelId="{3D5E1A79-47E5-4EE1-B3DD-E74F52E8B417}" type="sibTrans" cxnId="{0E920ACB-063C-49FD-9F64-A5468BFAC71B}">
      <dgm:prSet/>
      <dgm:spPr/>
      <dgm:t>
        <a:bodyPr/>
        <a:lstStyle/>
        <a:p>
          <a:endParaRPr lang="ru-RU" b="1"/>
        </a:p>
      </dgm:t>
    </dgm:pt>
    <dgm:pt modelId="{B8CD99E7-3A7B-4005-9954-68779BE033BB}">
      <dgm:prSet phldrT="[Текст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1" dirty="0" smtClean="0"/>
            <a:t>Информационная </a:t>
          </a:r>
          <a:endParaRPr lang="ru-RU" sz="2000" b="1" dirty="0"/>
        </a:p>
      </dgm:t>
    </dgm:pt>
    <dgm:pt modelId="{0043EB3E-98A4-4199-9447-CF3CBDBA845B}" type="parTrans" cxnId="{A4E24927-621C-4354-889D-15EC703895BD}">
      <dgm:prSet/>
      <dgm:spPr/>
      <dgm:t>
        <a:bodyPr/>
        <a:lstStyle/>
        <a:p>
          <a:endParaRPr lang="ru-RU" b="1"/>
        </a:p>
      </dgm:t>
    </dgm:pt>
    <dgm:pt modelId="{075C6C98-64AE-4D2F-A0E1-2AD432112827}" type="sibTrans" cxnId="{A4E24927-621C-4354-889D-15EC703895BD}">
      <dgm:prSet/>
      <dgm:spPr/>
      <dgm:t>
        <a:bodyPr/>
        <a:lstStyle/>
        <a:p>
          <a:endParaRPr lang="ru-RU" b="1"/>
        </a:p>
      </dgm:t>
    </dgm:pt>
    <dgm:pt modelId="{1DA8C646-BE8B-47C6-9529-396FFD729451}">
      <dgm:prSet phldrT="[Текст]" custT="1"/>
      <dgm:spPr/>
      <dgm:t>
        <a:bodyPr/>
        <a:lstStyle/>
        <a:p>
          <a:r>
            <a:rPr lang="ru-RU" sz="2000" b="1" dirty="0" smtClean="0"/>
            <a:t>Коммуникативные УУД</a:t>
          </a:r>
          <a:endParaRPr lang="ru-RU" sz="2000" b="1" dirty="0"/>
        </a:p>
      </dgm:t>
    </dgm:pt>
    <dgm:pt modelId="{91EE5EA8-05C8-4BEC-98EE-343760C8D6D3}" type="parTrans" cxnId="{3CB3E6CF-E95C-44BA-9E7E-5FDBE1ED0049}">
      <dgm:prSet/>
      <dgm:spPr/>
      <dgm:t>
        <a:bodyPr/>
        <a:lstStyle/>
        <a:p>
          <a:endParaRPr lang="ru-RU" b="1"/>
        </a:p>
      </dgm:t>
    </dgm:pt>
    <dgm:pt modelId="{7F759FC5-7497-469F-80C1-9DC4862CEA71}" type="sibTrans" cxnId="{3CB3E6CF-E95C-44BA-9E7E-5FDBE1ED0049}">
      <dgm:prSet/>
      <dgm:spPr/>
      <dgm:t>
        <a:bodyPr/>
        <a:lstStyle/>
        <a:p>
          <a:endParaRPr lang="ru-RU" b="1"/>
        </a:p>
      </dgm:t>
    </dgm:pt>
    <dgm:pt modelId="{07864D7E-0C1A-4A00-B8E5-43DCA80513BD}">
      <dgm:prSet phldrT="[Текст]" custT="1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000" b="1" dirty="0" smtClean="0"/>
            <a:t>Коммуникативная </a:t>
          </a:r>
          <a:endParaRPr lang="ru-RU" sz="2000" b="1" dirty="0"/>
        </a:p>
      </dgm:t>
    </dgm:pt>
    <dgm:pt modelId="{2A912ED4-0326-47AA-B728-4BF73D2E156A}" type="parTrans" cxnId="{65A05B88-7E50-4A38-B1C8-94BDA2FBD513}">
      <dgm:prSet/>
      <dgm:spPr/>
      <dgm:t>
        <a:bodyPr/>
        <a:lstStyle/>
        <a:p>
          <a:endParaRPr lang="ru-RU" b="1"/>
        </a:p>
      </dgm:t>
    </dgm:pt>
    <dgm:pt modelId="{AF7F378E-DC05-4338-983F-AB5108135178}" type="sibTrans" cxnId="{65A05B88-7E50-4A38-B1C8-94BDA2FBD513}">
      <dgm:prSet/>
      <dgm:spPr/>
      <dgm:t>
        <a:bodyPr/>
        <a:lstStyle/>
        <a:p>
          <a:endParaRPr lang="ru-RU" b="1"/>
        </a:p>
      </dgm:t>
    </dgm:pt>
    <dgm:pt modelId="{D5B2E207-986E-432E-8B85-43CC0826CF54}" type="pres">
      <dgm:prSet presAssocID="{5CEAA2B7-3940-4248-B223-0102DB3CCF6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5AB40EA-1F4B-4EE7-8D79-A43F7DDA75B5}" type="pres">
      <dgm:prSet presAssocID="{40F08759-4263-4A0A-9780-71BF94548C54}" presName="horFlow" presStyleCnt="0"/>
      <dgm:spPr/>
    </dgm:pt>
    <dgm:pt modelId="{6898435D-5F5B-403D-8E3C-41885BF46319}" type="pres">
      <dgm:prSet presAssocID="{40F08759-4263-4A0A-9780-71BF94548C54}" presName="bigChev" presStyleLbl="node1" presStyleIdx="0" presStyleCnt="3" custScaleX="34132" custScaleY="14753" custLinFactNeighborX="-33295" custLinFactNeighborY="25228"/>
      <dgm:spPr/>
      <dgm:t>
        <a:bodyPr/>
        <a:lstStyle/>
        <a:p>
          <a:endParaRPr lang="ru-RU"/>
        </a:p>
      </dgm:t>
    </dgm:pt>
    <dgm:pt modelId="{13A6524F-FD9B-4FFE-9F9A-4D51BE49AC46}" type="pres">
      <dgm:prSet presAssocID="{CD65E5BC-9B5D-4BEF-8E1A-570DB099C403}" presName="parTrans" presStyleCnt="0"/>
      <dgm:spPr/>
    </dgm:pt>
    <dgm:pt modelId="{A44D7B20-E39E-4C28-A0C6-C5A739819FD7}" type="pres">
      <dgm:prSet presAssocID="{EC64CE73-460A-4223-BC03-82848CF1E783}" presName="node" presStyleLbl="alignAccFollowNode1" presStyleIdx="0" presStyleCnt="3" custScaleX="77452" custScaleY="26095" custLinFactNeighborX="55739" custLinFactNeighborY="319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D2AF93-537C-48BA-8857-1E99DD8B33E6}" type="pres">
      <dgm:prSet presAssocID="{40F08759-4263-4A0A-9780-71BF94548C54}" presName="vSp" presStyleCnt="0"/>
      <dgm:spPr/>
    </dgm:pt>
    <dgm:pt modelId="{34FE0E4E-BD53-4113-ADE4-9ABD4F8CD093}" type="pres">
      <dgm:prSet presAssocID="{C1F19516-9868-4B79-AA79-F2443B384858}" presName="horFlow" presStyleCnt="0"/>
      <dgm:spPr/>
    </dgm:pt>
    <dgm:pt modelId="{B3C01545-5A18-471A-A6FA-A009AAA53D8A}" type="pres">
      <dgm:prSet presAssocID="{C1F19516-9868-4B79-AA79-F2443B384858}" presName="bigChev" presStyleLbl="node1" presStyleIdx="1" presStyleCnt="3" custScaleX="56080" custScaleY="14413" custLinFactNeighborX="-30118" custLinFactNeighborY="15974"/>
      <dgm:spPr/>
      <dgm:t>
        <a:bodyPr/>
        <a:lstStyle/>
        <a:p>
          <a:endParaRPr lang="ru-RU"/>
        </a:p>
      </dgm:t>
    </dgm:pt>
    <dgm:pt modelId="{9532A251-3FD4-4907-B12E-0E5855F87BCA}" type="pres">
      <dgm:prSet presAssocID="{0043EB3E-98A4-4199-9447-CF3CBDBA845B}" presName="parTrans" presStyleCnt="0"/>
      <dgm:spPr/>
    </dgm:pt>
    <dgm:pt modelId="{5EF7A7B6-E555-4A74-91D6-70EAF1D4C010}" type="pres">
      <dgm:prSet presAssocID="{B8CD99E7-3A7B-4005-9954-68779BE033BB}" presName="node" presStyleLbl="alignAccFollowNode1" presStyleIdx="1" presStyleCnt="3" custScaleX="44338" custScaleY="18752" custLinFactNeighborX="84607" custLinFactNeighborY="199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91E344-B452-4837-B739-828CC54D258A}" type="pres">
      <dgm:prSet presAssocID="{C1F19516-9868-4B79-AA79-F2443B384858}" presName="vSp" presStyleCnt="0"/>
      <dgm:spPr/>
    </dgm:pt>
    <dgm:pt modelId="{779B7ACE-6795-474F-AA16-DD50FC455B44}" type="pres">
      <dgm:prSet presAssocID="{1DA8C646-BE8B-47C6-9529-396FFD729451}" presName="horFlow" presStyleCnt="0"/>
      <dgm:spPr/>
    </dgm:pt>
    <dgm:pt modelId="{23B4D3D1-B816-473D-955C-0ADDF57BE3D9}" type="pres">
      <dgm:prSet presAssocID="{1DA8C646-BE8B-47C6-9529-396FFD729451}" presName="bigChev" presStyleLbl="node1" presStyleIdx="2" presStyleCnt="3" custScaleX="46750" custScaleY="15052" custLinFactNeighborX="-30572" custLinFactNeighborY="6235"/>
      <dgm:spPr/>
      <dgm:t>
        <a:bodyPr/>
        <a:lstStyle/>
        <a:p>
          <a:endParaRPr lang="ru-RU"/>
        </a:p>
      </dgm:t>
    </dgm:pt>
    <dgm:pt modelId="{94046617-9AA9-4239-827A-BDFD18214DF7}" type="pres">
      <dgm:prSet presAssocID="{2A912ED4-0326-47AA-B728-4BF73D2E156A}" presName="parTrans" presStyleCnt="0"/>
      <dgm:spPr/>
    </dgm:pt>
    <dgm:pt modelId="{67E71A10-7756-4B55-A3BB-B0A288FBD56D}" type="pres">
      <dgm:prSet presAssocID="{07864D7E-0C1A-4A00-B8E5-43DCA80513BD}" presName="node" presStyleLbl="alignAccFollowNode1" presStyleIdx="2" presStyleCnt="3" custScaleX="58086" custScaleY="15009" custLinFactX="7169" custLinFactNeighborX="100000" custLinFactNeighborY="55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ECFAC9-F405-47DD-B044-3B3E2161E17D}" type="presOf" srcId="{C1F19516-9868-4B79-AA79-F2443B384858}" destId="{B3C01545-5A18-471A-A6FA-A009AAA53D8A}" srcOrd="0" destOrd="0" presId="urn:microsoft.com/office/officeart/2005/8/layout/lProcess3"/>
    <dgm:cxn modelId="{C7D66B12-5F8D-47B7-AB3B-60609DFA0654}" type="presOf" srcId="{5CEAA2B7-3940-4248-B223-0102DB3CCF64}" destId="{D5B2E207-986E-432E-8B85-43CC0826CF54}" srcOrd="0" destOrd="0" presId="urn:microsoft.com/office/officeart/2005/8/layout/lProcess3"/>
    <dgm:cxn modelId="{4891AC04-C0F1-468B-8CA1-84507D0805D4}" type="presOf" srcId="{40F08759-4263-4A0A-9780-71BF94548C54}" destId="{6898435D-5F5B-403D-8E3C-41885BF46319}" srcOrd="0" destOrd="0" presId="urn:microsoft.com/office/officeart/2005/8/layout/lProcess3"/>
    <dgm:cxn modelId="{3CB3E6CF-E95C-44BA-9E7E-5FDBE1ED0049}" srcId="{5CEAA2B7-3940-4248-B223-0102DB3CCF64}" destId="{1DA8C646-BE8B-47C6-9529-396FFD729451}" srcOrd="2" destOrd="0" parTransId="{91EE5EA8-05C8-4BEC-98EE-343760C8D6D3}" sibTransId="{7F759FC5-7497-469F-80C1-9DC4862CEA71}"/>
    <dgm:cxn modelId="{65A05B88-7E50-4A38-B1C8-94BDA2FBD513}" srcId="{1DA8C646-BE8B-47C6-9529-396FFD729451}" destId="{07864D7E-0C1A-4A00-B8E5-43DCA80513BD}" srcOrd="0" destOrd="0" parTransId="{2A912ED4-0326-47AA-B728-4BF73D2E156A}" sibTransId="{AF7F378E-DC05-4338-983F-AB5108135178}"/>
    <dgm:cxn modelId="{CF801A19-26C0-4E3A-A71A-57BFE6B39B58}" type="presOf" srcId="{1DA8C646-BE8B-47C6-9529-396FFD729451}" destId="{23B4D3D1-B816-473D-955C-0ADDF57BE3D9}" srcOrd="0" destOrd="0" presId="urn:microsoft.com/office/officeart/2005/8/layout/lProcess3"/>
    <dgm:cxn modelId="{3E9EA13C-D5F8-46F1-B033-3A9E1E700F8C}" srcId="{5CEAA2B7-3940-4248-B223-0102DB3CCF64}" destId="{40F08759-4263-4A0A-9780-71BF94548C54}" srcOrd="0" destOrd="0" parTransId="{9B976140-1B5D-46F1-BE2A-1403078452B9}" sibTransId="{21E37EAD-62EE-4101-91CE-778051E41D2F}"/>
    <dgm:cxn modelId="{26E17398-A42B-4037-BDC3-DAEE68435BC6}" type="presOf" srcId="{B8CD99E7-3A7B-4005-9954-68779BE033BB}" destId="{5EF7A7B6-E555-4A74-91D6-70EAF1D4C010}" srcOrd="0" destOrd="0" presId="urn:microsoft.com/office/officeart/2005/8/layout/lProcess3"/>
    <dgm:cxn modelId="{09DDD6D4-F902-464B-B8C8-099C79992CFF}" type="presOf" srcId="{EC64CE73-460A-4223-BC03-82848CF1E783}" destId="{A44D7B20-E39E-4C28-A0C6-C5A739819FD7}" srcOrd="0" destOrd="0" presId="urn:microsoft.com/office/officeart/2005/8/layout/lProcess3"/>
    <dgm:cxn modelId="{0E920ACB-063C-49FD-9F64-A5468BFAC71B}" srcId="{5CEAA2B7-3940-4248-B223-0102DB3CCF64}" destId="{C1F19516-9868-4B79-AA79-F2443B384858}" srcOrd="1" destOrd="0" parTransId="{FBEBF2E2-E0D6-4B2C-960C-71D61AF30139}" sibTransId="{3D5E1A79-47E5-4EE1-B3DD-E74F52E8B417}"/>
    <dgm:cxn modelId="{83A6C937-644A-4789-B13A-2B3C42C9A622}" type="presOf" srcId="{07864D7E-0C1A-4A00-B8E5-43DCA80513BD}" destId="{67E71A10-7756-4B55-A3BB-B0A288FBD56D}" srcOrd="0" destOrd="0" presId="urn:microsoft.com/office/officeart/2005/8/layout/lProcess3"/>
    <dgm:cxn modelId="{DC746A8D-9F94-4E0E-AB37-4523B4835480}" srcId="{40F08759-4263-4A0A-9780-71BF94548C54}" destId="{EC64CE73-460A-4223-BC03-82848CF1E783}" srcOrd="0" destOrd="0" parTransId="{CD65E5BC-9B5D-4BEF-8E1A-570DB099C403}" sibTransId="{A1B0CEBC-6CE1-438D-9A08-5AE949FA401B}"/>
    <dgm:cxn modelId="{A4E24927-621C-4354-889D-15EC703895BD}" srcId="{C1F19516-9868-4B79-AA79-F2443B384858}" destId="{B8CD99E7-3A7B-4005-9954-68779BE033BB}" srcOrd="0" destOrd="0" parTransId="{0043EB3E-98A4-4199-9447-CF3CBDBA845B}" sibTransId="{075C6C98-64AE-4D2F-A0E1-2AD432112827}"/>
    <dgm:cxn modelId="{04CAE681-273A-4DB5-96CF-23E97BFDD335}" type="presParOf" srcId="{D5B2E207-986E-432E-8B85-43CC0826CF54}" destId="{05AB40EA-1F4B-4EE7-8D79-A43F7DDA75B5}" srcOrd="0" destOrd="0" presId="urn:microsoft.com/office/officeart/2005/8/layout/lProcess3"/>
    <dgm:cxn modelId="{2C66CC77-455D-4E30-9565-370C5F364D4C}" type="presParOf" srcId="{05AB40EA-1F4B-4EE7-8D79-A43F7DDA75B5}" destId="{6898435D-5F5B-403D-8E3C-41885BF46319}" srcOrd="0" destOrd="0" presId="urn:microsoft.com/office/officeart/2005/8/layout/lProcess3"/>
    <dgm:cxn modelId="{E4959C91-693F-48F6-8C15-46D7EEB0E7C9}" type="presParOf" srcId="{05AB40EA-1F4B-4EE7-8D79-A43F7DDA75B5}" destId="{13A6524F-FD9B-4FFE-9F9A-4D51BE49AC46}" srcOrd="1" destOrd="0" presId="urn:microsoft.com/office/officeart/2005/8/layout/lProcess3"/>
    <dgm:cxn modelId="{3CCE7AD0-81A3-4D76-B913-DB5F319F5DDC}" type="presParOf" srcId="{05AB40EA-1F4B-4EE7-8D79-A43F7DDA75B5}" destId="{A44D7B20-E39E-4C28-A0C6-C5A739819FD7}" srcOrd="2" destOrd="0" presId="urn:microsoft.com/office/officeart/2005/8/layout/lProcess3"/>
    <dgm:cxn modelId="{F0680D97-8435-4496-954B-C442D8B2DE09}" type="presParOf" srcId="{D5B2E207-986E-432E-8B85-43CC0826CF54}" destId="{19D2AF93-537C-48BA-8857-1E99DD8B33E6}" srcOrd="1" destOrd="0" presId="urn:microsoft.com/office/officeart/2005/8/layout/lProcess3"/>
    <dgm:cxn modelId="{8088FC71-BCEF-4F3E-8E09-F4FDFC736CD1}" type="presParOf" srcId="{D5B2E207-986E-432E-8B85-43CC0826CF54}" destId="{34FE0E4E-BD53-4113-ADE4-9ABD4F8CD093}" srcOrd="2" destOrd="0" presId="urn:microsoft.com/office/officeart/2005/8/layout/lProcess3"/>
    <dgm:cxn modelId="{1DB35332-8EFF-46E1-982E-D409C10992E5}" type="presParOf" srcId="{34FE0E4E-BD53-4113-ADE4-9ABD4F8CD093}" destId="{B3C01545-5A18-471A-A6FA-A009AAA53D8A}" srcOrd="0" destOrd="0" presId="urn:microsoft.com/office/officeart/2005/8/layout/lProcess3"/>
    <dgm:cxn modelId="{DBDF56EB-0D7D-4D9F-94BA-A3D0D848132D}" type="presParOf" srcId="{34FE0E4E-BD53-4113-ADE4-9ABD4F8CD093}" destId="{9532A251-3FD4-4907-B12E-0E5855F87BCA}" srcOrd="1" destOrd="0" presId="urn:microsoft.com/office/officeart/2005/8/layout/lProcess3"/>
    <dgm:cxn modelId="{DE37040D-6D77-476C-8816-0D4C1D298143}" type="presParOf" srcId="{34FE0E4E-BD53-4113-ADE4-9ABD4F8CD093}" destId="{5EF7A7B6-E555-4A74-91D6-70EAF1D4C010}" srcOrd="2" destOrd="0" presId="urn:microsoft.com/office/officeart/2005/8/layout/lProcess3"/>
    <dgm:cxn modelId="{964A64E1-489D-4FD1-A24F-A8D0BEEF45E8}" type="presParOf" srcId="{D5B2E207-986E-432E-8B85-43CC0826CF54}" destId="{C391E344-B452-4837-B739-828CC54D258A}" srcOrd="3" destOrd="0" presId="urn:microsoft.com/office/officeart/2005/8/layout/lProcess3"/>
    <dgm:cxn modelId="{77E8C2D6-EAA2-46FB-B17C-D0E935D980BD}" type="presParOf" srcId="{D5B2E207-986E-432E-8B85-43CC0826CF54}" destId="{779B7ACE-6795-474F-AA16-DD50FC455B44}" srcOrd="4" destOrd="0" presId="urn:microsoft.com/office/officeart/2005/8/layout/lProcess3"/>
    <dgm:cxn modelId="{271D7476-34B9-4C85-BD11-703D4CF7DF7F}" type="presParOf" srcId="{779B7ACE-6795-474F-AA16-DD50FC455B44}" destId="{23B4D3D1-B816-473D-955C-0ADDF57BE3D9}" srcOrd="0" destOrd="0" presId="urn:microsoft.com/office/officeart/2005/8/layout/lProcess3"/>
    <dgm:cxn modelId="{00C499F5-CBDD-4120-8DFD-CC765D3B09BA}" type="presParOf" srcId="{779B7ACE-6795-474F-AA16-DD50FC455B44}" destId="{94046617-9AA9-4239-827A-BDFD18214DF7}" srcOrd="1" destOrd="0" presId="urn:microsoft.com/office/officeart/2005/8/layout/lProcess3"/>
    <dgm:cxn modelId="{FE96E36A-8C04-4B9F-96EE-CC4EEC85C25F}" type="presParOf" srcId="{779B7ACE-6795-474F-AA16-DD50FC455B44}" destId="{67E71A10-7756-4B55-A3BB-B0A288FBD56D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98435D-5F5B-403D-8E3C-41885BF46319}">
      <dsp:nvSpPr>
        <dsp:cNvPr id="0" name=""/>
        <dsp:cNvSpPr/>
      </dsp:nvSpPr>
      <dsp:spPr>
        <a:xfrm>
          <a:off x="268264" y="1269125"/>
          <a:ext cx="3040032" cy="525601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Регулятивные </a:t>
          </a:r>
          <a:br>
            <a:rPr lang="ru-RU" sz="2000" b="1" kern="1200" dirty="0" smtClean="0"/>
          </a:br>
          <a:r>
            <a:rPr lang="ru-RU" sz="2000" b="1" kern="1200" dirty="0" smtClean="0"/>
            <a:t>УУД</a:t>
          </a:r>
          <a:endParaRPr lang="ru-RU" sz="2000" b="1" kern="1200" dirty="0"/>
        </a:p>
      </dsp:txBody>
      <dsp:txXfrm>
        <a:off x="531065" y="1269125"/>
        <a:ext cx="2514431" cy="525601"/>
      </dsp:txXfrm>
    </dsp:sp>
    <dsp:sp modelId="{A44D7B20-E39E-4C28-A0C6-C5A739819FD7}">
      <dsp:nvSpPr>
        <dsp:cNvPr id="0" name=""/>
        <dsp:cNvSpPr/>
      </dsp:nvSpPr>
      <dsp:spPr>
        <a:xfrm>
          <a:off x="3181325" y="1192912"/>
          <a:ext cx="5725682" cy="771634"/>
        </a:xfrm>
        <a:prstGeom prst="chevron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Компетентно</a:t>
          </a:r>
          <a:r>
            <a:rPr lang="ru-RU" sz="2000" b="1" i="1" kern="1200" dirty="0" smtClean="0"/>
            <a:t>ст</a:t>
          </a:r>
          <a:r>
            <a:rPr lang="ru-RU" sz="2000" b="1" kern="1200" dirty="0" smtClean="0"/>
            <a:t>ь разрешения проблем</a:t>
          </a:r>
          <a:endParaRPr lang="ru-RU" sz="2000" b="1" kern="1200" dirty="0"/>
        </a:p>
      </dsp:txBody>
      <dsp:txXfrm>
        <a:off x="3567142" y="1192912"/>
        <a:ext cx="4954048" cy="771634"/>
      </dsp:txXfrm>
    </dsp:sp>
    <dsp:sp modelId="{B3C01545-5A18-471A-A6FA-A009AAA53D8A}">
      <dsp:nvSpPr>
        <dsp:cNvPr id="0" name=""/>
        <dsp:cNvSpPr/>
      </dsp:nvSpPr>
      <dsp:spPr>
        <a:xfrm>
          <a:off x="305050" y="2107334"/>
          <a:ext cx="4994873" cy="51348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Познавательные УУД</a:t>
          </a:r>
          <a:endParaRPr lang="ru-RU" sz="2000" b="1" kern="1200" dirty="0"/>
        </a:p>
      </dsp:txBody>
      <dsp:txXfrm>
        <a:off x="561794" y="2107334"/>
        <a:ext cx="4481385" cy="513488"/>
      </dsp:txXfrm>
    </dsp:sp>
    <dsp:sp modelId="{5EF7A7B6-E555-4A74-91D6-70EAF1D4C010}">
      <dsp:nvSpPr>
        <dsp:cNvPr id="0" name=""/>
        <dsp:cNvSpPr/>
      </dsp:nvSpPr>
      <dsp:spPr>
        <a:xfrm>
          <a:off x="5470420" y="2107326"/>
          <a:ext cx="3277711" cy="554500"/>
        </a:xfrm>
        <a:prstGeom prst="chevron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Информационная </a:t>
          </a:r>
          <a:endParaRPr lang="ru-RU" sz="2000" b="1" kern="1200" dirty="0"/>
        </a:p>
      </dsp:txBody>
      <dsp:txXfrm>
        <a:off x="5747670" y="2107326"/>
        <a:ext cx="2723211" cy="554500"/>
      </dsp:txXfrm>
    </dsp:sp>
    <dsp:sp modelId="{23B4D3D1-B816-473D-955C-0ADDF57BE3D9}">
      <dsp:nvSpPr>
        <dsp:cNvPr id="0" name=""/>
        <dsp:cNvSpPr/>
      </dsp:nvSpPr>
      <dsp:spPr>
        <a:xfrm>
          <a:off x="299793" y="2793134"/>
          <a:ext cx="4163879" cy="536254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Коммуникативные УУД</a:t>
          </a:r>
          <a:endParaRPr lang="ru-RU" sz="2000" b="1" kern="1200" dirty="0"/>
        </a:p>
      </dsp:txBody>
      <dsp:txXfrm>
        <a:off x="567920" y="2793134"/>
        <a:ext cx="3627625" cy="536254"/>
      </dsp:txXfrm>
    </dsp:sp>
    <dsp:sp modelId="{67E71A10-7756-4B55-A3BB-B0A288FBD56D}">
      <dsp:nvSpPr>
        <dsp:cNvPr id="0" name=""/>
        <dsp:cNvSpPr/>
      </dsp:nvSpPr>
      <dsp:spPr>
        <a:xfrm>
          <a:off x="4621360" y="2781629"/>
          <a:ext cx="4294039" cy="443819"/>
        </a:xfrm>
        <a:prstGeom prst="chevron">
          <a:avLst/>
        </a:prstGeom>
        <a:solidFill>
          <a:schemeClr val="accent6">
            <a:lumMod val="20000"/>
            <a:lumOff val="80000"/>
            <a:alpha val="9000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Коммуникативная </a:t>
          </a:r>
          <a:endParaRPr lang="ru-RU" sz="2000" b="1" kern="1200" dirty="0"/>
        </a:p>
      </dsp:txBody>
      <dsp:txXfrm>
        <a:off x="4843270" y="2781629"/>
        <a:ext cx="3850220" cy="443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4456516.png"/>
          <p:cNvPicPr>
            <a:picLocks noChangeAspect="1"/>
          </p:cNvPicPr>
          <p:nvPr userDrawn="1"/>
        </p:nvPicPr>
        <p:blipFill>
          <a:blip r:embed="rId2" cstate="email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5720" y="285728"/>
            <a:ext cx="8572560" cy="65722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3C551-5F22-4A0E-A5FF-89591EFCAC0E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9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51572-760F-4B6D-9160-69F516601953}" type="datetimeFigureOut">
              <a:rPr lang="ru-RU"/>
              <a:pPr>
                <a:defRPr/>
              </a:pPr>
              <a:t>23.11.2017</a:t>
            </a:fld>
            <a:endParaRPr lang="ru-RU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3FB15F-DD22-4850-90C4-5B1399BE65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656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3C551-5F22-4A0E-A5FF-89591EFCAC0E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73933-A2B8-4ED0-9CC6-E3F9F7D5F4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commons.wikimedia.org/wiki/File:Chomsky.jpg?uselang=ru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ru.wikipedia.org/wiki/%D0%9B%D0%B8%D0%BD%D0%B3%D0%B2%D0%B8%D1%81%D1%82" TargetMode="External"/><Relationship Id="rId4" Type="http://schemas.openxmlformats.org/officeDocument/2006/relationships/hyperlink" Target="http://ru.wikipedia.org/wiki/%D0%A1%D0%A8%D0%9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0.gif"/><Relationship Id="rId2" Type="http://schemas.openxmlformats.org/officeDocument/2006/relationships/hyperlink" Target="http://ru.wikipedia.org/wiki/%D0%A4%D0%B0%D0%B9%D0%BB:AndreyKhutorskoy-124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hyperlink" Target="http://ru.wikipedia.org/w/index.php?title=%D0%9C%D0%B5%D0%B6%D0%B4%D1%83%D0%BD%D0%B0%D1%80%D0%BE%D0%B4%D0%BD%D0%B0%D1%8F_%D0%BF%D0%B5%D0%B4%D0%B0%D0%B3%D0%BE%D0%B3%D0%B8%D1%87%D0%B5%D1%81%D0%BA%D0%B0%D1%8F_%D0%B0%D0%BA%D0%B0%D0%B4%D0%B5%D0%BC%D0%B8%D1%8F&amp;action=edit&amp;redlink=1" TargetMode="External"/><Relationship Id="rId4" Type="http://schemas.openxmlformats.org/officeDocument/2006/relationships/hyperlink" Target="http://ru.wikipedia.org/wiki/%D0%A0%D0%BE%D1%81%D1%81%D0%B8%D0%B9%D1%81%D0%BA%D0%B0%D1%8F_%D0%B0%D0%BA%D0%B0%D0%B4%D0%B5%D0%BC%D0%B8%D1%8F_%D0%BE%D0%B1%D1%80%D0%B0%D0%B7%D0%BE%D0%B2%D0%B0%D0%BD%D0%B8%D1%8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4.w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37.gi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979712" y="4581128"/>
            <a:ext cx="6083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Донцова Наталия Георгиевна</a:t>
            </a: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учитель </a:t>
            </a: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начальных классов</a:t>
            </a: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Специальная общеобразовательная </a:t>
            </a:r>
          </a:p>
          <a:p>
            <a:pPr algn="ctr">
              <a:defRPr/>
            </a:pPr>
            <a:r>
              <a:rPr lang="ru-RU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ш</a:t>
            </a: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кола-интернат №16</a:t>
            </a:r>
          </a:p>
          <a:p>
            <a:pPr algn="ctr">
              <a:defRPr/>
            </a:pPr>
            <a:r>
              <a:rPr lang="ru-RU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</a:t>
            </a:r>
            <a:r>
              <a:rPr lang="ru-RU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.Горловка</a:t>
            </a:r>
            <a:endParaRPr lang="ru-RU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>
              <a:defRPr/>
            </a:pPr>
            <a:r>
              <a:rPr lang="ru-RU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2017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56390" y="1309167"/>
            <a:ext cx="6705600" cy="2448272"/>
          </a:xfrm>
          <a:prstGeom prst="roundRect">
            <a:avLst/>
          </a:prstGeom>
          <a:solidFill>
            <a:srgbClr val="6AF7F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 err="1">
                <a:solidFill>
                  <a:srgbClr val="0070C0"/>
                </a:solidFill>
              </a:rPr>
              <a:t>Компетентностно</a:t>
            </a:r>
            <a:r>
              <a:rPr lang="ru-RU" sz="4400" b="1" dirty="0">
                <a:solidFill>
                  <a:srgbClr val="0070C0"/>
                </a:solidFill>
              </a:rPr>
              <a:t>-ориентированные задания в начальной школе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 txBox="1">
            <a:spLocks noChangeArrowheads="1"/>
          </p:cNvSpPr>
          <p:nvPr/>
        </p:nvSpPr>
        <p:spPr bwMode="auto">
          <a:xfrm>
            <a:off x="652760" y="3948906"/>
            <a:ext cx="8078440" cy="2456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18256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/>
            </a:pPr>
            <a:r>
              <a:rPr lang="ru-RU" sz="2400" dirty="0" smtClean="0">
                <a:solidFill>
                  <a:srgbClr val="FF00FF"/>
                </a:solidFill>
                <a:latin typeface="Trebuchet MS" pitchFamily="34" charset="0"/>
              </a:rPr>
              <a:t> </a:t>
            </a:r>
            <a:r>
              <a:rPr lang="ru-RU" sz="2000" b="1" i="1" dirty="0" smtClean="0">
                <a:solidFill>
                  <a:srgbClr val="FF00FF"/>
                </a:solidFill>
                <a:latin typeface="Trebuchet MS" pitchFamily="34" charset="0"/>
              </a:rPr>
              <a:t>«Не снабжайте детей готовыми формулами - формулы пустота, обогатите их образами и картинками, на которых видны связующие нити. Не отягощайте детей мёртвым грузом фактов, обучите их приёмам и способам, которые помогут им постигать. Не судите о способностях по лёгкости усвоения – успешнее и дальше идёт тот, кто </a:t>
            </a:r>
            <a:r>
              <a:rPr lang="ru-RU" sz="2000" b="1" i="1" u="sng" dirty="0" smtClean="0">
                <a:solidFill>
                  <a:srgbClr val="FF00FF"/>
                </a:solidFill>
                <a:latin typeface="Trebuchet MS" pitchFamily="34" charset="0"/>
              </a:rPr>
              <a:t>мучительно преодолевает себя и препятствия.»</a:t>
            </a:r>
            <a:r>
              <a:rPr lang="ru-RU" sz="2000" b="1" u="sng" dirty="0" smtClean="0">
                <a:solidFill>
                  <a:srgbClr val="FF00FF"/>
                </a:solidFill>
                <a:latin typeface="Trebuchet MS" pitchFamily="34" charset="0"/>
              </a:rPr>
              <a:t> </a:t>
            </a: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Wingdings" pitchFamily="2" charset="2"/>
              <a:buNone/>
              <a:defRPr/>
            </a:pPr>
            <a:endParaRPr lang="ru-RU" sz="2000" b="1" u="sng" dirty="0" smtClean="0">
              <a:solidFill>
                <a:srgbClr val="404040"/>
              </a:solidFill>
              <a:latin typeface="Trebuchet MS" pitchFamily="34" charset="0"/>
            </a:endParaRPr>
          </a:p>
          <a:p>
            <a:pPr marL="46037" indent="0"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defRPr/>
            </a:pPr>
            <a:endParaRPr lang="ru-RU" sz="2400" b="1" dirty="0" smtClean="0">
              <a:solidFill>
                <a:srgbClr val="351AA6"/>
              </a:solidFill>
              <a:latin typeface="Trebuchet MS" pitchFamily="34" charset="0"/>
            </a:endParaRP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351AA6"/>
                </a:solidFill>
                <a:latin typeface="Trebuchet MS" pitchFamily="34" charset="0"/>
              </a:rPr>
              <a:t>   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342900" y="295029"/>
            <a:ext cx="8801100" cy="342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18256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marL="46037" indent="0"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defRPr/>
            </a:pPr>
            <a:r>
              <a:rPr lang="ru-RU" sz="2400" b="1" u="sng" dirty="0" smtClean="0">
                <a:solidFill>
                  <a:srgbClr val="FF00FF"/>
                </a:solidFill>
                <a:latin typeface="Trebuchet MS" pitchFamily="34" charset="0"/>
              </a:rPr>
              <a:t> </a:t>
            </a: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Wingdings" pitchFamily="2" charset="2"/>
              <a:buNone/>
              <a:defRPr/>
            </a:pPr>
            <a:endParaRPr lang="ru-RU" sz="2000" b="1" u="sng" dirty="0" smtClean="0">
              <a:solidFill>
                <a:srgbClr val="404040"/>
              </a:solidFill>
              <a:latin typeface="Trebuchet MS" pitchFamily="34" charset="0"/>
            </a:endParaRP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/>
            </a:pPr>
            <a:r>
              <a:rPr lang="ru-RU" sz="2400" b="1" dirty="0" smtClean="0">
                <a:solidFill>
                  <a:srgbClr val="351AA6"/>
                </a:solidFill>
                <a:latin typeface="Trebuchet MS" pitchFamily="34" charset="0"/>
              </a:rPr>
              <a:t>Развитие обучающихся во многом зависит от той деятельности, которую они выполняют в процессе обучения. Мы знаем, что деятельность бывает продуктивной и непродуктивной. В зависимости от того, какой вид деятельности преобладает, обучение оказывает различное влияние на развитие обучающихся.</a:t>
            </a: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Wingdings" pitchFamily="2" charset="2"/>
              <a:buNone/>
              <a:defRPr/>
            </a:pPr>
            <a:r>
              <a:rPr lang="ru-RU" sz="2400" b="1" dirty="0" smtClean="0">
                <a:solidFill>
                  <a:srgbClr val="351AA6"/>
                </a:solidFill>
                <a:latin typeface="Trebuchet MS" pitchFamily="34" charset="0"/>
              </a:rPr>
              <a:t>   </a:t>
            </a:r>
          </a:p>
        </p:txBody>
      </p:sp>
      <p:pic>
        <p:nvPicPr>
          <p:cNvPr id="10" name="Рисунок 9" descr="Children_8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953125"/>
            <a:ext cx="8382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729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2"/>
          <p:cNvSpPr>
            <a:spLocks noGrp="1"/>
          </p:cNvSpPr>
          <p:nvPr>
            <p:ph idx="4294967295"/>
          </p:nvPr>
        </p:nvSpPr>
        <p:spPr>
          <a:xfrm>
            <a:off x="1063625" y="3068960"/>
            <a:ext cx="6406629" cy="3378101"/>
          </a:xfrm>
        </p:spPr>
        <p:txBody>
          <a:bodyPr>
            <a:normAutofit lnSpcReduction="10000"/>
          </a:bodyPr>
          <a:lstStyle/>
          <a:p>
            <a:pPr algn="ctr">
              <a:buFont typeface="Wingdings 2" pitchFamily="18" charset="2"/>
              <a:buNone/>
            </a:pP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 2" pitchFamily="18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Этот раздел пригодится тем из Вас, кто желает</a:t>
            </a:r>
          </a:p>
          <a:p>
            <a:pPr algn="just">
              <a:buFont typeface="Wingdings 2" pitchFamily="18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ознакомиться с темой на более глубоком</a:t>
            </a:r>
          </a:p>
          <a:p>
            <a:pPr algn="just">
              <a:buFont typeface="Wingdings 2" pitchFamily="18" charset="2"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уровне. В работе собраны из разных источников материалы о вопросе, который будем рассматривать, приведены разные взгляды на проблему и альтернативные подходы, дана углублённая информация. 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950" y="7391400"/>
            <a:ext cx="6511925" cy="114300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9220" name="Picture 5" descr="1fa90f5a6990fbefce93665109c9219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49101"/>
            <a:ext cx="1839913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8" descr="c6aad6abc112037e33cf671aee1d382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2875"/>
            <a:ext cx="933450" cy="1219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9" descr="J023867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638" y="1616075"/>
            <a:ext cx="17526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03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60474" y="620688"/>
            <a:ext cx="8329613" cy="1439862"/>
          </a:xfrm>
          <a:prstGeom prst="rect">
            <a:avLst/>
          </a:prstGeom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>
              <a:defRPr/>
            </a:pPr>
            <a:r>
              <a:rPr lang="ru-RU" sz="3600" dirty="0" smtClean="0">
                <a:solidFill>
                  <a:srgbClr val="4715D3"/>
                </a:solidFill>
                <a:latin typeface="Times New Roman" pitchFamily="18" charset="0"/>
                <a:cs typeface="Times New Roman" pitchFamily="18" charset="0"/>
              </a:rPr>
              <a:t>Из истории возник</a:t>
            </a: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новения </a:t>
            </a:r>
            <a:r>
              <a:rPr lang="ru-RU" sz="36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КОЗ</a:t>
            </a: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компетентностно</a:t>
            </a:r>
            <a:r>
              <a:rPr lang="ru-RU" sz="28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-ориентированных заданий)</a:t>
            </a:r>
            <a:endParaRPr lang="ru-RU" sz="2800" i="1" dirty="0" smtClean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44599" y="2060550"/>
            <a:ext cx="8345488" cy="3767163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7688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69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0624" indent="-384048" algn="ctr" fontAlgn="auto">
              <a:spcAft>
                <a:spcPts val="0"/>
              </a:spcAft>
              <a:buFont typeface="Wingdings 2"/>
              <a:buNone/>
              <a:defRPr/>
            </a:pPr>
            <a:endParaRPr lang="ru-RU" sz="3200" b="1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20624" indent="-384048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2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ноябрь 1991 год           </a:t>
            </a:r>
            <a:r>
              <a:rPr lang="ru-RU" sz="2800" b="1" spc="150" dirty="0" smtClean="0">
                <a:ln w="11430"/>
                <a:solidFill>
                  <a:schemeClr val="bg2">
                    <a:lumMod val="5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  основополагающих принципа образования</a:t>
            </a:r>
          </a:p>
          <a:p>
            <a:pPr marL="420624" indent="-384048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того чтобы быть современным, нужно научиться: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СОСУЩЕСТВОВАТЬ 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endParaRPr lang="ru-RU" sz="9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</a:t>
            </a:r>
            <a:r>
              <a:rPr lang="ru-RU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УЧИТЬСЯ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endParaRPr lang="ru-RU" sz="28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РАБОТАТЬ</a:t>
            </a:r>
          </a:p>
          <a:p>
            <a:pPr marL="420624" indent="-384048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</a:t>
            </a:r>
            <a:r>
              <a:rPr lang="ru-RU" sz="28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ЖИТЬ</a:t>
            </a:r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Documents and Settings\Елена\Мои документы\Мои рисунки\Организатор клипов (Microsoft)\j043780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1880" y="3922921"/>
            <a:ext cx="855663" cy="857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5" name="Picture 5" descr="C:\Documents and Settings\Елена\Мои документы\Мои рисунки\Организатор клипов (Microsoft)\картинки 1\АНИМАШКИ\Люди работа\57-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3" y="4646290"/>
            <a:ext cx="1557337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 descr="D:\Foto\Затока 2010\IMG_20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0140" y="5668168"/>
            <a:ext cx="2071688" cy="779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4" descr="C:\Documents and Settings\Елена\Мои документы\Мои рисунки\Организатор клипов (Microsoft)\j0398143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41828" y="4077072"/>
            <a:ext cx="1026319" cy="752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9" name="Picture 2" descr="http://animoving.ru/galleryimages/obich/obanimal/obmonkey/7734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562" y="5268118"/>
            <a:ext cx="835025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851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576" y="284163"/>
            <a:ext cx="5111824" cy="6313189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3600" dirty="0" smtClean="0"/>
              <a:t> </a:t>
            </a:r>
          </a:p>
          <a:p>
            <a:pPr eaLnBrk="1" hangingPunct="1">
              <a:buFontTx/>
              <a:buNone/>
            </a:pPr>
            <a:r>
              <a:rPr lang="ru-RU" sz="3600" i="1" dirty="0" smtClean="0"/>
              <a:t>           Компетенция- </a:t>
            </a:r>
          </a:p>
          <a:p>
            <a:pPr eaLnBrk="1" hangingPunct="1">
              <a:buFontTx/>
              <a:buNone/>
            </a:pPr>
            <a:r>
              <a:rPr lang="ru-RU" sz="3600" i="1" dirty="0" smtClean="0"/>
              <a:t>термин  </a:t>
            </a:r>
            <a:r>
              <a:rPr lang="ru-RU" sz="3600" dirty="0" smtClean="0"/>
              <a:t>введен в научный обиход для обозначения присущей человеку способности к выполнению какой-либо деятельности (от лат. </a:t>
            </a:r>
            <a:r>
              <a:rPr lang="en-US" sz="3600" dirty="0" err="1" smtClean="0"/>
              <a:t>competentis</a:t>
            </a:r>
            <a:r>
              <a:rPr lang="ru-RU" sz="3600" dirty="0" smtClean="0"/>
              <a:t> - способный). </a:t>
            </a:r>
            <a:endParaRPr lang="ru-RU" sz="2400" dirty="0" smtClean="0"/>
          </a:p>
        </p:txBody>
      </p:sp>
      <p:pic>
        <p:nvPicPr>
          <p:cNvPr id="11267" name="Рисунок 2" descr="Chomsky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04800"/>
            <a:ext cx="30480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Прямоугольник 3"/>
          <p:cNvSpPr>
            <a:spLocks noChangeArrowheads="1"/>
          </p:cNvSpPr>
          <p:nvPr/>
        </p:nvSpPr>
        <p:spPr bwMode="auto">
          <a:xfrm flipH="1">
            <a:off x="6019800" y="4495800"/>
            <a:ext cx="31242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/>
              <a:t>Ноам Хомский</a:t>
            </a:r>
            <a:r>
              <a:rPr lang="ru-RU" u="sng">
                <a:hlinkClick r:id="rId4" action="ppaction://hlinkfile" tooltip="США"/>
              </a:rPr>
              <a:t> </a:t>
            </a:r>
            <a:r>
              <a:rPr lang="ru-RU" sz="2000" u="sng">
                <a:hlinkClick r:id="rId4" action="ppaction://hlinkfile" tooltip="США"/>
              </a:rPr>
              <a:t>американский</a:t>
            </a:r>
            <a:r>
              <a:rPr lang="ru-RU" sz="2000"/>
              <a:t> </a:t>
            </a:r>
            <a:r>
              <a:rPr lang="ru-RU" sz="2000">
                <a:hlinkClick r:id="rId5" action="ppaction://hlinkfile" tooltip="Лингвист"/>
              </a:rPr>
              <a:t>лингвист</a:t>
            </a:r>
            <a:r>
              <a:rPr lang="ru-RU" sz="2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801174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1634332" y="2285008"/>
            <a:ext cx="6938464" cy="1143000"/>
          </a:xfrm>
          <a:solidFill>
            <a:schemeClr val="accent2"/>
          </a:solidFill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СОСУЩЕСТВОВАТЬ ?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4294967295"/>
          </p:nvPr>
        </p:nvSpPr>
        <p:spPr>
          <a:xfrm>
            <a:off x="179512" y="3429000"/>
            <a:ext cx="7147520" cy="2444972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осуществление совместных проектов или разумное и мирное решение</a:t>
            </a:r>
          </a:p>
          <a:p>
            <a:pPr algn="ctr">
              <a:buFont typeface="Wingdings 2" pitchFamily="18" charset="2"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неизбежных конфликтов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2" descr="C:\Documents and Settings\Елена\Мои документы\Мои рисунки\Организатор клипов (Microsoft)\j043166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581128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0" descr="C:\Users\Булатова\Pictures\vopros-otv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1692275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997075" y="-586769"/>
            <a:ext cx="6322044" cy="530346"/>
          </a:xfrm>
          <a:prstGeom prst="rect">
            <a:avLst/>
          </a:prstGeom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значит</a:t>
            </a:r>
          </a:p>
        </p:txBody>
      </p:sp>
    </p:spTree>
    <p:extLst>
      <p:ext uri="{BB962C8B-B14F-4D97-AF65-F5344CB8AC3E}">
        <p14:creationId xmlns:p14="http://schemas.microsoft.com/office/powerpoint/2010/main" val="346576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971600" y="2348880"/>
            <a:ext cx="6511925" cy="1143000"/>
          </a:xfrm>
          <a:solidFill>
            <a:schemeClr val="accent2"/>
          </a:solidFill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РАБОТАТЬ ?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4294967295"/>
          </p:nvPr>
        </p:nvSpPr>
        <p:spPr>
          <a:xfrm>
            <a:off x="755576" y="3709987"/>
            <a:ext cx="6553200" cy="3148013"/>
          </a:xfrm>
        </p:spPr>
        <p:txBody>
          <a:bodyPr>
            <a:normAutofit fontScale="85000" lnSpcReduction="10000"/>
          </a:bodyPr>
          <a:lstStyle/>
          <a:p>
            <a:pPr algn="ctr"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совершенствовать свои знания, а в</a:t>
            </a:r>
          </a:p>
          <a:p>
            <a:pPr algn="ctr"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более широком смысле — приобретение</a:t>
            </a:r>
          </a:p>
          <a:p>
            <a:pPr algn="ctr"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компетентности, дающей возможность</a:t>
            </a:r>
          </a:p>
          <a:p>
            <a:pPr algn="ctr"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справляться с различными ситуациями,</a:t>
            </a:r>
          </a:p>
          <a:p>
            <a:pPr algn="ctr"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многие из которых невозможно предвидеть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5" descr="C:\Users\Булатова\Pictures\umenshenie_pp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04800"/>
            <a:ext cx="1295400" cy="1578205"/>
          </a:xfrm>
          <a:prstGeom prst="ellipse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034952" y="612441"/>
            <a:ext cx="6635750" cy="1371601"/>
          </a:xfrm>
          <a:prstGeom prst="rect">
            <a:avLst/>
          </a:prstGeom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“Единственный путь, ведущий к знанию –  деятельность”. </a:t>
            </a:r>
            <a:br>
              <a:rPr lang="ru-RU" sz="28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i="1" dirty="0" smtClean="0"/>
              <a:t>			</a:t>
            </a: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Бернард Шоу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619125" y="-1873250"/>
            <a:ext cx="8075613" cy="3554413"/>
          </a:xfrm>
          <a:prstGeom prst="rect">
            <a:avLst/>
          </a:prstGeom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hangingPunct="1">
              <a:buFont typeface="Georgia" pitchFamily="18" charset="0"/>
              <a:buNone/>
              <a:defRPr/>
            </a:pPr>
            <a:endParaRPr lang="ru-RU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19532" y="81884"/>
            <a:ext cx="6101943" cy="2432717"/>
          </a:xfrm>
          <a:prstGeom prst="rect">
            <a:avLst/>
          </a:prstGeom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hangingPunct="1">
              <a:buNone/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значит</a:t>
            </a:r>
          </a:p>
        </p:txBody>
      </p:sp>
    </p:spTree>
    <p:extLst>
      <p:ext uri="{BB962C8B-B14F-4D97-AF65-F5344CB8AC3E}">
        <p14:creationId xmlns:p14="http://schemas.microsoft.com/office/powerpoint/2010/main" val="222165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259138" y="636588"/>
            <a:ext cx="4454525" cy="1143000"/>
          </a:xfrm>
          <a:solidFill>
            <a:schemeClr val="accent2"/>
          </a:solidFill>
        </p:spPr>
        <p:txBody>
          <a:bodyPr/>
          <a:lstStyle/>
          <a:p>
            <a:pPr algn="ctr">
              <a:defRPr/>
            </a:pPr>
            <a:r>
              <a:rPr lang="ru-RU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УЧИТЬСЯ</a:t>
            </a:r>
          </a:p>
        </p:txBody>
      </p:sp>
      <p:sp>
        <p:nvSpPr>
          <p:cNvPr id="14339" name="Содержимое 2"/>
          <p:cNvSpPr>
            <a:spLocks noGrp="1"/>
          </p:cNvSpPr>
          <p:nvPr>
            <p:ph idx="4294967295"/>
          </p:nvPr>
        </p:nvSpPr>
        <p:spPr>
          <a:xfrm>
            <a:off x="539750" y="4876800"/>
            <a:ext cx="6353175" cy="1776413"/>
          </a:xfrm>
        </p:spPr>
        <p:txBody>
          <a:bodyPr>
            <a:normAutofit fontScale="85000" lnSpcReduction="10000"/>
          </a:bodyPr>
          <a:lstStyle/>
          <a:p>
            <a:pPr algn="ctr">
              <a:buFont typeface="Wingdings 2" pitchFamily="18" charset="2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сочетание достаточно широких общих</a:t>
            </a:r>
          </a:p>
          <a:p>
            <a:pPr algn="ctr">
              <a:buFont typeface="Wingdings 2" pitchFamily="18" charset="2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культурных  знаний с возможностью</a:t>
            </a:r>
          </a:p>
          <a:p>
            <a:pPr algn="ctr">
              <a:buFont typeface="Wingdings 2" pitchFamily="18" charset="2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глубокого постижения ограниченного числа дисциплин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2" descr="C:\Documents and Settings\Елена\Мои документы\Мои рисунки\Организатор клипов (Microsoft)\j043944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4958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Выноска-облако 5"/>
          <p:cNvSpPr>
            <a:spLocks noChangeArrowheads="1"/>
          </p:cNvSpPr>
          <p:nvPr/>
        </p:nvSpPr>
        <p:spPr bwMode="auto">
          <a:xfrm>
            <a:off x="279400" y="304800"/>
            <a:ext cx="3498850" cy="1336675"/>
          </a:xfrm>
          <a:prstGeom prst="cloudCallout">
            <a:avLst>
              <a:gd name="adj1" fmla="val 20796"/>
              <a:gd name="adj2" fmla="val 107880"/>
            </a:avLst>
          </a:prstGeom>
          <a:solidFill>
            <a:srgbClr val="CCFFFF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ru-RU" sz="1100">
              <a:latin typeface="+mn-lt"/>
            </a:endParaRPr>
          </a:p>
        </p:txBody>
      </p:sp>
      <p:grpSp>
        <p:nvGrpSpPr>
          <p:cNvPr id="14342" name="Group 6"/>
          <p:cNvGrpSpPr>
            <a:grpSpLocks/>
          </p:cNvGrpSpPr>
          <p:nvPr/>
        </p:nvGrpSpPr>
        <p:grpSpPr bwMode="auto">
          <a:xfrm>
            <a:off x="-304800" y="636588"/>
            <a:ext cx="4343400" cy="795337"/>
            <a:chOff x="-2402" y="816"/>
            <a:chExt cx="3150" cy="773"/>
          </a:xfrm>
        </p:grpSpPr>
        <p:sp>
          <p:nvSpPr>
            <p:cNvPr id="14356" name="TextBox 10"/>
            <p:cNvSpPr txBox="1">
              <a:spLocks noChangeArrowheads="1"/>
            </p:cNvSpPr>
            <p:nvPr/>
          </p:nvSpPr>
          <p:spPr bwMode="auto">
            <a:xfrm>
              <a:off x="-1812" y="816"/>
              <a:ext cx="2205" cy="5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ru-RU" sz="2800" b="1">
                  <a:solidFill>
                    <a:srgbClr val="0EA266"/>
                  </a:solidFill>
                  <a:latin typeface="Arial" pitchFamily="34" charset="0"/>
                  <a:ea typeface="SimSun" pitchFamily="2" charset="-122"/>
                </a:rPr>
                <a:t>Учиться…</a:t>
              </a:r>
            </a:p>
          </p:txBody>
        </p:sp>
        <p:sp>
          <p:nvSpPr>
            <p:cNvPr id="14357" name="TextBox 11"/>
            <p:cNvSpPr txBox="1">
              <a:spLocks noChangeArrowheads="1"/>
            </p:cNvSpPr>
            <p:nvPr/>
          </p:nvSpPr>
          <p:spPr bwMode="auto">
            <a:xfrm>
              <a:off x="-2402" y="1140"/>
              <a:ext cx="3150" cy="4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itchFamily="34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ru-RU" sz="2400" b="1">
                  <a:solidFill>
                    <a:srgbClr val="0EA266"/>
                  </a:solidFill>
                  <a:latin typeface="Arial" pitchFamily="34" charset="0"/>
                  <a:ea typeface="SimSun" pitchFamily="2" charset="-122"/>
                </a:rPr>
                <a:t>А </a:t>
              </a:r>
              <a:r>
                <a:rPr lang="en-CA" sz="2400" b="1">
                  <a:solidFill>
                    <a:srgbClr val="0EA266"/>
                  </a:solidFill>
                  <a:latin typeface="Arial" pitchFamily="34" charset="0"/>
                  <a:ea typeface="SimSun" pitchFamily="2" charset="-122"/>
                </a:rPr>
                <a:t> </a:t>
              </a:r>
              <a:r>
                <a:rPr lang="ru-RU" sz="2400" b="1">
                  <a:solidFill>
                    <a:srgbClr val="0EA266"/>
                  </a:solidFill>
                  <a:latin typeface="Arial" pitchFamily="34" charset="0"/>
                  <a:ea typeface="SimSun" pitchFamily="2" charset="-122"/>
                </a:rPr>
                <a:t>что</a:t>
              </a:r>
              <a:r>
                <a:rPr lang="en-CA" sz="2400" b="1">
                  <a:solidFill>
                    <a:srgbClr val="0EA266"/>
                  </a:solidFill>
                  <a:latin typeface="Arial" pitchFamily="34" charset="0"/>
                  <a:ea typeface="SimSun" pitchFamily="2" charset="-122"/>
                </a:rPr>
                <a:t> </a:t>
              </a:r>
              <a:r>
                <a:rPr lang="ru-RU" sz="2400" b="1">
                  <a:solidFill>
                    <a:srgbClr val="0EA266"/>
                  </a:solidFill>
                  <a:latin typeface="Arial" pitchFamily="34" charset="0"/>
                  <a:ea typeface="SimSun" pitchFamily="2" charset="-122"/>
                </a:rPr>
                <a:t> это значит?</a:t>
              </a:r>
            </a:p>
          </p:txBody>
        </p:sp>
      </p:grpSp>
      <p:grpSp>
        <p:nvGrpSpPr>
          <p:cNvPr id="14343" name="Группа 8"/>
          <p:cNvGrpSpPr>
            <a:grpSpLocks/>
          </p:cNvGrpSpPr>
          <p:nvPr/>
        </p:nvGrpSpPr>
        <p:grpSpPr bwMode="auto">
          <a:xfrm>
            <a:off x="2587625" y="3108325"/>
            <a:ext cx="1643063" cy="1619250"/>
            <a:chOff x="428596" y="3714752"/>
            <a:chExt cx="2857520" cy="2963215"/>
          </a:xfrm>
        </p:grpSpPr>
        <p:sp>
          <p:nvSpPr>
            <p:cNvPr id="14354" name="Прямоугольник 4"/>
            <p:cNvSpPr>
              <a:spLocks noChangeArrowheads="1"/>
            </p:cNvSpPr>
            <p:nvPr/>
          </p:nvSpPr>
          <p:spPr bwMode="auto">
            <a:xfrm>
              <a:off x="1643042" y="4500570"/>
              <a:ext cx="857256" cy="5000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FontTx/>
                <a:buChar char="•"/>
              </a:pPr>
              <a:endParaRPr lang="ru-RU" sz="1100">
                <a:ea typeface="SimSun" pitchFamily="2" charset="-122"/>
              </a:endParaRPr>
            </a:p>
          </p:txBody>
        </p:sp>
        <p:pic>
          <p:nvPicPr>
            <p:cNvPr id="14355" name="Рисунок 3" descr="Смайлик растерянный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20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596" y="3714752"/>
              <a:ext cx="2857520" cy="296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Группа 17"/>
          <p:cNvGrpSpPr>
            <a:grpSpLocks/>
          </p:cNvGrpSpPr>
          <p:nvPr/>
        </p:nvGrpSpPr>
        <p:grpSpPr bwMode="auto">
          <a:xfrm>
            <a:off x="236538" y="3308350"/>
            <a:ext cx="2152650" cy="1219200"/>
            <a:chOff x="285750" y="3857625"/>
            <a:chExt cx="3143250" cy="2438400"/>
          </a:xfrm>
        </p:grpSpPr>
        <p:pic>
          <p:nvPicPr>
            <p:cNvPr id="14352" name="Рисунок 6" descr="сканирование0007.jpg"/>
            <p:cNvPicPr>
              <a:picLocks noChangeAspect="1"/>
            </p:cNvPicPr>
            <p:nvPr/>
          </p:nvPicPr>
          <p:blipFill>
            <a:blip r:embed="rId4">
              <a:lum bright="-10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69" b="12338"/>
            <a:stretch>
              <a:fillRect/>
            </a:stretch>
          </p:blipFill>
          <p:spPr bwMode="auto">
            <a:xfrm>
              <a:off x="285750" y="3857625"/>
              <a:ext cx="3143250" cy="2438400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Прямоугольник 16"/>
            <p:cNvSpPr>
              <a:spLocks noChangeArrowheads="1"/>
            </p:cNvSpPr>
            <p:nvPr/>
          </p:nvSpPr>
          <p:spPr bwMode="auto">
            <a:xfrm>
              <a:off x="357608" y="3930651"/>
              <a:ext cx="2999532" cy="2286000"/>
            </a:xfrm>
            <a:prstGeom prst="rect">
              <a:avLst/>
            </a:prstGeom>
            <a:solidFill>
              <a:srgbClr val="33CC33"/>
            </a:solidFill>
            <a:ln w="381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FontTx/>
                <a:buChar char="•"/>
                <a:defRPr/>
              </a:pPr>
              <a:endParaRPr lang="ru-RU" sz="1100">
                <a:latin typeface="+mn-lt"/>
              </a:endParaRPr>
            </a:p>
          </p:txBody>
        </p:sp>
      </p:grpSp>
      <p:grpSp>
        <p:nvGrpSpPr>
          <p:cNvPr id="18" name="Группа 18"/>
          <p:cNvGrpSpPr>
            <a:grpSpLocks/>
          </p:cNvGrpSpPr>
          <p:nvPr/>
        </p:nvGrpSpPr>
        <p:grpSpPr bwMode="auto">
          <a:xfrm>
            <a:off x="4322763" y="2743200"/>
            <a:ext cx="2459037" cy="1744663"/>
            <a:chOff x="5857884" y="2649549"/>
            <a:chExt cx="3214688" cy="2493963"/>
          </a:xfrm>
        </p:grpSpPr>
        <p:pic>
          <p:nvPicPr>
            <p:cNvPr id="14350" name="Рисунок 7" descr="сканирование0009.jpg"/>
            <p:cNvPicPr>
              <a:picLocks noChangeAspect="1"/>
            </p:cNvPicPr>
            <p:nvPr/>
          </p:nvPicPr>
          <p:blipFill>
            <a:blip r:embed="rId5">
              <a:lum bright="-10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69" b="12338"/>
            <a:stretch>
              <a:fillRect/>
            </a:stretch>
          </p:blipFill>
          <p:spPr bwMode="auto">
            <a:xfrm>
              <a:off x="5857884" y="2649549"/>
              <a:ext cx="3214688" cy="2493963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Прямоугольник 19"/>
            <p:cNvSpPr>
              <a:spLocks noChangeArrowheads="1"/>
            </p:cNvSpPr>
            <p:nvPr/>
          </p:nvSpPr>
          <p:spPr bwMode="auto">
            <a:xfrm>
              <a:off x="5928445" y="2710821"/>
              <a:ext cx="3073565" cy="2355535"/>
            </a:xfrm>
            <a:prstGeom prst="rect">
              <a:avLst/>
            </a:prstGeom>
            <a:solidFill>
              <a:srgbClr val="33CC33"/>
            </a:solidFill>
            <a:ln w="381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FontTx/>
                <a:buChar char="•"/>
                <a:defRPr/>
              </a:pPr>
              <a:endParaRPr lang="ru-RU" sz="110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025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495800" y="139007"/>
            <a:ext cx="4454525" cy="1143000"/>
          </a:xfrm>
          <a:solidFill>
            <a:schemeClr val="accent2"/>
          </a:solidFill>
        </p:spPr>
        <p:txBody>
          <a:bodyPr/>
          <a:lstStyle/>
          <a:p>
            <a:pPr algn="ctr">
              <a:defRPr/>
            </a:pPr>
            <a:r>
              <a:rPr lang="ru-RU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УЧИТЬСЯ</a:t>
            </a:r>
          </a:p>
        </p:txBody>
      </p:sp>
      <p:sp>
        <p:nvSpPr>
          <p:cNvPr id="15363" name="Содержимое 2"/>
          <p:cNvSpPr>
            <a:spLocks noGrp="1"/>
          </p:cNvSpPr>
          <p:nvPr>
            <p:ph idx="4294967295"/>
          </p:nvPr>
        </p:nvSpPr>
        <p:spPr>
          <a:xfrm>
            <a:off x="539750" y="4876800"/>
            <a:ext cx="6353175" cy="1776413"/>
          </a:xfrm>
        </p:spPr>
        <p:txBody>
          <a:bodyPr>
            <a:normAutofit fontScale="85000" lnSpcReduction="10000"/>
          </a:bodyPr>
          <a:lstStyle/>
          <a:p>
            <a:pPr algn="ctr">
              <a:buFont typeface="Wingdings 2" pitchFamily="18" charset="2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сочетание достаточно широких общих</a:t>
            </a:r>
          </a:p>
          <a:p>
            <a:pPr algn="ctr">
              <a:buFont typeface="Wingdings 2" pitchFamily="18" charset="2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культурных  знаний с возможностью</a:t>
            </a:r>
          </a:p>
          <a:p>
            <a:pPr algn="ctr">
              <a:buFont typeface="Wingdings 2" pitchFamily="18" charset="2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глубокого постижения ограниченного числа дисциплин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2" descr="C:\Documents and Settings\Елена\Мои документы\Мои рисунки\Организатор клипов (Microsoft)\j043944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4958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Выноска-облако 5"/>
          <p:cNvSpPr>
            <a:spLocks noChangeArrowheads="1"/>
          </p:cNvSpPr>
          <p:nvPr/>
        </p:nvSpPr>
        <p:spPr bwMode="auto">
          <a:xfrm>
            <a:off x="279400" y="304800"/>
            <a:ext cx="3498850" cy="1336675"/>
          </a:xfrm>
          <a:prstGeom prst="cloudCallout">
            <a:avLst>
              <a:gd name="adj1" fmla="val 20796"/>
              <a:gd name="adj2" fmla="val 107880"/>
            </a:avLst>
          </a:prstGeom>
          <a:solidFill>
            <a:srgbClr val="CCFFFF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ru-RU" sz="1100">
              <a:latin typeface="+mn-lt"/>
            </a:endParaRPr>
          </a:p>
        </p:txBody>
      </p:sp>
      <p:grpSp>
        <p:nvGrpSpPr>
          <p:cNvPr id="15366" name="Группа 8"/>
          <p:cNvGrpSpPr>
            <a:grpSpLocks/>
          </p:cNvGrpSpPr>
          <p:nvPr/>
        </p:nvGrpSpPr>
        <p:grpSpPr bwMode="auto">
          <a:xfrm>
            <a:off x="2587625" y="3108325"/>
            <a:ext cx="1643063" cy="1619250"/>
            <a:chOff x="428596" y="3714752"/>
            <a:chExt cx="2857520" cy="2963215"/>
          </a:xfrm>
        </p:grpSpPr>
        <p:sp>
          <p:nvSpPr>
            <p:cNvPr id="15380" name="Прямоугольник 4"/>
            <p:cNvSpPr>
              <a:spLocks noChangeArrowheads="1"/>
            </p:cNvSpPr>
            <p:nvPr/>
          </p:nvSpPr>
          <p:spPr bwMode="auto">
            <a:xfrm>
              <a:off x="1643042" y="4500570"/>
              <a:ext cx="857256" cy="5000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FontTx/>
                <a:buChar char="•"/>
              </a:pPr>
              <a:endParaRPr lang="ru-RU" sz="1100">
                <a:ea typeface="SimSun" pitchFamily="2" charset="-122"/>
              </a:endParaRPr>
            </a:p>
          </p:txBody>
        </p:sp>
        <p:pic>
          <p:nvPicPr>
            <p:cNvPr id="15381" name="Рисунок 3" descr="Смайлик растерянный.JPG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20000"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596" y="3714752"/>
              <a:ext cx="2857520" cy="296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" name="Группа 17"/>
          <p:cNvGrpSpPr>
            <a:grpSpLocks/>
          </p:cNvGrpSpPr>
          <p:nvPr/>
        </p:nvGrpSpPr>
        <p:grpSpPr bwMode="auto">
          <a:xfrm>
            <a:off x="236538" y="3308350"/>
            <a:ext cx="2152650" cy="1219200"/>
            <a:chOff x="285750" y="3857625"/>
            <a:chExt cx="3143250" cy="2438400"/>
          </a:xfrm>
        </p:grpSpPr>
        <p:pic>
          <p:nvPicPr>
            <p:cNvPr id="15378" name="Рисунок 6" descr="сканирование0007.jpg"/>
            <p:cNvPicPr>
              <a:picLocks noChangeAspect="1"/>
            </p:cNvPicPr>
            <p:nvPr/>
          </p:nvPicPr>
          <p:blipFill>
            <a:blip r:embed="rId4">
              <a:lum bright="-10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69" b="12338"/>
            <a:stretch>
              <a:fillRect/>
            </a:stretch>
          </p:blipFill>
          <p:spPr bwMode="auto">
            <a:xfrm>
              <a:off x="285750" y="3857625"/>
              <a:ext cx="3143250" cy="2438400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Прямоугольник 16"/>
            <p:cNvSpPr>
              <a:spLocks noChangeArrowheads="1"/>
            </p:cNvSpPr>
            <p:nvPr/>
          </p:nvSpPr>
          <p:spPr bwMode="auto">
            <a:xfrm>
              <a:off x="357608" y="3930651"/>
              <a:ext cx="2999532" cy="2286000"/>
            </a:xfrm>
            <a:prstGeom prst="rect">
              <a:avLst/>
            </a:prstGeom>
            <a:solidFill>
              <a:srgbClr val="33CC33"/>
            </a:solidFill>
            <a:ln w="381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FontTx/>
                <a:buChar char="•"/>
                <a:defRPr/>
              </a:pPr>
              <a:endParaRPr lang="ru-RU" sz="1100">
                <a:latin typeface="+mn-lt"/>
              </a:endParaRPr>
            </a:p>
          </p:txBody>
        </p:sp>
      </p:grpSp>
      <p:grpSp>
        <p:nvGrpSpPr>
          <p:cNvPr id="18" name="Группа 18"/>
          <p:cNvGrpSpPr>
            <a:grpSpLocks/>
          </p:cNvGrpSpPr>
          <p:nvPr/>
        </p:nvGrpSpPr>
        <p:grpSpPr bwMode="auto">
          <a:xfrm>
            <a:off x="4322763" y="2743200"/>
            <a:ext cx="2459037" cy="1744663"/>
            <a:chOff x="5857884" y="2649549"/>
            <a:chExt cx="3214688" cy="2493963"/>
          </a:xfrm>
        </p:grpSpPr>
        <p:pic>
          <p:nvPicPr>
            <p:cNvPr id="15376" name="Рисунок 7" descr="сканирование0009.jpg"/>
            <p:cNvPicPr>
              <a:picLocks noChangeAspect="1"/>
            </p:cNvPicPr>
            <p:nvPr/>
          </p:nvPicPr>
          <p:blipFill>
            <a:blip r:embed="rId5">
              <a:lum bright="-10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69" b="12338"/>
            <a:stretch>
              <a:fillRect/>
            </a:stretch>
          </p:blipFill>
          <p:spPr bwMode="auto">
            <a:xfrm>
              <a:off x="5857884" y="2649549"/>
              <a:ext cx="3214688" cy="2493963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Прямоугольник 19"/>
            <p:cNvSpPr>
              <a:spLocks noChangeArrowheads="1"/>
            </p:cNvSpPr>
            <p:nvPr/>
          </p:nvSpPr>
          <p:spPr bwMode="auto">
            <a:xfrm>
              <a:off x="5928445" y="2710821"/>
              <a:ext cx="3073565" cy="2355535"/>
            </a:xfrm>
            <a:prstGeom prst="rect">
              <a:avLst/>
            </a:prstGeom>
            <a:solidFill>
              <a:srgbClr val="33CC33"/>
            </a:solidFill>
            <a:ln w="381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FontTx/>
                <a:buChar char="•"/>
                <a:defRPr/>
              </a:pPr>
              <a:endParaRPr lang="ru-RU" sz="1100">
                <a:latin typeface="+mn-lt"/>
              </a:endParaRPr>
            </a:p>
          </p:txBody>
        </p:sp>
      </p:grpSp>
      <p:sp>
        <p:nvSpPr>
          <p:cNvPr id="15369" name="TextBox 17"/>
          <p:cNvSpPr txBox="1">
            <a:spLocks noChangeArrowheads="1"/>
          </p:cNvSpPr>
          <p:nvPr/>
        </p:nvSpPr>
        <p:spPr bwMode="auto">
          <a:xfrm>
            <a:off x="712788" y="681038"/>
            <a:ext cx="2819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3200" b="1">
                <a:solidFill>
                  <a:srgbClr val="0EA266"/>
                </a:solidFill>
                <a:latin typeface="Arial" pitchFamily="34" charset="0"/>
                <a:ea typeface="SimSun" pitchFamily="2" charset="-122"/>
              </a:rPr>
              <a:t>Делаю САМ!</a:t>
            </a:r>
          </a:p>
        </p:txBody>
      </p:sp>
    </p:spTree>
    <p:extLst>
      <p:ext uri="{BB962C8B-B14F-4D97-AF65-F5344CB8AC3E}">
        <p14:creationId xmlns:p14="http://schemas.microsoft.com/office/powerpoint/2010/main" val="30344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495800" y="139007"/>
            <a:ext cx="4454525" cy="1143000"/>
          </a:xfrm>
          <a:solidFill>
            <a:schemeClr val="accent2"/>
          </a:solidFill>
        </p:spPr>
        <p:txBody>
          <a:bodyPr/>
          <a:lstStyle/>
          <a:p>
            <a:pPr algn="ctr">
              <a:defRPr/>
            </a:pPr>
            <a:r>
              <a:rPr lang="ru-RU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УЧИТЬСЯ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idx="4294967295"/>
          </p:nvPr>
        </p:nvSpPr>
        <p:spPr>
          <a:xfrm>
            <a:off x="2122488" y="4800600"/>
            <a:ext cx="5557837" cy="1776413"/>
          </a:xfrm>
        </p:spPr>
        <p:txBody>
          <a:bodyPr>
            <a:normAutofit fontScale="77500" lnSpcReduction="20000"/>
          </a:bodyPr>
          <a:lstStyle/>
          <a:p>
            <a:pPr algn="ctr">
              <a:buFont typeface="Wingdings 2" pitchFamily="18" charset="2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сочетание достаточно широких общих</a:t>
            </a:r>
          </a:p>
          <a:p>
            <a:pPr algn="ctr">
              <a:buFont typeface="Wingdings 2" pitchFamily="18" charset="2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культурных  знаний с возможностью</a:t>
            </a:r>
          </a:p>
          <a:p>
            <a:pPr algn="ctr">
              <a:buFont typeface="Wingdings 2" pitchFamily="18" charset="2"/>
              <a:buNone/>
            </a:pPr>
            <a:r>
              <a:rPr lang="ru-RU" b="1" smtClean="0">
                <a:latin typeface="Times New Roman" pitchFamily="18" charset="0"/>
                <a:cs typeface="Times New Roman" pitchFamily="18" charset="0"/>
              </a:rPr>
              <a:t>глубокого постижения ограниченного числа дисциплин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8" name="Picture 2" descr="C:\Documents and Settings\Елена\Мои документы\Мои рисунки\Организатор клипов (Microsoft)\j043944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5167313"/>
            <a:ext cx="1828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Выноска-облако 5"/>
          <p:cNvSpPr>
            <a:spLocks noChangeArrowheads="1"/>
          </p:cNvSpPr>
          <p:nvPr/>
        </p:nvSpPr>
        <p:spPr bwMode="auto">
          <a:xfrm>
            <a:off x="279400" y="304800"/>
            <a:ext cx="3498850" cy="1336675"/>
          </a:xfrm>
          <a:prstGeom prst="cloudCallout">
            <a:avLst>
              <a:gd name="adj1" fmla="val 20796"/>
              <a:gd name="adj2" fmla="val 107880"/>
            </a:avLst>
          </a:prstGeom>
          <a:solidFill>
            <a:srgbClr val="CCFFFF"/>
          </a:solidFill>
          <a:ln w="38100" algn="ctr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ru-RU" sz="1100">
              <a:latin typeface="+mn-lt"/>
            </a:endParaRPr>
          </a:p>
        </p:txBody>
      </p:sp>
      <p:grpSp>
        <p:nvGrpSpPr>
          <p:cNvPr id="15" name="Группа 17"/>
          <p:cNvGrpSpPr>
            <a:grpSpLocks/>
          </p:cNvGrpSpPr>
          <p:nvPr/>
        </p:nvGrpSpPr>
        <p:grpSpPr bwMode="auto">
          <a:xfrm>
            <a:off x="236538" y="3308350"/>
            <a:ext cx="2152650" cy="1219200"/>
            <a:chOff x="285750" y="3857625"/>
            <a:chExt cx="3143250" cy="2438400"/>
          </a:xfrm>
        </p:grpSpPr>
        <p:pic>
          <p:nvPicPr>
            <p:cNvPr id="16401" name="Рисунок 6" descr="сканирование0007.jpg"/>
            <p:cNvPicPr>
              <a:picLocks noChangeAspect="1"/>
            </p:cNvPicPr>
            <p:nvPr/>
          </p:nvPicPr>
          <p:blipFill>
            <a:blip r:embed="rId3">
              <a:lum bright="-10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69" b="12338"/>
            <a:stretch>
              <a:fillRect/>
            </a:stretch>
          </p:blipFill>
          <p:spPr bwMode="auto">
            <a:xfrm>
              <a:off x="285750" y="3857625"/>
              <a:ext cx="3143250" cy="2438400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Прямоугольник 16"/>
            <p:cNvSpPr>
              <a:spLocks noChangeArrowheads="1"/>
            </p:cNvSpPr>
            <p:nvPr/>
          </p:nvSpPr>
          <p:spPr bwMode="auto">
            <a:xfrm>
              <a:off x="357608" y="3930651"/>
              <a:ext cx="2999532" cy="2286000"/>
            </a:xfrm>
            <a:prstGeom prst="rect">
              <a:avLst/>
            </a:prstGeom>
            <a:solidFill>
              <a:srgbClr val="33CC33"/>
            </a:solidFill>
            <a:ln w="381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FontTx/>
                <a:buChar char="•"/>
                <a:defRPr/>
              </a:pPr>
              <a:endParaRPr lang="ru-RU" sz="1100">
                <a:latin typeface="+mn-lt"/>
              </a:endParaRPr>
            </a:p>
          </p:txBody>
        </p:sp>
      </p:grpSp>
      <p:grpSp>
        <p:nvGrpSpPr>
          <p:cNvPr id="18" name="Группа 18"/>
          <p:cNvGrpSpPr>
            <a:grpSpLocks/>
          </p:cNvGrpSpPr>
          <p:nvPr/>
        </p:nvGrpSpPr>
        <p:grpSpPr bwMode="auto">
          <a:xfrm>
            <a:off x="4322763" y="2743200"/>
            <a:ext cx="2459037" cy="1744663"/>
            <a:chOff x="5857884" y="2649549"/>
            <a:chExt cx="3214688" cy="2493963"/>
          </a:xfrm>
        </p:grpSpPr>
        <p:pic>
          <p:nvPicPr>
            <p:cNvPr id="16399" name="Рисунок 7" descr="сканирование0009.jpg"/>
            <p:cNvPicPr>
              <a:picLocks noChangeAspect="1"/>
            </p:cNvPicPr>
            <p:nvPr/>
          </p:nvPicPr>
          <p:blipFill>
            <a:blip r:embed="rId4">
              <a:lum bright="-10000" contras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969" b="12338"/>
            <a:stretch>
              <a:fillRect/>
            </a:stretch>
          </p:blipFill>
          <p:spPr bwMode="auto">
            <a:xfrm>
              <a:off x="5857884" y="2649549"/>
              <a:ext cx="3214688" cy="2493963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Прямоугольник 19"/>
            <p:cNvSpPr>
              <a:spLocks noChangeArrowheads="1"/>
            </p:cNvSpPr>
            <p:nvPr/>
          </p:nvSpPr>
          <p:spPr bwMode="auto">
            <a:xfrm>
              <a:off x="5928445" y="2710821"/>
              <a:ext cx="3073565" cy="2355535"/>
            </a:xfrm>
            <a:prstGeom prst="rect">
              <a:avLst/>
            </a:prstGeom>
            <a:solidFill>
              <a:srgbClr val="33CC33"/>
            </a:solidFill>
            <a:ln w="38100" algn="ctr">
              <a:solidFill>
                <a:schemeClr val="bg1"/>
              </a:solidFill>
              <a:miter lim="800000"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FontTx/>
                <a:buChar char="•"/>
                <a:defRPr/>
              </a:pPr>
              <a:endParaRPr lang="ru-RU" sz="1100">
                <a:latin typeface="+mn-lt"/>
              </a:endParaRPr>
            </a:p>
          </p:txBody>
        </p:sp>
      </p:grpSp>
      <p:sp>
        <p:nvSpPr>
          <p:cNvPr id="16392" name="TextBox 17"/>
          <p:cNvSpPr txBox="1">
            <a:spLocks noChangeArrowheads="1"/>
          </p:cNvSpPr>
          <p:nvPr/>
        </p:nvSpPr>
        <p:spPr bwMode="auto">
          <a:xfrm>
            <a:off x="712788" y="681038"/>
            <a:ext cx="2819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sz="3200" b="1">
                <a:solidFill>
                  <a:srgbClr val="0EA266"/>
                </a:solidFill>
                <a:latin typeface="Arial" pitchFamily="34" charset="0"/>
                <a:ea typeface="SimSun" pitchFamily="2" charset="-122"/>
              </a:rPr>
              <a:t>Делаю САМ!</a:t>
            </a:r>
          </a:p>
        </p:txBody>
      </p:sp>
      <p:pic>
        <p:nvPicPr>
          <p:cNvPr id="16393" name="Рисунок 5" descr="Смайлик весёлый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786063"/>
            <a:ext cx="1928813" cy="174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Рисунок 6" descr="сканирование0007.jpg"/>
          <p:cNvPicPr>
            <a:picLocks noChangeAspect="1"/>
          </p:cNvPicPr>
          <p:nvPr/>
        </p:nvPicPr>
        <p:blipFill>
          <a:blip r:embed="rId6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9" b="12338"/>
          <a:stretch>
            <a:fillRect/>
          </a:stretch>
        </p:blipFill>
        <p:spPr bwMode="auto">
          <a:xfrm>
            <a:off x="285750" y="3344863"/>
            <a:ext cx="19462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5" name="Рисунок 7" descr="сканирование0009.jpg"/>
          <p:cNvPicPr>
            <a:picLocks noChangeAspect="1"/>
          </p:cNvPicPr>
          <p:nvPr/>
        </p:nvPicPr>
        <p:blipFill>
          <a:blip r:embed="rId7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9" b="12338"/>
          <a:stretch>
            <a:fillRect/>
          </a:stretch>
        </p:blipFill>
        <p:spPr bwMode="auto">
          <a:xfrm>
            <a:off x="4349750" y="2786063"/>
            <a:ext cx="2405063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8" name="Picture 2" descr="C:\Users\User\Desktop\каритинки\1111360_1711709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693" y="1628775"/>
            <a:ext cx="830263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63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2339752" y="1131965"/>
            <a:ext cx="6511925" cy="1143000"/>
          </a:xfrm>
          <a:solidFill>
            <a:schemeClr val="accent2"/>
          </a:solidFill>
        </p:spPr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ЖИТЬ ?</a:t>
            </a:r>
          </a:p>
        </p:txBody>
      </p:sp>
      <p:sp>
        <p:nvSpPr>
          <p:cNvPr id="17411" name="Содержимое 2"/>
          <p:cNvSpPr>
            <a:spLocks noGrp="1"/>
          </p:cNvSpPr>
          <p:nvPr>
            <p:ph idx="4294967295"/>
          </p:nvPr>
        </p:nvSpPr>
        <p:spPr>
          <a:xfrm>
            <a:off x="685800" y="2420888"/>
            <a:ext cx="7918648" cy="2651433"/>
          </a:xfrm>
        </p:spPr>
        <p:txBody>
          <a:bodyPr/>
          <a:lstStyle/>
          <a:p>
            <a:pPr algn="ctr"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способности к оценке и усиление личной</a:t>
            </a:r>
          </a:p>
          <a:p>
            <a:pPr algn="ctr"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ответственности в коллективных</a:t>
            </a:r>
          </a:p>
          <a:p>
            <a:pPr algn="ctr"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проектах, поскольку XXI век требует от</a:t>
            </a:r>
          </a:p>
          <a:p>
            <a:pPr algn="ctr">
              <a:buFont typeface="Wingdings 2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всех большей самостоятельности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C:\Users\Булатова\Documents\Конкурс Директор\72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541117"/>
            <a:ext cx="1152128" cy="1082234"/>
          </a:xfrm>
          <a:prstGeom prst="ellipse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505200" y="-1295400"/>
            <a:ext cx="5903912" cy="2377633"/>
          </a:xfrm>
          <a:prstGeom prst="rect">
            <a:avLst/>
          </a:prstGeom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значит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941168"/>
            <a:ext cx="3299048" cy="142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53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Documents and Settings\Елена\Мои документы\Мои рисунки\Организатор клипов (Microsoft)\картинки 1\АНИМАШКИ\Врачи, учителя,ученые\1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5" y="5143500"/>
            <a:ext cx="923925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одержимое 2"/>
          <p:cNvSpPr>
            <a:spLocks noGrp="1"/>
          </p:cNvSpPr>
          <p:nvPr>
            <p:ph idx="4294967295"/>
          </p:nvPr>
        </p:nvSpPr>
        <p:spPr>
          <a:xfrm>
            <a:off x="117475" y="3808413"/>
            <a:ext cx="8786813" cy="2986087"/>
          </a:xfrm>
          <a:solidFill>
            <a:srgbClr val="00B0F0"/>
          </a:solidFill>
        </p:spPr>
        <p:txBody>
          <a:bodyPr>
            <a:normAutofit fontScale="70000" lnSpcReduction="20000"/>
          </a:bodyPr>
          <a:lstStyle/>
          <a:p>
            <a:pPr marL="420624" indent="-384048" algn="ctr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20624" indent="-384048"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5200" b="1" dirty="0" smtClean="0"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март 1996 года            в Берне</a:t>
            </a:r>
          </a:p>
          <a:p>
            <a:pPr marL="420624" indent="-384048" algn="ctr" fontAlgn="auto">
              <a:spcAft>
                <a:spcPts val="0"/>
              </a:spcAft>
              <a:buFont typeface="Wingdings 2"/>
              <a:buNone/>
              <a:defRPr/>
            </a:pPr>
            <a:endPara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Содержание понятия </a:t>
            </a:r>
            <a:r>
              <a:rPr lang="ru-RU" sz="4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«компетентность»</a:t>
            </a:r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 только шире, </a:t>
            </a:r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чем просто знания, или умения, или навыки,</a:t>
            </a:r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но даже       </a:t>
            </a:r>
            <a:r>
              <a:rPr lang="ru-RU" sz="4200" b="1" u="sng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больше их суммы</a:t>
            </a:r>
            <a:endParaRPr lang="ru-RU" sz="42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20624" indent="-384048" algn="just" fontAlgn="auto">
              <a:spcAft>
                <a:spcPts val="0"/>
              </a:spcAft>
              <a:buFont typeface="Wingdings 2"/>
              <a:buNone/>
              <a:defRPr/>
            </a:pPr>
            <a:endParaRPr lang="ru-RU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61" name="Содержимое 2"/>
          <p:cNvSpPr>
            <a:spLocks noGrp="1"/>
          </p:cNvSpPr>
          <p:nvPr>
            <p:ph idx="4294967295"/>
          </p:nvPr>
        </p:nvSpPr>
        <p:spPr>
          <a:xfrm>
            <a:off x="971600" y="2132856"/>
            <a:ext cx="5117901" cy="1485900"/>
          </a:xfrm>
        </p:spPr>
        <p:txBody>
          <a:bodyPr>
            <a:normAutofit fontScale="55000" lnSpcReduction="20000"/>
          </a:bodyPr>
          <a:lstStyle/>
          <a:p>
            <a:pPr marL="419100" indent="-382588">
              <a:spcAft>
                <a:spcPct val="0"/>
              </a:spcAft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Школа должна готовить своих учеников к</a:t>
            </a:r>
          </a:p>
          <a:p>
            <a:pPr marL="419100" indent="-382588">
              <a:spcAft>
                <a:spcPct val="0"/>
              </a:spcAft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жизни, о которой сама школа мало что знает.</a:t>
            </a:r>
          </a:p>
          <a:p>
            <a:pPr marL="419100" indent="-382588" algn="just">
              <a:spcAft>
                <a:spcPct val="0"/>
              </a:spcAft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Школа должна развивать такие качества, как</a:t>
            </a:r>
          </a:p>
          <a:p>
            <a:pPr marL="419100" indent="-382588" algn="just">
              <a:spcAft>
                <a:spcPct val="0"/>
              </a:spcAft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мобильность, конструктивность, умение</a:t>
            </a:r>
          </a:p>
          <a:p>
            <a:pPr marL="419100" indent="-382588" algn="just">
              <a:spcAft>
                <a:spcPct val="0"/>
              </a:spcAft>
              <a:buFont typeface="Wingdings 2" pitchFamily="18" charset="2"/>
              <a:buNone/>
              <a:defRPr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учиться. </a:t>
            </a:r>
          </a:p>
          <a:p>
            <a:pPr marL="419100" indent="-382588">
              <a:spcAft>
                <a:spcPct val="0"/>
              </a:spcAft>
              <a:buFont typeface="Wingdings 2" pitchFamily="18" charset="2"/>
              <a:buNone/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7" name="Picture 2" descr="C:\Users\Булатова\Pictures\a_photo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333500"/>
            <a:ext cx="2233612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6" descr="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5813" y="5143500"/>
            <a:ext cx="1444625" cy="157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152400" y="404665"/>
            <a:ext cx="3886200" cy="1512168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Все дети могут 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успешно учиться,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 если </a:t>
            </a: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 rot="-5400000">
            <a:off x="4069693" y="507219"/>
            <a:ext cx="504825" cy="684000"/>
          </a:xfrm>
          <a:prstGeom prst="downArrow">
            <a:avLst>
              <a:gd name="adj1" fmla="val 50000"/>
              <a:gd name="adj2" fmla="val 42767"/>
            </a:avLst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4664106" y="221539"/>
            <a:ext cx="4327494" cy="1112191"/>
          </a:xfrm>
          <a:prstGeom prst="roundRect">
            <a:avLst>
              <a:gd name="adj" fmla="val 16667"/>
            </a:avLst>
          </a:prstGeom>
          <a:solidFill>
            <a:srgbClr val="FFC00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школа УМЕЕТ учить.</a:t>
            </a:r>
          </a:p>
        </p:txBody>
      </p:sp>
    </p:spTree>
    <p:extLst>
      <p:ext uri="{BB962C8B-B14F-4D97-AF65-F5344CB8AC3E}">
        <p14:creationId xmlns:p14="http://schemas.microsoft.com/office/powerpoint/2010/main" val="33514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2" descr="AndreyKhutorskoy-124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0"/>
            <a:ext cx="25146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Прямоугольник 3"/>
          <p:cNvSpPr>
            <a:spLocks noChangeArrowheads="1"/>
          </p:cNvSpPr>
          <p:nvPr/>
        </p:nvSpPr>
        <p:spPr bwMode="auto">
          <a:xfrm>
            <a:off x="5705475" y="3244850"/>
            <a:ext cx="343852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b="1"/>
              <a:t>Андрей Викторович Хуторской</a:t>
            </a:r>
            <a:r>
              <a:rPr lang="ru-RU" sz="2000"/>
              <a:t> </a:t>
            </a:r>
          </a:p>
          <a:p>
            <a:pPr algn="ctr"/>
            <a:r>
              <a:rPr lang="ru-RU" sz="1600"/>
              <a:t>доктор педагогических наук, </a:t>
            </a:r>
          </a:p>
          <a:p>
            <a:pPr algn="ctr"/>
            <a:r>
              <a:rPr lang="ru-RU" sz="1600"/>
              <a:t> член-корреспондент  </a:t>
            </a:r>
            <a:r>
              <a:rPr lang="ru-RU" sz="1600">
                <a:hlinkClick r:id="rId4" action="ppaction://hlinkfile" tooltip="Российская академия образования"/>
              </a:rPr>
              <a:t>Российской академии образования</a:t>
            </a:r>
            <a:r>
              <a:rPr lang="ru-RU" sz="1600"/>
              <a:t>, академик </a:t>
            </a:r>
            <a:r>
              <a:rPr lang="ru-RU" sz="1600">
                <a:hlinkClick r:id="rId5" action="ppaction://hlinkfile" tooltip="Международная педагогическая академия (страница отсутствует)"/>
              </a:rPr>
              <a:t>Международной педагогической академии</a:t>
            </a:r>
            <a:r>
              <a:rPr lang="ru-RU" sz="1600"/>
              <a:t> 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43540" y="-1109503"/>
            <a:ext cx="5148540" cy="1698465"/>
          </a:xfrm>
          <a:prstGeom prst="rect">
            <a:avLst/>
          </a:prstGeom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eaLnBrk="1" hangingPunct="1">
              <a:defRPr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Компетентность -</a:t>
            </a:r>
          </a:p>
        </p:txBody>
      </p:sp>
      <p:sp>
        <p:nvSpPr>
          <p:cNvPr id="19461" name="Rectangle 3"/>
          <p:cNvSpPr txBox="1">
            <a:spLocks noChangeArrowheads="1"/>
          </p:cNvSpPr>
          <p:nvPr/>
        </p:nvSpPr>
        <p:spPr bwMode="auto">
          <a:xfrm>
            <a:off x="547707" y="609600"/>
            <a:ext cx="5867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18256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</a:pPr>
            <a:r>
              <a:rPr lang="ru-RU" dirty="0">
                <a:solidFill>
                  <a:srgbClr val="351AA6"/>
                </a:solidFill>
                <a:latin typeface="Trebuchet MS" pitchFamily="34" charset="0"/>
              </a:rPr>
              <a:t>Компетентность – это умение применить знания, умения навыки в незнакомой жизненной ситуации. </a:t>
            </a: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</a:pPr>
            <a:r>
              <a:rPr lang="ru-RU" dirty="0">
                <a:solidFill>
                  <a:srgbClr val="351AA6"/>
                </a:solidFill>
                <a:latin typeface="Trebuchet MS" pitchFamily="34" charset="0"/>
              </a:rPr>
              <a:t>Компетентность – это умение решить жизненную задачу, с которой ранее не встречался. </a:t>
            </a: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</a:pPr>
            <a:r>
              <a:rPr lang="ru-RU" dirty="0">
                <a:solidFill>
                  <a:srgbClr val="351AA6"/>
                </a:solidFill>
                <a:latin typeface="Trebuchet MS" pitchFamily="34" charset="0"/>
              </a:rPr>
              <a:t>Компетентность – это умение адаптироваться в сегодняшнем стремительно меняющемся мире. 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323527" y="2944142"/>
            <a:ext cx="3888433" cy="700882"/>
          </a:xfrm>
          <a:prstGeom prst="rect">
            <a:avLst/>
          </a:prstGeom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000" dirty="0" smtClean="0">
                <a:solidFill>
                  <a:srgbClr val="FF00FF"/>
                </a:solidFill>
                <a:latin typeface="Times New Roman" pitchFamily="16" charset="0"/>
                <a:cs typeface="Times New Roman" pitchFamily="16" charset="0"/>
              </a:rPr>
              <a:t>Ключевые компетенции отечественного образования </a:t>
            </a:r>
            <a:endParaRPr lang="ru-RU" sz="2000" dirty="0">
              <a:solidFill>
                <a:srgbClr val="FF00FF"/>
              </a:solidFill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13427" y="3645024"/>
            <a:ext cx="4886325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18256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Times New Roman" pitchFamily="18" charset="0"/>
              <a:buNone/>
            </a:pPr>
            <a:r>
              <a:rPr lang="ru-RU" b="1" dirty="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Ценностно – смысловые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" action="ppaction://noaction"/>
              </a:rPr>
              <a:t>компетенции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Times New Roman" pitchFamily="18" charset="0"/>
              <a:buNone/>
            </a:pPr>
            <a:r>
              <a:rPr lang="ru-RU" b="1" dirty="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Общекультурные </a:t>
            </a:r>
            <a:r>
              <a:rPr lang="ru-RU" b="1" dirty="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  <a:hlinkClick r:id="" action="ppaction://noaction"/>
              </a:rPr>
              <a:t>компетенции</a:t>
            </a:r>
            <a:endParaRPr lang="ru-RU" b="1" dirty="0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Times New Roman" pitchFamily="18" charset="0"/>
              <a:buNone/>
            </a:pPr>
            <a:r>
              <a:rPr lang="ru-RU" b="1" dirty="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Учебно-познавательные 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hlinkClick r:id="" action="ppaction://noaction"/>
              </a:rPr>
              <a:t>компетенции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Times New Roman" pitchFamily="18" charset="0"/>
              <a:buNone/>
            </a:pPr>
            <a:r>
              <a:rPr lang="ru-RU" b="1" dirty="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Информационные </a:t>
            </a:r>
            <a:r>
              <a:rPr lang="ru-RU" b="1" dirty="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  <a:hlinkClick r:id="" action="ppaction://noaction"/>
              </a:rPr>
              <a:t>компетенции</a:t>
            </a:r>
            <a:endParaRPr lang="ru-RU" b="1" dirty="0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Times New Roman" pitchFamily="18" charset="0"/>
              <a:buNone/>
            </a:pPr>
            <a:r>
              <a:rPr lang="ru-RU" b="1" dirty="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Коммуникативные </a:t>
            </a:r>
            <a:r>
              <a:rPr lang="ru-RU" b="1" dirty="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  <a:hlinkClick r:id="rId6" action="ppaction://hlinksldjump"/>
              </a:rPr>
              <a:t>компетенции</a:t>
            </a:r>
            <a:endParaRPr lang="ru-RU" b="1" dirty="0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Times New Roman" pitchFamily="18" charset="0"/>
              <a:buNone/>
            </a:pPr>
            <a:r>
              <a:rPr lang="ru-RU" b="1" dirty="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Социально-трудовые </a:t>
            </a:r>
            <a:r>
              <a:rPr lang="ru-RU" b="1" dirty="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  <a:hlinkClick r:id="" action="ppaction://noaction"/>
              </a:rPr>
              <a:t>компетенции</a:t>
            </a:r>
            <a:endParaRPr lang="ru-RU" b="1" dirty="0">
              <a:solidFill>
                <a:srgbClr val="40404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Times New Roman" pitchFamily="18" charset="0"/>
              <a:buNone/>
            </a:pPr>
            <a:r>
              <a:rPr lang="ru-RU" b="1" dirty="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  <a:hlinkClick r:id="" action="ppaction://noaction"/>
              </a:rPr>
              <a:t>Компетенции </a:t>
            </a:r>
            <a:r>
              <a:rPr lang="ru-RU" b="1" dirty="0">
                <a:solidFill>
                  <a:srgbClr val="404040"/>
                </a:solidFill>
                <a:latin typeface="Times New Roman" pitchFamily="18" charset="0"/>
                <a:cs typeface="Times New Roman" pitchFamily="18" charset="0"/>
              </a:rPr>
              <a:t>личностного самосовершенствования</a:t>
            </a:r>
          </a:p>
        </p:txBody>
      </p:sp>
      <p:pic>
        <p:nvPicPr>
          <p:cNvPr id="16" name="Рисунок 15" descr="3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8913" y="8991600"/>
            <a:ext cx="1227137" cy="863600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24147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00" name="Rectangle 16"/>
          <p:cNvSpPr>
            <a:spLocks noGrp="1" noChangeArrowheads="1"/>
          </p:cNvSpPr>
          <p:nvPr>
            <p:ph type="title"/>
          </p:nvPr>
        </p:nvSpPr>
        <p:spPr>
          <a:xfrm>
            <a:off x="795337" y="330200"/>
            <a:ext cx="7772400" cy="515938"/>
          </a:xfrm>
        </p:spPr>
        <p:txBody>
          <a:bodyPr>
            <a:normAutofit fontScale="9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 smtClean="0">
                <a:latin typeface="Arial Black" pitchFamily="34" charset="0"/>
              </a:rPr>
              <a:t>В чем разница?</a:t>
            </a:r>
          </a:p>
        </p:txBody>
      </p:sp>
      <p:graphicFrame>
        <p:nvGraphicFramePr>
          <p:cNvPr id="67612" name="Group 2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58106326"/>
              </p:ext>
            </p:extLst>
          </p:nvPr>
        </p:nvGraphicFramePr>
        <p:xfrm>
          <a:off x="755650" y="1484784"/>
          <a:ext cx="7775575" cy="3301529"/>
        </p:xfrm>
        <a:graphic>
          <a:graphicData uri="http://schemas.openxmlformats.org/drawingml/2006/table">
            <a:tbl>
              <a:tblPr/>
              <a:tblGrid>
                <a:gridCol w="3888581"/>
                <a:gridCol w="3886994"/>
              </a:tblGrid>
              <a:tr h="33015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знания в определенной области</a:t>
                      </a:r>
                    </a:p>
                  </a:txBody>
                  <a:tcPr marL="91458" marR="9145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умения действовать в рамках этой компетенции</a:t>
                      </a:r>
                    </a:p>
                  </a:txBody>
                  <a:tcPr marL="91458" marR="9145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7604" name="Picture 20" descr="Рисунок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7213" y="2479675"/>
            <a:ext cx="1684337" cy="2022475"/>
          </a:xfrm>
        </p:spPr>
      </p:pic>
      <p:pic>
        <p:nvPicPr>
          <p:cNvPr id="67608" name="Picture 24" descr="7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03540" y="2815332"/>
            <a:ext cx="2228850" cy="1990725"/>
          </a:xfrm>
        </p:spPr>
      </p:pic>
      <p:sp>
        <p:nvSpPr>
          <p:cNvPr id="20493" name="Text Box 29"/>
          <p:cNvSpPr txBox="1">
            <a:spLocks noChangeArrowheads="1"/>
          </p:cNvSpPr>
          <p:nvPr/>
        </p:nvSpPr>
        <p:spPr bwMode="auto">
          <a:xfrm>
            <a:off x="506214" y="846138"/>
            <a:ext cx="8385374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b="1" dirty="0">
                <a:solidFill>
                  <a:srgbClr val="351AA6"/>
                </a:solidFill>
                <a:latin typeface="Times New Roman" pitchFamily="18" charset="0"/>
                <a:cs typeface="Times New Roman" pitchFamily="18" charset="0"/>
              </a:rPr>
              <a:t>   Компетенция – это         </a:t>
            </a:r>
            <a:r>
              <a:rPr lang="ru-RU" sz="28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Компетентность – это</a:t>
            </a:r>
            <a:r>
              <a:rPr lang="ru-RU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7614" name="Rectangle 30"/>
          <p:cNvSpPr>
            <a:spLocks noChangeArrowheads="1"/>
          </p:cNvSpPr>
          <p:nvPr/>
        </p:nvSpPr>
        <p:spPr bwMode="auto">
          <a:xfrm>
            <a:off x="0" y="4772025"/>
            <a:ext cx="93630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ctr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Компетентность =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351AA6"/>
                </a:solidFill>
                <a:latin typeface="Times New Roman" pitchFamily="18" charset="0"/>
                <a:cs typeface="Times New Roman" pitchFamily="18" charset="0"/>
              </a:rPr>
              <a:t>знаю +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00CC5C"/>
                </a:solidFill>
                <a:latin typeface="Times New Roman" pitchFamily="18" charset="0"/>
                <a:cs typeface="Times New Roman" pitchFamily="18" charset="0"/>
              </a:rPr>
              <a:t>умею +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хочу +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делаю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0063" y="5357813"/>
            <a:ext cx="8643937" cy="1538287"/>
          </a:xfrm>
          <a:prstGeom prst="rect">
            <a:avLst/>
          </a:prstGeom>
          <a:noFill/>
        </p:spPr>
        <p:txBody>
          <a:bodyPr lIns="91430" tIns="45715" rIns="91430" bIns="45715">
            <a:spAutoFit/>
          </a:bodyPr>
          <a:lstStyle/>
          <a:p>
            <a:pPr algn="just">
              <a:defRPr/>
            </a:pPr>
            <a:r>
              <a:rPr lang="ru-RU" sz="22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Быть компетентным означает способность </a:t>
            </a:r>
            <a:endParaRPr lang="en-US" sz="22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2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(умение) «</a:t>
            </a:r>
            <a:r>
              <a:rPr lang="ru-RU" sz="22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мобилизировать</a:t>
            </a:r>
            <a:r>
              <a:rPr lang="ru-RU" sz="22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» в данной ситуации </a:t>
            </a:r>
            <a:endParaRPr lang="en-US" sz="22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2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полученные знания и опыт.</a:t>
            </a:r>
          </a:p>
          <a:p>
            <a:pPr algn="just">
              <a:defRPr/>
            </a:pPr>
            <a:endParaRPr lang="ru-RU" sz="2800" dirty="0">
              <a:latin typeface="+mn-lt"/>
            </a:endParaRPr>
          </a:p>
        </p:txBody>
      </p:sp>
      <p:sp>
        <p:nvSpPr>
          <p:cNvPr id="20496" name="Стрелка вправо 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956550" y="6381750"/>
            <a:ext cx="935038" cy="476250"/>
          </a:xfrm>
          <a:prstGeom prst="rightArrow">
            <a:avLst>
              <a:gd name="adj1" fmla="val 50000"/>
              <a:gd name="adj2" fmla="val 4999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lIns="91430" tIns="45715" rIns="91430" bIns="45715"/>
          <a:lstStyle/>
          <a:p>
            <a:pPr defTabSz="912813"/>
            <a:endParaRPr lang="ru-RU" sz="24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46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7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7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7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28600" y="685800"/>
            <a:ext cx="7848600" cy="1676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КОЗ «КЛАССИЧЕСКОГО ТИПА»</a:t>
            </a:r>
            <a:endParaRPr lang="ru-RU" altLang="ru-RU" sz="4000" dirty="0" smtClean="0">
              <a:solidFill>
                <a:srgbClr val="FF0000"/>
              </a:solidFill>
            </a:endParaRPr>
          </a:p>
        </p:txBody>
      </p:sp>
      <p:sp>
        <p:nvSpPr>
          <p:cNvPr id="21507" name="Rectangle 6"/>
          <p:cNvSpPr>
            <a:spLocks noChangeArrowheads="1"/>
          </p:cNvSpPr>
          <p:nvPr/>
        </p:nvSpPr>
        <p:spPr bwMode="auto">
          <a:xfrm>
            <a:off x="5105400" y="4800600"/>
            <a:ext cx="40386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ru-RU" altLang="ru-RU" sz="3200">
              <a:solidFill>
                <a:srgbClr val="FF0000"/>
              </a:solidFill>
              <a:latin typeface="Arial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66800" y="2971800"/>
            <a:ext cx="3695700" cy="914400"/>
          </a:xfrm>
          <a:prstGeom prst="rect">
            <a:avLst/>
          </a:prstGeom>
          <a:effectLst/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3600" dirty="0" smtClean="0">
                <a:solidFill>
                  <a:srgbClr val="1E09B7"/>
                </a:solidFill>
              </a:rPr>
              <a:t>Цель КОЗ:</a:t>
            </a:r>
          </a:p>
        </p:txBody>
      </p:sp>
      <p:sp>
        <p:nvSpPr>
          <p:cNvPr id="21509" name="Содержимое 2"/>
          <p:cNvSpPr txBox="1">
            <a:spLocks/>
          </p:cNvSpPr>
          <p:nvPr/>
        </p:nvSpPr>
        <p:spPr bwMode="auto">
          <a:xfrm>
            <a:off x="539552" y="3984626"/>
            <a:ext cx="8208912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5125" indent="-255588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</a:pPr>
            <a:r>
              <a:rPr lang="ru-RU" sz="2800" dirty="0">
                <a:solidFill>
                  <a:srgbClr val="FF00FF"/>
                </a:solidFill>
                <a:latin typeface="Trebuchet MS" pitchFamily="34" charset="0"/>
              </a:rPr>
              <a:t>Организация </a:t>
            </a:r>
            <a:r>
              <a:rPr lang="ru-RU" sz="2800" u="sng" dirty="0">
                <a:solidFill>
                  <a:srgbClr val="FF00FF"/>
                </a:solidFill>
                <a:latin typeface="Trebuchet MS" pitchFamily="34" charset="0"/>
              </a:rPr>
              <a:t>деятельности  обучающегося</a:t>
            </a:r>
            <a:r>
              <a:rPr lang="ru-RU" sz="2800" dirty="0">
                <a:solidFill>
                  <a:srgbClr val="FF00FF"/>
                </a:solidFill>
                <a:latin typeface="Trebuchet MS" pitchFamily="34" charset="0"/>
              </a:rPr>
              <a:t>, а не воспроизведение им информации или отдельных действий</a:t>
            </a:r>
          </a:p>
        </p:txBody>
      </p:sp>
      <p:pic>
        <p:nvPicPr>
          <p:cNvPr id="11" name="Picture 7" descr="C:\Users\User\Desktop\каритинки\2b33e174601e6764c9c2f9c6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9038" y="6056313"/>
            <a:ext cx="655638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045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3.52601E-6 L 0.2125 -0.007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0"/>
            <a:ext cx="7543800" cy="1143000"/>
          </a:xfrm>
        </p:spPr>
        <p:txBody>
          <a:bodyPr/>
          <a:lstStyle/>
          <a:p>
            <a:pPr algn="ctr">
              <a:defRPr/>
            </a:pPr>
            <a:r>
              <a:rPr lang="ru-RU" sz="2400" dirty="0" err="1" smtClean="0">
                <a:solidFill>
                  <a:srgbClr val="FF0000"/>
                </a:solidFill>
              </a:rPr>
              <a:t>Компетентностно-ориентированные</a:t>
            </a:r>
            <a:r>
              <a:rPr lang="ru-RU" sz="2400" dirty="0" smtClean="0">
                <a:solidFill>
                  <a:srgbClr val="FF0000"/>
                </a:solidFill>
              </a:rPr>
              <a:t> задания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23556" name="Содержимое 2"/>
          <p:cNvSpPr>
            <a:spLocks noGrp="1"/>
          </p:cNvSpPr>
          <p:nvPr>
            <p:ph idx="4294967295"/>
          </p:nvPr>
        </p:nvSpPr>
        <p:spPr>
          <a:xfrm>
            <a:off x="-252536" y="764705"/>
            <a:ext cx="9073008" cy="3340587"/>
          </a:xfrm>
        </p:spPr>
        <p:txBody>
          <a:bodyPr>
            <a:normAutofit fontScale="55000" lnSpcReduction="20000"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ru-RU" sz="3300" b="1" dirty="0" smtClean="0">
                <a:solidFill>
                  <a:srgbClr val="FF00FF"/>
                </a:solidFill>
              </a:rPr>
              <a:t>  1) изменяют организацию традиционного урока. </a:t>
            </a:r>
          </a:p>
          <a:p>
            <a:pPr algn="ctr">
              <a:buFont typeface="Wingdings" pitchFamily="2" charset="2"/>
              <a:buNone/>
              <a:defRPr/>
            </a:pPr>
            <a:endParaRPr lang="ru-RU" b="1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endParaRPr lang="ru-RU" b="1" i="1" dirty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endParaRPr lang="ru-RU" b="1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endParaRPr lang="ru-RU" b="1" i="1" dirty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endParaRPr lang="ru-RU" b="1" i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endParaRPr lang="ru-RU" b="1" i="1" dirty="0" smtClean="0">
              <a:solidFill>
                <a:srgbClr val="FF00FF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endParaRPr lang="ru-RU" b="1" i="1" dirty="0">
              <a:solidFill>
                <a:srgbClr val="FF00FF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endParaRPr lang="ru-RU" b="1" i="1" dirty="0" smtClean="0">
              <a:solidFill>
                <a:srgbClr val="FF00FF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endParaRPr lang="ru-RU" b="1" i="1" dirty="0">
              <a:solidFill>
                <a:srgbClr val="FF00FF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b="1" i="1" dirty="0" smtClean="0">
                <a:solidFill>
                  <a:srgbClr val="FF00FF"/>
                </a:solidFill>
              </a:rPr>
              <a:t>2) Они базируются на знаниях и умениях, но </a:t>
            </a:r>
            <a:r>
              <a:rPr lang="ru-RU" b="1" i="1" dirty="0" smtClean="0">
                <a:solidFill>
                  <a:srgbClr val="1E09B7"/>
                </a:solidFill>
              </a:rPr>
              <a:t>требуют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b="1" i="1" dirty="0">
                <a:solidFill>
                  <a:srgbClr val="1E09B7"/>
                </a:solidFill>
              </a:rPr>
              <a:t>у</a:t>
            </a:r>
            <a:r>
              <a:rPr lang="ru-RU" b="1" i="1" dirty="0" smtClean="0">
                <a:solidFill>
                  <a:srgbClr val="1E09B7"/>
                </a:solidFill>
              </a:rPr>
              <a:t>мения </a:t>
            </a:r>
            <a:r>
              <a:rPr lang="ru-RU" b="1" i="1" dirty="0" smtClean="0">
                <a:solidFill>
                  <a:srgbClr val="FF00FF"/>
                </a:solidFill>
              </a:rPr>
              <a:t> применять накопленные знания в практической деятельности: </a:t>
            </a:r>
          </a:p>
        </p:txBody>
      </p:sp>
      <p:sp>
        <p:nvSpPr>
          <p:cNvPr id="22532" name="Содержимое 2"/>
          <p:cNvSpPr txBox="1">
            <a:spLocks/>
          </p:cNvSpPr>
          <p:nvPr/>
        </p:nvSpPr>
        <p:spPr bwMode="auto">
          <a:xfrm>
            <a:off x="467544" y="4783832"/>
            <a:ext cx="7272808" cy="78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18256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Wingdings" pitchFamily="2" charset="2"/>
              <a:buNone/>
            </a:pPr>
            <a:r>
              <a:rPr lang="ru-RU" sz="2000" dirty="0">
                <a:solidFill>
                  <a:srgbClr val="FF00FF"/>
                </a:solidFill>
                <a:latin typeface="Trebuchet MS" pitchFamily="34" charset="0"/>
              </a:rPr>
              <a:t>3) </a:t>
            </a:r>
            <a:r>
              <a:rPr lang="ru-RU" sz="2000" b="1" dirty="0">
                <a:solidFill>
                  <a:srgbClr val="FF00FF"/>
                </a:solidFill>
                <a:latin typeface="Trebuchet MS" pitchFamily="34" charset="0"/>
              </a:rPr>
              <a:t>основное средство формирования ключевых компетенций обучающихся:</a:t>
            </a:r>
            <a:endParaRPr lang="ru-RU" sz="2000" dirty="0">
              <a:solidFill>
                <a:srgbClr val="FF00FF"/>
              </a:solidFill>
              <a:latin typeface="Trebuchet MS" pitchFamily="34" charset="0"/>
            </a:endParaRPr>
          </a:p>
        </p:txBody>
      </p:sp>
      <p:sp>
        <p:nvSpPr>
          <p:cNvPr id="22533" name="Rectangle 3"/>
          <p:cNvSpPr txBox="1">
            <a:spLocks noChangeArrowheads="1"/>
          </p:cNvSpPr>
          <p:nvPr/>
        </p:nvSpPr>
        <p:spPr bwMode="auto">
          <a:xfrm>
            <a:off x="467544" y="5569605"/>
            <a:ext cx="8022952" cy="85189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18256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Wingdings" pitchFamily="2" charset="2"/>
              <a:buNone/>
            </a:pPr>
            <a:r>
              <a:rPr lang="ru-RU" sz="2200" i="1" dirty="0">
                <a:solidFill>
                  <a:srgbClr val="0E8C1D"/>
                </a:solidFill>
                <a:latin typeface="Trebuchet MS" pitchFamily="34" charset="0"/>
              </a:rPr>
              <a:t>информационная, коммуникативная и компетентность разрешения проблем</a:t>
            </a:r>
            <a:r>
              <a:rPr lang="ru-RU" sz="2200" i="1" dirty="0">
                <a:solidFill>
                  <a:srgbClr val="351AA6"/>
                </a:solidFill>
                <a:latin typeface="Trebuchet MS" pitchFamily="34" charset="0"/>
              </a:rPr>
              <a:t>.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67544" y="476672"/>
            <a:ext cx="8136904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7688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69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  <a:defRPr/>
            </a:pPr>
            <a:endParaRPr lang="ru-RU" sz="2800" b="1" dirty="0" smtClean="0">
              <a:solidFill>
                <a:srgbClr val="FF00FF"/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-подразумевают изучение нового программного материала,  без предварительного объяснения учителя, </a:t>
            </a:r>
          </a:p>
          <a:p>
            <a:pPr eaLnBrk="1" hangingPunct="1">
              <a:buFontTx/>
              <a:buNone/>
              <a:defRPr/>
            </a:pP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-дополнение информации, полученной из учебника или представленной учителем, информацией, самостоятельно полученной из других источников,</a:t>
            </a:r>
          </a:p>
          <a:p>
            <a:pPr eaLnBrk="1" hangingPunct="1">
              <a:buFontTx/>
              <a:buNone/>
              <a:defRPr/>
            </a:pP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-начинаются со стимула, который мотивирует учащихся на выполнение деятельности, эмоционально насыщает урок</a:t>
            </a:r>
          </a:p>
        </p:txBody>
      </p:sp>
      <p:sp>
        <p:nvSpPr>
          <p:cNvPr id="11" name="Содержимое 2"/>
          <p:cNvSpPr txBox="1">
            <a:spLocks/>
          </p:cNvSpPr>
          <p:nvPr/>
        </p:nvSpPr>
        <p:spPr bwMode="auto">
          <a:xfrm>
            <a:off x="849064" y="4005064"/>
            <a:ext cx="7776356" cy="678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7688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69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None/>
              <a:defRPr/>
            </a:pPr>
            <a:r>
              <a:rPr lang="ru-RU" sz="1600" b="1" dirty="0" smtClean="0">
                <a:solidFill>
                  <a:schemeClr val="bg2">
                    <a:lumMod val="50000"/>
                  </a:schemeClr>
                </a:solidFill>
              </a:rPr>
              <a:t>«окунут» обучающихся в решение «жизненной» задачи и не вызывают у думающего ученика безответного  вопроса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1600" b="1" i="1" dirty="0" smtClean="0">
                <a:solidFill>
                  <a:srgbClr val="00B050"/>
                </a:solidFill>
              </a:rPr>
              <a:t>« А зачем мы это делаем ?»</a:t>
            </a:r>
            <a:br>
              <a:rPr lang="ru-RU" sz="1600" b="1" i="1" dirty="0" smtClean="0">
                <a:solidFill>
                  <a:srgbClr val="00B050"/>
                </a:solidFill>
              </a:rPr>
            </a:br>
            <a:endParaRPr lang="ru-RU" sz="1600" i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96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24126" y="3276600"/>
            <a:ext cx="8991600" cy="896938"/>
          </a:xfrm>
        </p:spPr>
        <p:txBody>
          <a:bodyPr>
            <a:normAutofit fontScale="90000"/>
          </a:bodyPr>
          <a:lstStyle/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dirty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FF00FF"/>
                </a:solidFill>
                <a:latin typeface="+mn-lt"/>
                <a:ea typeface="+mn-ea"/>
                <a:cs typeface="+mn-cs"/>
              </a:rPr>
              <a:t>Связь между УУД и КОЗ</a:t>
            </a:r>
            <a:br>
              <a:rPr lang="ru-RU" dirty="0">
                <a:ln w="12700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FF00FF"/>
                </a:solidFill>
                <a:latin typeface="+mn-lt"/>
                <a:ea typeface="+mn-ea"/>
                <a:cs typeface="+mn-cs"/>
              </a:rPr>
            </a:br>
            <a:endParaRPr lang="ru-RU" dirty="0">
              <a:ln w="12700">
                <a:solidFill>
                  <a:schemeClr val="accent5">
                    <a:lumMod val="75000"/>
                  </a:schemeClr>
                </a:solidFill>
              </a:ln>
              <a:solidFill>
                <a:srgbClr val="FF00FF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168384" y="3226676"/>
          <a:ext cx="8915400" cy="33545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556" name="Rectangle 3"/>
          <p:cNvSpPr txBox="1">
            <a:spLocks noChangeArrowheads="1"/>
          </p:cNvSpPr>
          <p:nvPr/>
        </p:nvSpPr>
        <p:spPr bwMode="auto">
          <a:xfrm>
            <a:off x="152400" y="228600"/>
            <a:ext cx="881221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182563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Wingdings" pitchFamily="2" charset="2"/>
              <a:buNone/>
            </a:pPr>
            <a:r>
              <a:rPr lang="ru-RU" b="1" i="1">
                <a:solidFill>
                  <a:srgbClr val="FF00FF"/>
                </a:solidFill>
                <a:latin typeface="Trebuchet MS" pitchFamily="34" charset="0"/>
              </a:rPr>
              <a:t>	Коммуникативная компетентность:  </a:t>
            </a:r>
            <a:r>
              <a:rPr lang="ru-RU">
                <a:solidFill>
                  <a:srgbClr val="404040"/>
                </a:solidFill>
                <a:latin typeface="Trebuchet MS" pitchFamily="34" charset="0"/>
              </a:rPr>
              <a:t>письменная коммуникация, публичное выступление, диалог, продуктивная групповая коммуникация.             </a:t>
            </a: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Wingdings" pitchFamily="2" charset="2"/>
              <a:buNone/>
            </a:pPr>
            <a:r>
              <a:rPr lang="ru-RU" b="1" i="1">
                <a:solidFill>
                  <a:srgbClr val="FF00FF"/>
                </a:solidFill>
                <a:latin typeface="Trebuchet MS" pitchFamily="34" charset="0"/>
              </a:rPr>
              <a:t>Информационная компетентность: </a:t>
            </a:r>
            <a:endParaRPr lang="ru-RU">
              <a:solidFill>
                <a:srgbClr val="404040"/>
              </a:solidFill>
              <a:latin typeface="Trebuchet MS" pitchFamily="34" charset="0"/>
            </a:endParaRP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Wingdings" pitchFamily="2" charset="2"/>
              <a:buNone/>
            </a:pPr>
            <a:r>
              <a:rPr lang="ru-RU" b="1">
                <a:solidFill>
                  <a:srgbClr val="404040"/>
                </a:solidFill>
                <a:latin typeface="Trebuchet MS" pitchFamily="34" charset="0"/>
              </a:rPr>
              <a:t>	</a:t>
            </a: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Wingdings" pitchFamily="2" charset="2"/>
              <a:buNone/>
            </a:pPr>
            <a:r>
              <a:rPr lang="ru-RU" b="1" i="1">
                <a:solidFill>
                  <a:srgbClr val="404040"/>
                </a:solidFill>
                <a:latin typeface="Trebuchet MS" pitchFamily="34" charset="0"/>
              </a:rPr>
              <a:t>  </a:t>
            </a:r>
          </a:p>
          <a:p>
            <a:pPr eaLnBrk="1" hangingPunct="1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Wingdings" pitchFamily="2" charset="2"/>
              <a:buNone/>
            </a:pPr>
            <a:r>
              <a:rPr lang="ru-RU" b="1" i="1">
                <a:solidFill>
                  <a:srgbClr val="404040"/>
                </a:solidFill>
                <a:latin typeface="Trebuchet MS" pitchFamily="34" charset="0"/>
              </a:rPr>
              <a:t> </a:t>
            </a:r>
            <a:r>
              <a:rPr lang="ru-RU" b="1" i="1">
                <a:solidFill>
                  <a:srgbClr val="FF00FF"/>
                </a:solidFill>
                <a:latin typeface="Trebuchet MS" pitchFamily="34" charset="0"/>
              </a:rPr>
              <a:t>Компетентность разрешения проблем.</a:t>
            </a:r>
            <a:r>
              <a:rPr lang="ru-RU">
                <a:solidFill>
                  <a:srgbClr val="404040"/>
                </a:solidFill>
                <a:latin typeface="Trebuchet MS" pitchFamily="34" charset="0"/>
              </a:rPr>
              <a:t> </a:t>
            </a:r>
            <a:endParaRPr lang="ru-RU" sz="1600">
              <a:solidFill>
                <a:srgbClr val="404040"/>
              </a:solidFill>
              <a:latin typeface="Trebuchet MS" pitchFamily="34" charset="0"/>
            </a:endParaRPr>
          </a:p>
        </p:txBody>
      </p:sp>
      <p:pic>
        <p:nvPicPr>
          <p:cNvPr id="23557" name="Picture 7" descr="j034336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75" y="196850"/>
            <a:ext cx="714375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6" descr="Бедный ребенок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988" y="2487613"/>
            <a:ext cx="590550" cy="71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Содержимое 2"/>
          <p:cNvSpPr>
            <a:spLocks noGrp="1"/>
          </p:cNvSpPr>
          <p:nvPr>
            <p:ph idx="4294967295"/>
          </p:nvPr>
        </p:nvSpPr>
        <p:spPr>
          <a:xfrm>
            <a:off x="381000" y="1138238"/>
            <a:ext cx="8083550" cy="919162"/>
          </a:xfrm>
        </p:spPr>
        <p:txBody>
          <a:bodyPr/>
          <a:lstStyle/>
          <a:p>
            <a:pPr>
              <a:buFont typeface="Georgia" pitchFamily="18" charset="0"/>
              <a:buNone/>
            </a:pPr>
            <a:r>
              <a:rPr lang="ru-RU" sz="1800" smtClean="0">
                <a:latin typeface="Constantia" pitchFamily="18" charset="0"/>
              </a:rPr>
              <a:t>   Доступ к информации, поиск информации, обработка, сопоставление информации, представленной в разных форматах, в том числе противоречивой</a:t>
            </a:r>
            <a:r>
              <a:rPr lang="ru-RU" sz="1800" smtClean="0"/>
              <a:t>… </a:t>
            </a:r>
          </a:p>
        </p:txBody>
      </p:sp>
      <p:sp>
        <p:nvSpPr>
          <p:cNvPr id="23560" name="Содержимое 2"/>
          <p:cNvSpPr>
            <a:spLocks noGrp="1"/>
          </p:cNvSpPr>
          <p:nvPr>
            <p:ph idx="4294967295"/>
          </p:nvPr>
        </p:nvSpPr>
        <p:spPr>
          <a:xfrm>
            <a:off x="288925" y="2286000"/>
            <a:ext cx="7934325" cy="1447800"/>
          </a:xfrm>
        </p:spPr>
        <p:txBody>
          <a:bodyPr/>
          <a:lstStyle/>
          <a:p>
            <a:pPr>
              <a:buFont typeface="Georgia" pitchFamily="18" charset="0"/>
              <a:buNone/>
            </a:pPr>
            <a:r>
              <a:rPr lang="ru-RU" sz="1800" smtClean="0">
                <a:latin typeface="Constantia" pitchFamily="18" charset="0"/>
              </a:rPr>
              <a:t>Грамотная постановка задачи, планирование собственной деятельности, умение точно выполнять инструкцию, оценка результата, рефлексия собственного продвижения…</a:t>
            </a:r>
          </a:p>
        </p:txBody>
      </p:sp>
      <p:pic>
        <p:nvPicPr>
          <p:cNvPr id="23561" name="Picture 12" descr="book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0" y="1371600"/>
            <a:ext cx="552450" cy="542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62" name="Picture 6" descr="C:\Users\User\Desktop\каритинки\14d81d0c62f1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-1828800"/>
            <a:ext cx="9163050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76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"/>
            <a:ext cx="9144000" cy="838200"/>
          </a:xfrm>
        </p:spPr>
        <p:txBody>
          <a:bodyPr>
            <a:normAutofit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dirty="0" smtClean="0">
                <a:solidFill>
                  <a:srgbClr val="FF00FF"/>
                </a:solidFill>
              </a:rPr>
              <a:t>Система </a:t>
            </a:r>
            <a:r>
              <a:rPr lang="ru-RU" sz="2400" dirty="0" err="1" smtClean="0">
                <a:solidFill>
                  <a:srgbClr val="FF00FF"/>
                </a:solidFill>
              </a:rPr>
              <a:t>компетентностно</a:t>
            </a:r>
            <a:r>
              <a:rPr lang="ru-RU" sz="2400" dirty="0" smtClean="0">
                <a:solidFill>
                  <a:srgbClr val="FF00FF"/>
                </a:solidFill>
              </a:rPr>
              <a:t>-ориентированных заданий</a:t>
            </a:r>
          </a:p>
        </p:txBody>
      </p:sp>
      <p:sp>
        <p:nvSpPr>
          <p:cNvPr id="26627" name="Содержимое 2"/>
          <p:cNvSpPr>
            <a:spLocks noGrp="1"/>
          </p:cNvSpPr>
          <p:nvPr>
            <p:ph idx="4294967295"/>
          </p:nvPr>
        </p:nvSpPr>
        <p:spPr>
          <a:xfrm>
            <a:off x="228600" y="1143000"/>
            <a:ext cx="3048000" cy="2590800"/>
          </a:xfrm>
        </p:spPr>
        <p:txBody>
          <a:bodyPr/>
          <a:lstStyle/>
          <a:p>
            <a:pPr marL="365125" indent="-255588" eaLnBrk="1" hangingPunct="1">
              <a:buFontTx/>
              <a:buNone/>
              <a:defRPr/>
            </a:pPr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</a:rPr>
              <a:t>«</a:t>
            </a:r>
            <a:r>
              <a:rPr lang="ru-RU" sz="1400" b="1" dirty="0" err="1" smtClean="0">
                <a:solidFill>
                  <a:schemeClr val="bg2">
                    <a:lumMod val="50000"/>
                  </a:schemeClr>
                </a:solidFill>
              </a:rPr>
              <a:t>деятельностные</a:t>
            </a:r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</a:rPr>
              <a:t>» задания</a:t>
            </a:r>
          </a:p>
          <a:p>
            <a:pPr marL="365125" indent="-255588" eaLnBrk="1" hangingPunct="1">
              <a:defRPr/>
            </a:pPr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</a:rPr>
              <a:t>работа с документами</a:t>
            </a:r>
          </a:p>
          <a:p>
            <a:pPr marL="365125" indent="-255588" eaLnBrk="1" hangingPunct="1">
              <a:defRPr/>
            </a:pPr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</a:rPr>
              <a:t>воссоздание реальной жизни</a:t>
            </a:r>
          </a:p>
          <a:p>
            <a:pPr marL="365125" indent="-255588" eaLnBrk="1" hangingPunct="1">
              <a:defRPr/>
            </a:pPr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</a:rPr>
              <a:t>задания на догадку</a:t>
            </a:r>
          </a:p>
          <a:p>
            <a:pPr marL="365125" indent="-255588" eaLnBrk="1" hangingPunct="1">
              <a:defRPr/>
            </a:pPr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</a:rPr>
              <a:t>поисковые задания</a:t>
            </a:r>
          </a:p>
          <a:p>
            <a:pPr marL="365125" indent="-255588" eaLnBrk="1" hangingPunct="1">
              <a:defRPr/>
            </a:pPr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</a:rPr>
              <a:t>задания на соответствия</a:t>
            </a:r>
          </a:p>
          <a:p>
            <a:pPr marL="365125" indent="-255588" eaLnBrk="1" hangingPunct="1">
              <a:defRPr/>
            </a:pPr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</a:rPr>
              <a:t>задания по сбору информации</a:t>
            </a:r>
          </a:p>
          <a:p>
            <a:pPr marL="365125" indent="-255588" eaLnBrk="1" hangingPunct="1">
              <a:defRPr/>
            </a:pPr>
            <a:r>
              <a:rPr lang="ru-RU" sz="1400" b="1" dirty="0" smtClean="0">
                <a:solidFill>
                  <a:schemeClr val="bg2">
                    <a:lumMod val="50000"/>
                  </a:schemeClr>
                </a:solidFill>
              </a:rPr>
              <a:t>задания в смысловом прогнозировании.</a:t>
            </a:r>
          </a:p>
          <a:p>
            <a:pPr marL="365125" indent="-255588" eaLnBrk="1" hangingPunct="1">
              <a:defRPr/>
            </a:pPr>
            <a:endParaRPr lang="ru-RU" sz="1400" dirty="0" smtClean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6513" y="612775"/>
            <a:ext cx="3200400" cy="533400"/>
          </a:xfrm>
          <a:prstGeom prst="rect">
            <a:avLst/>
          </a:prstGeom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Типы КОЗ: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95535" y="3452813"/>
            <a:ext cx="2841378" cy="2856507"/>
          </a:xfrm>
          <a:prstGeom prst="rect">
            <a:avLst/>
          </a:prstGeom>
        </p:spPr>
        <p:txBody>
          <a:bodyPr/>
          <a:lstStyle>
            <a:lvl1pPr marL="228600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7688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69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1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 задания, в которых имеются лишние данные;</a:t>
            </a:r>
          </a:p>
          <a:p>
            <a:pPr marL="609600" indent="-60960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1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 задания с противоречивыми данными;</a:t>
            </a:r>
          </a:p>
          <a:p>
            <a:pPr marL="609600" indent="-60960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1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 задания, в которых данных недостаточно для решения;</a:t>
            </a:r>
          </a:p>
          <a:p>
            <a:pPr marL="609600" indent="-60960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1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* многовариантные задания;</a:t>
            </a:r>
          </a:p>
          <a:p>
            <a:pPr marL="609600" indent="-60960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altLang="ru-RU" sz="1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комплексные задания и др.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552281" y="3934372"/>
            <a:ext cx="1676399" cy="457200"/>
          </a:xfrm>
          <a:prstGeom prst="rect">
            <a:avLst/>
          </a:prstGeom>
        </p:spPr>
        <p:txBody>
          <a:bodyPr/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20040" indent="-32004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 smtClean="0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Кейс-</a:t>
            </a:r>
            <a:r>
              <a:rPr lang="ru-RU" sz="1800" dirty="0" err="1" smtClean="0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стади</a:t>
            </a:r>
            <a:endParaRPr lang="ru-RU" sz="1800" dirty="0" smtClean="0">
              <a:solidFill>
                <a:srgbClr val="FF0000"/>
              </a:solidFill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3860515" y="4391572"/>
            <a:ext cx="4680519" cy="213377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7688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69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82880" algn="justLow" eaLnBrk="1" fontAlgn="auto" hangingPunct="1">
              <a:lnSpc>
                <a:spcPct val="90000"/>
              </a:lnSpc>
              <a:buClr>
                <a:schemeClr val="accent6">
                  <a:lumMod val="75000"/>
                </a:schemeClr>
              </a:buClr>
              <a:buFont typeface="Times New Roman" pitchFamily="16" charset="0"/>
              <a:buNone/>
              <a:defRPr/>
            </a:pPr>
            <a:r>
              <a:rPr lang="ru-RU" sz="1200" b="1" dirty="0" smtClean="0">
                <a:solidFill>
                  <a:srgbClr val="351AA6"/>
                </a:solidFill>
                <a:latin typeface="Times New Roman" pitchFamily="16" charset="0"/>
                <a:cs typeface="Times New Roman" pitchFamily="16" charset="0"/>
              </a:rPr>
              <a:t>*метод анализа конкретных ситуаций.  Для  организации обучения используются описания конкретных ситуаций (от английского «</a:t>
            </a:r>
            <a:r>
              <a:rPr lang="ru-RU" sz="1200" b="1" dirty="0" err="1" smtClean="0">
                <a:solidFill>
                  <a:srgbClr val="351AA6"/>
                </a:solidFill>
                <a:latin typeface="Times New Roman" pitchFamily="16" charset="0"/>
                <a:cs typeface="Times New Roman" pitchFamily="16" charset="0"/>
              </a:rPr>
              <a:t>case</a:t>
            </a:r>
            <a:r>
              <a:rPr lang="ru-RU" sz="1200" b="1" dirty="0" smtClean="0">
                <a:solidFill>
                  <a:srgbClr val="351AA6"/>
                </a:solidFill>
                <a:latin typeface="Times New Roman" pitchFamily="16" charset="0"/>
                <a:cs typeface="Times New Roman" pitchFamily="16" charset="0"/>
              </a:rPr>
              <a:t>» – случай).</a:t>
            </a:r>
          </a:p>
          <a:p>
            <a:pPr indent="-182880" algn="justLow" eaLnBrk="1" fontAlgn="auto" hangingPunct="1">
              <a:lnSpc>
                <a:spcPct val="90000"/>
              </a:lnSpc>
              <a:buClr>
                <a:schemeClr val="accent6">
                  <a:lumMod val="75000"/>
                </a:schemeClr>
              </a:buClr>
              <a:buFont typeface="Times New Roman" pitchFamily="16" charset="0"/>
              <a:buNone/>
              <a:defRPr/>
            </a:pPr>
            <a:r>
              <a:rPr lang="ru-RU" sz="1200" b="1" dirty="0" smtClean="0">
                <a:solidFill>
                  <a:srgbClr val="351AA6"/>
                </a:solidFill>
                <a:latin typeface="Times New Roman" pitchFamily="16" charset="0"/>
                <a:cs typeface="Times New Roman" pitchFamily="16" charset="0"/>
              </a:rPr>
              <a:t>* учащимся предлагают осмыслить реальную жизненную ситуацию, описание которой одновременно отражает не только какую-либо практическую проблему, но и актуализирует определенный комплекс знаний, который необходимо усвоить при разрешении данной проблемы. При этом сама проблема не имеет однозначных решений.</a:t>
            </a:r>
            <a:endParaRPr lang="ru-RU" sz="1200" b="1" dirty="0">
              <a:solidFill>
                <a:srgbClr val="351AA6"/>
              </a:solidFill>
              <a:latin typeface="Times New Roman" pitchFamily="16" charset="0"/>
              <a:cs typeface="Times New Roman" pitchFamily="16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867275" y="709613"/>
            <a:ext cx="2667000" cy="457200"/>
          </a:xfrm>
          <a:prstGeom prst="rect">
            <a:avLst/>
          </a:prstGeom>
        </p:spPr>
        <p:txBody>
          <a:bodyPr>
            <a:normAutofit/>
          </a:bodyPr>
          <a:lstStyle>
            <a:lvl1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2pPr>
            <a:lvl3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3pPr>
            <a:lvl4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4pPr>
            <a:lvl5pPr marL="319088" indent="-319088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138677"/>
              </a:buClr>
              <a:buSzPct val="128000"/>
              <a:buFont typeface="Georgia" pitchFamily="18" charset="0"/>
              <a:buChar char="*"/>
              <a:defRPr sz="4600" b="1">
                <a:solidFill>
                  <a:schemeClr val="tx1"/>
                </a:solidFill>
                <a:latin typeface="Trebuchet MS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20040" indent="-32004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1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Примеры КОЗ:</a:t>
            </a:r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3429000" y="957263"/>
            <a:ext cx="5922963" cy="2743200"/>
          </a:xfrm>
          <a:prstGeom prst="rect">
            <a:avLst/>
          </a:prstGeom>
        </p:spPr>
        <p:txBody>
          <a:bodyPr/>
          <a:lstStyle>
            <a:lvl1pPr marL="228600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7688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69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063" indent="-182563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138677"/>
              </a:buClr>
              <a:buSzPct val="130000"/>
              <a:buFont typeface="Georgia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82880" eaLnBrk="1" fontAlgn="auto" hangingPunct="1">
              <a:lnSpc>
                <a:spcPct val="80000"/>
              </a:lnSpc>
              <a:buClr>
                <a:schemeClr val="accent6">
                  <a:lumMod val="75000"/>
                </a:schemeClr>
              </a:buClr>
              <a:defRPr/>
            </a:pPr>
            <a:r>
              <a:rPr lang="ru-RU" sz="1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создание кроссворда по теме, курсу;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создание кластера по определенной теме, проблеме;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создание концептуальных схем, таблиц; 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разработка тестовых заданий по алгоритму;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разработка ситуативных задач;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написание статей, очерков, эссе, сочинений, рефератов, курсовых и т.д.;</a:t>
            </a:r>
          </a:p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defRPr/>
            </a:pPr>
            <a:r>
              <a:rPr lang="ru-RU" sz="1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создание компьютерных презентаций по теме, проблеме; подготовка доклада, выступления;  выполнение мини проектов, проведения исследований</a:t>
            </a:r>
            <a:r>
              <a:rPr lang="ru-RU" sz="1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47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0" grpId="0" build="p"/>
      <p:bldP spid="12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Другая 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030A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898</Words>
  <Application>Microsoft Office PowerPoint</Application>
  <PresentationFormat>Экран (4:3)</PresentationFormat>
  <Paragraphs>170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СОСУЩЕСТВОВАТЬ ?</vt:lpstr>
      <vt:lpstr>РАБОТАТЬ ?</vt:lpstr>
      <vt:lpstr>УЧИТЬСЯ</vt:lpstr>
      <vt:lpstr>УЧИТЬСЯ</vt:lpstr>
      <vt:lpstr>УЧИТЬСЯ</vt:lpstr>
      <vt:lpstr>ЖИТЬ ?</vt:lpstr>
      <vt:lpstr>Презентация PowerPoint</vt:lpstr>
      <vt:lpstr>Презентация PowerPoint</vt:lpstr>
      <vt:lpstr>В чем разница?</vt:lpstr>
      <vt:lpstr>СТРУКТУРА КОЗ «КЛАССИЧЕСКОГО ТИПА»</vt:lpstr>
      <vt:lpstr>Компетентностно-ориентированные задания</vt:lpstr>
      <vt:lpstr>Связь между УУД и КОЗ </vt:lpstr>
      <vt:lpstr>Система компетентностно-ориентированных заданий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13</cp:revision>
  <dcterms:created xsi:type="dcterms:W3CDTF">2014-06-25T06:46:58Z</dcterms:created>
  <dcterms:modified xsi:type="dcterms:W3CDTF">2017-11-23T16:04:44Z</dcterms:modified>
</cp:coreProperties>
</file>