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1" r:id="rId22"/>
    <p:sldId id="282" r:id="rId23"/>
    <p:sldId id="283" r:id="rId24"/>
    <p:sldId id="284" r:id="rId25"/>
    <p:sldId id="302" r:id="rId26"/>
    <p:sldId id="285" r:id="rId27"/>
    <p:sldId id="287" r:id="rId28"/>
    <p:sldId id="288" r:id="rId29"/>
    <p:sldId id="30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93" autoAdjust="0"/>
    <p:restoredTop sz="94660"/>
  </p:normalViewPr>
  <p:slideViewPr>
    <p:cSldViewPr>
      <p:cViewPr>
        <p:scale>
          <a:sx n="40" d="100"/>
          <a:sy n="40" d="100"/>
        </p:scale>
        <p:origin x="-1000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4456516.png"/>
          <p:cNvPicPr>
            <a:picLocks noChangeAspect="1"/>
          </p:cNvPicPr>
          <p:nvPr userDrawn="1"/>
        </p:nvPicPr>
        <p:blipFill>
          <a:blip r:embed="rId2" cstate="email">
            <a:duotone>
              <a:prstClr val="black"/>
              <a:srgbClr val="FF33CC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85720" y="285728"/>
            <a:ext cx="8572560" cy="65722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974DB-8CB4-4221-AF04-7DD0F78C52DF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8200" y="2362200"/>
            <a:ext cx="7693025" cy="3724275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138" y="6242050"/>
            <a:ext cx="587375" cy="4889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E18FA-EDAC-4004-A6C1-5F726122DF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657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974DB-8CB4-4221-AF04-7DD0F78C52DF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BFB56-1D35-4F29-BA00-9C873239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7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gif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gif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67598" y="4946635"/>
            <a:ext cx="60831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</a:t>
            </a: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:Донцова Наталия Георгиевна </a:t>
            </a:r>
            <a:endParaRPr 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 algn="ctr">
              <a:defRPr/>
            </a:pP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Специальная общеобразовательная</a:t>
            </a:r>
          </a:p>
          <a:p>
            <a:pPr algn="ctr">
              <a:defRPr/>
            </a:pP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школа-интернат №16 </a:t>
            </a:r>
          </a:p>
          <a:p>
            <a:pPr algn="ctr">
              <a:defRPr/>
            </a:pPr>
            <a:r>
              <a:rPr lang="ru-RU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г.Горловка</a:t>
            </a:r>
            <a:endParaRPr 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defRPr/>
            </a:pP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2017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Заголовок 2"/>
          <p:cNvSpPr txBox="1">
            <a:spLocks/>
          </p:cNvSpPr>
          <p:nvPr/>
        </p:nvSpPr>
        <p:spPr>
          <a:xfrm>
            <a:off x="323528" y="2204864"/>
            <a:ext cx="8305800" cy="1696760"/>
          </a:xfrm>
          <a:prstGeom prst="rect">
            <a:avLst/>
          </a:prstGeom>
          <a:ln>
            <a:round/>
          </a:ln>
          <a:effectLst/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chemeClr val="tx1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«</a:t>
            </a:r>
            <a:r>
              <a:rPr lang="ru-RU" sz="3600" kern="10" dirty="0" err="1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chemeClr val="tx1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Компетентностно</a:t>
            </a:r>
            <a:r>
              <a:rPr lang="ru-RU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chemeClr val="tx1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-ориентированные задания </a:t>
            </a:r>
            <a:r>
              <a:rPr lang="en-US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chemeClr val="tx1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– </a:t>
            </a:r>
            <a:r>
              <a:rPr lang="ru-RU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chemeClr val="tx1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путь повышения качества</a:t>
            </a:r>
            <a:br>
              <a:rPr lang="ru-RU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chemeClr val="tx1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</a:br>
            <a:r>
              <a:rPr lang="ru-RU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chemeClr val="tx1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 образования»</a:t>
            </a:r>
            <a:r>
              <a:rPr lang="ru-RU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468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/>
            </a:r>
            <a:br>
              <a:rPr lang="ru-RU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468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</a:b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3172879" y="692696"/>
            <a:ext cx="5008041" cy="15121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800" b="1" i="1" smtClean="0">
                <a:solidFill>
                  <a:srgbClr val="0070C0"/>
                </a:solidFill>
              </a:rPr>
              <a:t>«Если вы не представляете, с какими ситуациями могут сталкиваться ваши ученики в будущем, учите их тому, что они могут применить в любых ситуациях».</a:t>
            </a:r>
            <a:endParaRPr lang="ru-RU" sz="1800" b="1" smtClean="0">
              <a:solidFill>
                <a:srgbClr val="0070C0"/>
              </a:solidFill>
            </a:endParaRPr>
          </a:p>
          <a:p>
            <a:pPr algn="r"/>
            <a:r>
              <a:rPr lang="ru-RU" sz="1800" b="1" i="1" smtClean="0">
                <a:solidFill>
                  <a:srgbClr val="0070C0"/>
                </a:solidFill>
              </a:rPr>
              <a:t>Р. Мартен </a:t>
            </a:r>
            <a:endParaRPr lang="ru-RU" sz="1800" b="1" smtClean="0">
              <a:solidFill>
                <a:srgbClr val="0070C0"/>
              </a:solidFill>
            </a:endParaRPr>
          </a:p>
          <a:p>
            <a:endParaRPr lang="ru-RU" dirty="0" smtClean="0"/>
          </a:p>
        </p:txBody>
      </p:sp>
      <p:sp>
        <p:nvSpPr>
          <p:cNvPr id="5" name="Rectangle 2" descr="Large confetti"/>
          <p:cNvSpPr txBox="1">
            <a:spLocks noChangeArrowheads="1"/>
          </p:cNvSpPr>
          <p:nvPr/>
        </p:nvSpPr>
        <p:spPr>
          <a:xfrm>
            <a:off x="2195736" y="3645024"/>
            <a:ext cx="3352800" cy="800100"/>
          </a:xfrm>
          <a:prstGeom prst="rect">
            <a:avLst/>
          </a:prstGeom>
          <a:solidFill>
            <a:srgbClr val="99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20040" indent="-320040">
              <a:buClr>
                <a:schemeClr val="accent6">
                  <a:lumMod val="75000"/>
                </a:schemeClr>
              </a:buClr>
              <a:defRPr/>
            </a:pPr>
            <a:r>
              <a:rPr lang="ru-RU" sz="4000" u="sng" smtClean="0">
                <a:solidFill>
                  <a:schemeClr val="bg1"/>
                </a:solidFill>
              </a:rPr>
              <a:t>Практикум </a:t>
            </a:r>
            <a:endParaRPr lang="ru-RU" sz="4000" u="sng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0" descr="sobaka6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275" y="2573338"/>
            <a:ext cx="773113" cy="85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55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475" y="2763838"/>
            <a:ext cx="76200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Group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580251"/>
              </p:ext>
            </p:extLst>
          </p:nvPr>
        </p:nvGraphicFramePr>
        <p:xfrm>
          <a:off x="311150" y="3645025"/>
          <a:ext cx="7991475" cy="2736303"/>
        </p:xfrm>
        <a:graphic>
          <a:graphicData uri="http://schemas.openxmlformats.org/drawingml/2006/table">
            <a:tbl>
              <a:tblPr/>
              <a:tblGrid>
                <a:gridCol w="2879725"/>
                <a:gridCol w="2447925"/>
                <a:gridCol w="2663825"/>
              </a:tblGrid>
              <a:tr h="8640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компетентность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аспект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урове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нь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04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коммуникативная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Продуктивная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Групповая коммуникация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Публичное выступление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17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информационная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Планирование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информационн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ый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поиск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934" name="Rectangle 3"/>
          <p:cNvSpPr txBox="1">
            <a:spLocks noChangeArrowheads="1"/>
          </p:cNvSpPr>
          <p:nvPr/>
        </p:nvSpPr>
        <p:spPr bwMode="auto">
          <a:xfrm>
            <a:off x="-3175" y="1042988"/>
            <a:ext cx="8305800" cy="9969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</a:pPr>
            <a:r>
              <a:rPr lang="ru-RU" sz="2400" b="1">
                <a:solidFill>
                  <a:srgbClr val="1E09B7"/>
                </a:solidFill>
                <a:latin typeface="Trebuchet MS" pitchFamily="34" charset="0"/>
              </a:rPr>
              <a:t>Предмет:</a:t>
            </a:r>
            <a:r>
              <a:rPr lang="ru-RU" sz="2200">
                <a:solidFill>
                  <a:srgbClr val="404040"/>
                </a:solidFill>
                <a:latin typeface="Trebuchet MS" pitchFamily="34" charset="0"/>
              </a:rPr>
              <a:t> </a:t>
            </a:r>
            <a:r>
              <a:rPr lang="ru-RU" sz="3200">
                <a:solidFill>
                  <a:srgbClr val="FF00FF"/>
                </a:solidFill>
                <a:latin typeface="Trebuchet MS" pitchFamily="34" charset="0"/>
              </a:rPr>
              <a:t>Ознакомление с окружающим миром. 1 класс</a:t>
            </a:r>
            <a:endParaRPr lang="ru-RU" sz="3200" b="1">
              <a:solidFill>
                <a:srgbClr val="FF00FF"/>
              </a:solidFill>
              <a:latin typeface="Trebuchet MS" pitchFamily="34" charset="0"/>
            </a:endParaRP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</a:pPr>
            <a:r>
              <a:rPr lang="ru-RU" sz="2400" b="1">
                <a:solidFill>
                  <a:srgbClr val="1E09B7"/>
                </a:solidFill>
                <a:latin typeface="Trebuchet MS" pitchFamily="34" charset="0"/>
              </a:rPr>
              <a:t>Тема</a:t>
            </a:r>
            <a:r>
              <a:rPr lang="ru-RU" sz="2400" b="1">
                <a:solidFill>
                  <a:srgbClr val="00B050"/>
                </a:solidFill>
                <a:latin typeface="Trebuchet MS" pitchFamily="34" charset="0"/>
              </a:rPr>
              <a:t>:</a:t>
            </a:r>
            <a:r>
              <a:rPr lang="ru-RU" sz="2400">
                <a:solidFill>
                  <a:srgbClr val="00B050"/>
                </a:solidFill>
                <a:latin typeface="Trebuchet MS" pitchFamily="34" charset="0"/>
              </a:rPr>
              <a:t> Как </a:t>
            </a:r>
            <a:r>
              <a:rPr lang="en-US" sz="2400">
                <a:solidFill>
                  <a:srgbClr val="00B050"/>
                </a:solidFill>
                <a:latin typeface="Trebuchet MS" pitchFamily="34" charset="0"/>
              </a:rPr>
              <a:t>правильно </a:t>
            </a:r>
            <a:r>
              <a:rPr lang="ru-RU" sz="2400">
                <a:solidFill>
                  <a:srgbClr val="00B050"/>
                </a:solidFill>
                <a:latin typeface="Trebuchet MS" pitchFamily="34" charset="0"/>
              </a:rPr>
              <a:t>ухаживать за кошкой и собакой</a:t>
            </a:r>
            <a:endParaRPr lang="ru-RU" sz="2400" b="1">
              <a:solidFill>
                <a:srgbClr val="00B050"/>
              </a:solidFill>
              <a:latin typeface="Trebuchet MS" pitchFamily="34" charset="0"/>
            </a:endParaRP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</a:pPr>
            <a:r>
              <a:rPr lang="ru-RU" sz="2200" b="1">
                <a:solidFill>
                  <a:srgbClr val="1E09B7"/>
                </a:solidFill>
                <a:latin typeface="Trebuchet MS" pitchFamily="34" charset="0"/>
              </a:rPr>
              <a:t>Групповая работа.</a:t>
            </a:r>
            <a:endParaRPr lang="en-US" sz="2200" b="1">
              <a:solidFill>
                <a:srgbClr val="1E09B7"/>
              </a:solidFill>
              <a:latin typeface="Trebuchet MS" pitchFamily="34" charset="0"/>
            </a:endParaRP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</a:pPr>
            <a:endParaRPr lang="ru-RU" sz="2200" b="1">
              <a:solidFill>
                <a:srgbClr val="404040"/>
              </a:solidFill>
              <a:latin typeface="Trebuchet MS" pitchFamily="34" charset="0"/>
            </a:endParaRPr>
          </a:p>
        </p:txBody>
      </p:sp>
      <p:sp>
        <p:nvSpPr>
          <p:cNvPr id="6" name="Rectangle 2" descr="Large confetti"/>
          <p:cNvSpPr txBox="1">
            <a:spLocks noChangeArrowheads="1"/>
          </p:cNvSpPr>
          <p:nvPr/>
        </p:nvSpPr>
        <p:spPr bwMode="auto">
          <a:xfrm>
            <a:off x="152400" y="63795"/>
            <a:ext cx="8839200" cy="926805"/>
          </a:xfrm>
          <a:prstGeom prst="rect">
            <a:avLst/>
          </a:prstGeom>
          <a:solidFill>
            <a:srgbClr val="FFFF00"/>
          </a:solidFill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eaLnBrk="1" hangingPunct="1">
              <a:defRPr/>
            </a:pPr>
            <a:r>
              <a:rPr lang="ru-RU" sz="1600" smtClean="0">
                <a:solidFill>
                  <a:srgbClr val="1E09B7"/>
                </a:solidFill>
              </a:rPr>
              <a:t>Компетентностно-ориентированное  задание </a:t>
            </a:r>
          </a:p>
        </p:txBody>
      </p:sp>
    </p:spTree>
    <p:extLst>
      <p:ext uri="{BB962C8B-B14F-4D97-AF65-F5344CB8AC3E}">
        <p14:creationId xmlns:p14="http://schemas.microsoft.com/office/powerpoint/2010/main" val="1890294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510588" cy="11430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800" dirty="0" err="1" smtClean="0">
                <a:solidFill>
                  <a:srgbClr val="1E09B7"/>
                </a:solidFill>
              </a:rPr>
              <a:t>Компетентностно</a:t>
            </a:r>
            <a:r>
              <a:rPr lang="ru-RU" sz="2800" dirty="0" smtClean="0">
                <a:solidFill>
                  <a:srgbClr val="1E09B7"/>
                </a:solidFill>
              </a:rPr>
              <a:t>-ориентированное задание</a:t>
            </a:r>
            <a:br>
              <a:rPr lang="ru-RU" sz="2800" dirty="0" smtClean="0">
                <a:solidFill>
                  <a:srgbClr val="1E09B7"/>
                </a:solidFill>
              </a:rPr>
            </a:br>
            <a:r>
              <a:rPr lang="ru-RU" sz="2400" dirty="0" smtClean="0">
                <a:solidFill>
                  <a:srgbClr val="FF00FF"/>
                </a:solidFill>
              </a:rPr>
              <a:t>(введение в проблему)</a:t>
            </a:r>
            <a:br>
              <a:rPr lang="ru-RU" sz="2400" dirty="0" smtClean="0">
                <a:solidFill>
                  <a:srgbClr val="FF00FF"/>
                </a:solidFill>
              </a:rPr>
            </a:br>
            <a:endParaRPr lang="ru-RU" sz="2400" dirty="0" smtClean="0">
              <a:solidFill>
                <a:srgbClr val="FF00FF"/>
              </a:solidFill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638300"/>
            <a:ext cx="8569325" cy="5184775"/>
          </a:xfrm>
          <a:solidFill>
            <a:srgbClr val="FFC000"/>
          </a:solidFill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ru-RU" sz="3200" smtClean="0">
                <a:solidFill>
                  <a:srgbClr val="351AA6"/>
                </a:solidFill>
              </a:rPr>
              <a:t>«Здравствуйте, ребята!</a:t>
            </a:r>
          </a:p>
          <a:p>
            <a:pPr marL="609600" indent="-609600" eaLnBrk="1" hangingPunct="1">
              <a:buFontTx/>
              <a:buNone/>
            </a:pPr>
            <a:r>
              <a:rPr lang="ru-RU" sz="3200" smtClean="0">
                <a:solidFill>
                  <a:srgbClr val="351AA6"/>
                </a:solidFill>
              </a:rPr>
              <a:t> Я очень хочу завести собаку или кошку.</a:t>
            </a:r>
          </a:p>
          <a:p>
            <a:pPr marL="609600" indent="-609600" eaLnBrk="1" hangingPunct="1">
              <a:buFontTx/>
              <a:buNone/>
            </a:pPr>
            <a:r>
              <a:rPr lang="ru-RU" sz="3200" smtClean="0">
                <a:solidFill>
                  <a:srgbClr val="351AA6"/>
                </a:solidFill>
              </a:rPr>
              <a:t> Это моя самая заветная мечта. </a:t>
            </a:r>
          </a:p>
          <a:p>
            <a:pPr marL="609600" indent="-609600" eaLnBrk="1" hangingPunct="1">
              <a:buFontTx/>
              <a:buNone/>
            </a:pPr>
            <a:r>
              <a:rPr lang="ru-RU" sz="3200" smtClean="0">
                <a:solidFill>
                  <a:srgbClr val="351AA6"/>
                </a:solidFill>
              </a:rPr>
              <a:t>Но мама говорит, что я к этому ещё не готов. </a:t>
            </a:r>
          </a:p>
          <a:p>
            <a:pPr marL="609600" indent="-609600" eaLnBrk="1" hangingPunct="1">
              <a:buFontTx/>
              <a:buNone/>
            </a:pPr>
            <a:r>
              <a:rPr lang="ru-RU" sz="3200" smtClean="0">
                <a:solidFill>
                  <a:srgbClr val="351AA6"/>
                </a:solidFill>
              </a:rPr>
              <a:t>Помогите мне, пожалуйста, доказать маме, что я могу ухаживать за ними. </a:t>
            </a:r>
          </a:p>
          <a:p>
            <a:pPr marL="609600" indent="-609600" eaLnBrk="1" hangingPunct="1">
              <a:buFontTx/>
              <a:buNone/>
            </a:pPr>
            <a:r>
              <a:rPr lang="ru-RU" sz="3200" smtClean="0">
                <a:solidFill>
                  <a:srgbClr val="351AA6"/>
                </a:solidFill>
              </a:rPr>
              <a:t>С уважением дядя Фёдор».</a:t>
            </a:r>
          </a:p>
        </p:txBody>
      </p:sp>
      <p:sp>
        <p:nvSpPr>
          <p:cNvPr id="4" name="AutoShape 22"/>
          <p:cNvSpPr>
            <a:spLocks/>
          </p:cNvSpPr>
          <p:nvPr/>
        </p:nvSpPr>
        <p:spPr bwMode="blackWhite">
          <a:xfrm>
            <a:off x="717550" y="1042988"/>
            <a:ext cx="4141788" cy="792162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04810"/>
              <a:gd name="adj6" fmla="val -24657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>
                <a:solidFill>
                  <a:srgbClr val="FF0000"/>
                </a:solidFill>
                <a:latin typeface="Bookman Old Style" pitchFamily="18" charset="0"/>
              </a:rPr>
              <a:t>Стимул</a:t>
            </a:r>
          </a:p>
          <a:p>
            <a:pPr eaLnBrk="0" hangingPunct="0"/>
            <a:endParaRPr lang="en-US" b="1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06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0" y="63795"/>
            <a:ext cx="9144000" cy="1676400"/>
          </a:xfrm>
          <a:solidFill>
            <a:srgbClr val="FFFF00"/>
          </a:solidFill>
        </p:spPr>
        <p:txBody>
          <a:bodyPr/>
          <a:lstStyle/>
          <a:p>
            <a:pPr eaLnBrk="1" hangingPunct="1">
              <a:defRPr/>
            </a:pPr>
            <a:r>
              <a:rPr lang="ru-RU" sz="3200" dirty="0" err="1" smtClean="0">
                <a:solidFill>
                  <a:srgbClr val="351AA6"/>
                </a:solidFill>
              </a:rPr>
              <a:t>Компетентностно</a:t>
            </a:r>
            <a:r>
              <a:rPr lang="ru-RU" sz="3200" dirty="0" smtClean="0">
                <a:solidFill>
                  <a:srgbClr val="351AA6"/>
                </a:solidFill>
              </a:rPr>
              <a:t>-ориентированное  задание</a:t>
            </a:r>
            <a:br>
              <a:rPr lang="ru-RU" sz="3200" dirty="0" smtClean="0">
                <a:solidFill>
                  <a:srgbClr val="351AA6"/>
                </a:solidFill>
              </a:rPr>
            </a:br>
            <a:endParaRPr lang="ru-RU" sz="2800" dirty="0" smtClean="0">
              <a:solidFill>
                <a:srgbClr val="FF00FF"/>
              </a:solidFill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7337" y="1772816"/>
            <a:ext cx="8569325" cy="4953000"/>
          </a:xfrm>
          <a:solidFill>
            <a:srgbClr val="FFC000"/>
          </a:solidFill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351AA6"/>
                </a:solidFill>
              </a:rPr>
              <a:t>Внимательно рассмотрите картинки в таблице. </a:t>
            </a:r>
            <a:endParaRPr lang="en-US" sz="2800" b="1" smtClean="0">
              <a:solidFill>
                <a:srgbClr val="351AA6"/>
              </a:solidFill>
            </a:endParaRPr>
          </a:p>
          <a:p>
            <a:pPr eaLnBrk="1" hangingPunct="1"/>
            <a:r>
              <a:rPr lang="ru-RU" sz="2800" b="1" smtClean="0">
                <a:solidFill>
                  <a:srgbClr val="351AA6"/>
                </a:solidFill>
              </a:rPr>
              <a:t>Подумайте, чего не хватает. </a:t>
            </a:r>
            <a:endParaRPr lang="en-US" sz="2800" b="1" smtClean="0">
              <a:solidFill>
                <a:srgbClr val="351AA6"/>
              </a:solidFill>
            </a:endParaRPr>
          </a:p>
          <a:p>
            <a:pPr eaLnBrk="1" hangingPunct="1"/>
            <a:r>
              <a:rPr lang="ru-RU" sz="2800" b="1" smtClean="0">
                <a:solidFill>
                  <a:srgbClr val="351AA6"/>
                </a:solidFill>
              </a:rPr>
              <a:t>Приклейте недостающие предметы на свои места.</a:t>
            </a:r>
            <a:endParaRPr lang="en-US" sz="2800" b="1" smtClean="0">
              <a:solidFill>
                <a:srgbClr val="351AA6"/>
              </a:solidFill>
            </a:endParaRPr>
          </a:p>
          <a:p>
            <a:pPr eaLnBrk="1" hangingPunct="1"/>
            <a:r>
              <a:rPr lang="ru-RU" sz="2800" b="1" smtClean="0">
                <a:solidFill>
                  <a:srgbClr val="351AA6"/>
                </a:solidFill>
              </a:rPr>
              <a:t>Подготовьте выступление на тему «Как правильно ухаживать за кошкой и собакой». </a:t>
            </a:r>
            <a:endParaRPr lang="en-US" sz="2800" b="1" smtClean="0">
              <a:solidFill>
                <a:srgbClr val="351AA6"/>
              </a:solidFill>
            </a:endParaRPr>
          </a:p>
          <a:p>
            <a:pPr eaLnBrk="1" hangingPunct="1"/>
            <a:r>
              <a:rPr lang="ru-RU" sz="2800" b="1" smtClean="0">
                <a:solidFill>
                  <a:srgbClr val="351AA6"/>
                </a:solidFill>
              </a:rPr>
              <a:t>Будьте готовы ответить на вопросы одноклассников.</a:t>
            </a:r>
            <a:r>
              <a:rPr lang="ru-RU" sz="2800" smtClean="0">
                <a:solidFill>
                  <a:srgbClr val="351AA6"/>
                </a:solidFill>
              </a:rPr>
              <a:t> </a:t>
            </a:r>
          </a:p>
        </p:txBody>
      </p:sp>
      <p:sp>
        <p:nvSpPr>
          <p:cNvPr id="4" name="AutoShape 22"/>
          <p:cNvSpPr>
            <a:spLocks/>
          </p:cNvSpPr>
          <p:nvPr/>
        </p:nvSpPr>
        <p:spPr bwMode="blackWhite">
          <a:xfrm>
            <a:off x="1600200" y="990600"/>
            <a:ext cx="4141788" cy="574675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20060"/>
              <a:gd name="adj6" fmla="val -28926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>
                <a:solidFill>
                  <a:schemeClr val="accent2"/>
                </a:solidFill>
                <a:latin typeface="Bookman Old Style" pitchFamily="18" charset="0"/>
              </a:rPr>
              <a:t>Задачная формулировка</a:t>
            </a:r>
            <a:endParaRPr lang="en-US" sz="2400" b="1">
              <a:solidFill>
                <a:schemeClr val="accent2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55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14300" y="3445"/>
            <a:ext cx="8915400" cy="1905000"/>
          </a:xfrm>
          <a:solidFill>
            <a:srgbClr val="FFFF00"/>
          </a:solidFill>
        </p:spPr>
        <p:txBody>
          <a:bodyPr/>
          <a:lstStyle/>
          <a:p>
            <a:pPr eaLnBrk="1" hangingPunct="1">
              <a:defRPr/>
            </a:pPr>
            <a:r>
              <a:rPr lang="ru-RU" sz="3200" dirty="0" err="1" smtClean="0">
                <a:solidFill>
                  <a:srgbClr val="351AA6"/>
                </a:solidFill>
              </a:rPr>
              <a:t>Компетентностно</a:t>
            </a:r>
            <a:r>
              <a:rPr lang="ru-RU" sz="3200" dirty="0" smtClean="0">
                <a:solidFill>
                  <a:srgbClr val="351AA6"/>
                </a:solidFill>
              </a:rPr>
              <a:t>-ориентированное  задание</a:t>
            </a:r>
            <a:br>
              <a:rPr lang="ru-RU" sz="3200" dirty="0" smtClean="0">
                <a:solidFill>
                  <a:srgbClr val="351AA6"/>
                </a:solidFill>
              </a:rPr>
            </a:br>
            <a:r>
              <a:rPr lang="ru-RU" sz="2800" dirty="0" smtClean="0">
                <a:solidFill>
                  <a:srgbClr val="FF00FF"/>
                </a:solidFill>
              </a:rPr>
              <a:t>(</a:t>
            </a:r>
            <a:r>
              <a:rPr lang="ru-RU" sz="2800" dirty="0" err="1" smtClean="0">
                <a:solidFill>
                  <a:srgbClr val="FF00FF"/>
                </a:solidFill>
              </a:rPr>
              <a:t>информация,необходимая</a:t>
            </a:r>
            <a:r>
              <a:rPr lang="ru-RU" sz="2800" dirty="0" smtClean="0">
                <a:solidFill>
                  <a:srgbClr val="FF00FF"/>
                </a:solidFill>
              </a:rPr>
              <a:t> для решения данной задачи)</a:t>
            </a:r>
          </a:p>
        </p:txBody>
      </p:sp>
      <p:graphicFrame>
        <p:nvGraphicFramePr>
          <p:cNvPr id="281646" name="Group 46"/>
          <p:cNvGraphicFramePr>
            <a:graphicFrameLocks noGrp="1"/>
          </p:cNvGraphicFramePr>
          <p:nvPr>
            <p:ph idx="1"/>
          </p:nvPr>
        </p:nvGraphicFramePr>
        <p:xfrm>
          <a:off x="803275" y="2276475"/>
          <a:ext cx="7415213" cy="4038600"/>
        </p:xfrm>
        <a:graphic>
          <a:graphicData uri="http://schemas.openxmlformats.org/drawingml/2006/table">
            <a:tbl>
              <a:tblPr/>
              <a:tblGrid>
                <a:gridCol w="2419350"/>
                <a:gridCol w="2573338"/>
                <a:gridCol w="2422525"/>
              </a:tblGrid>
              <a:tr h="1943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2001" name="Picture 20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276475"/>
            <a:ext cx="17145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002" name="Picture 2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276475"/>
            <a:ext cx="203835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003" name="Picture 2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2349500"/>
            <a:ext cx="17145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004" name="Picture 2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221163"/>
            <a:ext cx="20161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005" name="Picture 24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4221163"/>
            <a:ext cx="2016125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006" name="Picture 25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4221163"/>
            <a:ext cx="19431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007" name="Rectangle 26"/>
          <p:cNvSpPr>
            <a:spLocks noChangeArrowheads="1"/>
          </p:cNvSpPr>
          <p:nvPr/>
        </p:nvSpPr>
        <p:spPr bwMode="auto">
          <a:xfrm>
            <a:off x="1258888" y="3068638"/>
            <a:ext cx="1657350" cy="50482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2008" name="Rectangle 27"/>
          <p:cNvSpPr>
            <a:spLocks noChangeArrowheads="1"/>
          </p:cNvSpPr>
          <p:nvPr/>
        </p:nvSpPr>
        <p:spPr bwMode="auto">
          <a:xfrm>
            <a:off x="3492500" y="2276475"/>
            <a:ext cx="647700" cy="151288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2009" name="Rectangle 28"/>
          <p:cNvSpPr>
            <a:spLocks noChangeArrowheads="1"/>
          </p:cNvSpPr>
          <p:nvPr/>
        </p:nvSpPr>
        <p:spPr bwMode="auto">
          <a:xfrm>
            <a:off x="4140200" y="3141663"/>
            <a:ext cx="1368425" cy="6477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2010" name="Rectangle 29"/>
          <p:cNvSpPr>
            <a:spLocks noChangeArrowheads="1"/>
          </p:cNvSpPr>
          <p:nvPr/>
        </p:nvSpPr>
        <p:spPr bwMode="auto">
          <a:xfrm>
            <a:off x="5003800" y="2276475"/>
            <a:ext cx="504825" cy="86518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2011" name="Rectangle 30"/>
          <p:cNvSpPr>
            <a:spLocks noChangeArrowheads="1"/>
          </p:cNvSpPr>
          <p:nvPr/>
        </p:nvSpPr>
        <p:spPr bwMode="auto">
          <a:xfrm>
            <a:off x="5795963" y="3213100"/>
            <a:ext cx="503237" cy="36036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2012" name="Rectangle 31"/>
          <p:cNvSpPr>
            <a:spLocks noChangeArrowheads="1"/>
          </p:cNvSpPr>
          <p:nvPr/>
        </p:nvSpPr>
        <p:spPr bwMode="auto">
          <a:xfrm>
            <a:off x="6300788" y="3213100"/>
            <a:ext cx="431800" cy="36036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2013" name="Rectangle 32"/>
          <p:cNvSpPr>
            <a:spLocks noChangeArrowheads="1"/>
          </p:cNvSpPr>
          <p:nvPr/>
        </p:nvSpPr>
        <p:spPr bwMode="auto">
          <a:xfrm>
            <a:off x="2124075" y="4221163"/>
            <a:ext cx="792163" cy="158432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2014" name="Rectangle 33"/>
          <p:cNvSpPr>
            <a:spLocks noChangeArrowheads="1"/>
          </p:cNvSpPr>
          <p:nvPr/>
        </p:nvSpPr>
        <p:spPr bwMode="auto">
          <a:xfrm>
            <a:off x="4427538" y="5084763"/>
            <a:ext cx="792162" cy="6477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2015" name="Rectangle 34"/>
          <p:cNvSpPr>
            <a:spLocks noChangeArrowheads="1"/>
          </p:cNvSpPr>
          <p:nvPr/>
        </p:nvSpPr>
        <p:spPr bwMode="auto">
          <a:xfrm>
            <a:off x="6804025" y="4868863"/>
            <a:ext cx="504825" cy="4318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82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4177" y="0"/>
            <a:ext cx="9144000" cy="1524000"/>
          </a:xfrm>
          <a:solidFill>
            <a:srgbClr val="FFFF00"/>
          </a:solidFill>
        </p:spPr>
        <p:txBody>
          <a:bodyPr/>
          <a:lstStyle/>
          <a:p>
            <a:pPr eaLnBrk="1" hangingPunct="1">
              <a:defRPr/>
            </a:pPr>
            <a:r>
              <a:rPr lang="ru-RU" sz="3400" dirty="0" err="1" smtClean="0">
                <a:solidFill>
                  <a:srgbClr val="351AA6"/>
                </a:solidFill>
              </a:rPr>
              <a:t>Компетентностно</a:t>
            </a:r>
            <a:r>
              <a:rPr lang="ru-RU" sz="3400" dirty="0" smtClean="0">
                <a:solidFill>
                  <a:srgbClr val="351AA6"/>
                </a:solidFill>
              </a:rPr>
              <a:t>-ориентированное задание</a:t>
            </a:r>
            <a:br>
              <a:rPr lang="ru-RU" sz="3400" dirty="0" smtClean="0">
                <a:solidFill>
                  <a:srgbClr val="351AA6"/>
                </a:solidFill>
              </a:rPr>
            </a:br>
            <a:r>
              <a:rPr lang="ru-RU" sz="2800" dirty="0" smtClean="0">
                <a:solidFill>
                  <a:srgbClr val="FF00FF"/>
                </a:solidFill>
              </a:rPr>
              <a:t>(форма предъявления результатов КОЗ)</a:t>
            </a:r>
          </a:p>
        </p:txBody>
      </p:sp>
      <p:graphicFrame>
        <p:nvGraphicFramePr>
          <p:cNvPr id="282677" name="Group 53"/>
          <p:cNvGraphicFramePr>
            <a:graphicFrameLocks noGrp="1"/>
          </p:cNvGraphicFramePr>
          <p:nvPr>
            <p:ph idx="1"/>
          </p:nvPr>
        </p:nvGraphicFramePr>
        <p:xfrm>
          <a:off x="685800" y="1905000"/>
          <a:ext cx="7772400" cy="4191000"/>
        </p:xfrm>
        <a:graphic>
          <a:graphicData uri="http://schemas.openxmlformats.org/drawingml/2006/table">
            <a:tbl>
              <a:tblPr/>
              <a:tblGrid>
                <a:gridCol w="2590800"/>
                <a:gridCol w="2590800"/>
                <a:gridCol w="2590800"/>
              </a:tblGrid>
              <a:tr h="2095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5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3025" name="Picture 56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276475"/>
            <a:ext cx="2038350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6" name="Picture 5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2276475"/>
            <a:ext cx="17145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7" name="Picture 59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4221163"/>
            <a:ext cx="228600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8" name="Picture 60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292600"/>
            <a:ext cx="19431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9" name="Picture 55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276475"/>
            <a:ext cx="17145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30" name="Picture 58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221163"/>
            <a:ext cx="22764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923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58888"/>
            <a:ext cx="8507413" cy="2246312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r>
              <a:rPr lang="ru-RU" sz="1800" i="1" dirty="0" smtClean="0">
                <a:solidFill>
                  <a:schemeClr val="bg2">
                    <a:lumMod val="50000"/>
                  </a:schemeClr>
                </a:solidFill>
              </a:rPr>
              <a:t>Компетентность:</a:t>
            </a: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 </a:t>
            </a:r>
            <a:r>
              <a:rPr lang="ru-RU" sz="1600" dirty="0" smtClean="0">
                <a:solidFill>
                  <a:srgbClr val="351AA6"/>
                </a:solidFill>
              </a:rPr>
              <a:t>коммуникационная</a:t>
            </a: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</a:p>
          <a:p>
            <a:pPr eaLnBrk="1" hangingPunct="1">
              <a:defRPr/>
            </a:pPr>
            <a:r>
              <a:rPr lang="ru-RU" sz="1800" i="1" dirty="0" smtClean="0">
                <a:solidFill>
                  <a:schemeClr val="bg2">
                    <a:lumMod val="50000"/>
                  </a:schemeClr>
                </a:solidFill>
              </a:rPr>
              <a:t>Аспект:</a:t>
            </a:r>
            <a:r>
              <a:rPr lang="ru-RU" sz="1600" i="1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ru-RU" sz="1600" dirty="0" smtClean="0">
                <a:solidFill>
                  <a:srgbClr val="351AA6"/>
                </a:solidFill>
              </a:rPr>
              <a:t>письменная коммуникация</a:t>
            </a:r>
          </a:p>
          <a:p>
            <a:pPr eaLnBrk="1" hangingPunct="1">
              <a:defRPr/>
            </a:pPr>
            <a:r>
              <a:rPr lang="ru-RU" sz="2400" b="1" dirty="0" smtClean="0">
                <a:solidFill>
                  <a:srgbClr val="FF00FF"/>
                </a:solidFill>
              </a:rPr>
              <a:t>Структура задания</a:t>
            </a:r>
            <a:endParaRPr lang="ru-RU" sz="2400" dirty="0" smtClean="0">
              <a:solidFill>
                <a:srgbClr val="FF00FF"/>
              </a:solidFill>
            </a:endParaRPr>
          </a:p>
          <a:p>
            <a:pPr eaLnBrk="1" hangingPunct="1">
              <a:defRPr/>
            </a:pPr>
            <a:r>
              <a:rPr lang="ru-RU" sz="2400" b="1" i="1" dirty="0" smtClean="0">
                <a:solidFill>
                  <a:srgbClr val="0E8C1D"/>
                </a:solidFill>
              </a:rPr>
              <a:t>Стимул:</a:t>
            </a: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 </a:t>
            </a:r>
            <a:r>
              <a:rPr lang="ru-RU" sz="1600" dirty="0" smtClean="0">
                <a:solidFill>
                  <a:srgbClr val="351AA6"/>
                </a:solidFill>
              </a:rPr>
              <a:t>У тебя пропала кошка. Ты решил написать объявление.</a:t>
            </a:r>
            <a:br>
              <a:rPr lang="ru-RU" sz="1600" dirty="0" smtClean="0">
                <a:solidFill>
                  <a:srgbClr val="351AA6"/>
                </a:solidFill>
              </a:rPr>
            </a:br>
            <a:endParaRPr lang="ru-RU" sz="1600" dirty="0" smtClean="0">
              <a:solidFill>
                <a:srgbClr val="351AA6"/>
              </a:solidFill>
            </a:endParaRPr>
          </a:p>
          <a:p>
            <a:pPr marL="46037" indent="0" eaLnBrk="1" hangingPunct="1">
              <a:buFont typeface="Georgia" pitchFamily="18" charset="0"/>
              <a:buNone/>
              <a:defRPr/>
            </a:pPr>
            <a:r>
              <a:rPr lang="ru-RU" sz="1800" i="1" dirty="0" smtClean="0">
                <a:solidFill>
                  <a:schemeClr val="bg2">
                    <a:lumMod val="50000"/>
                  </a:schemeClr>
                </a:solidFill>
              </a:rPr>
              <a:t>*</a:t>
            </a:r>
            <a:r>
              <a:rPr lang="ru-RU" sz="2400" b="1" i="1" dirty="0" smtClean="0">
                <a:solidFill>
                  <a:srgbClr val="0E8C1D"/>
                </a:solidFill>
              </a:rPr>
              <a:t>Задачная формулировка: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 </a:t>
            </a:r>
          </a:p>
          <a:p>
            <a:pPr marL="46037" indent="0" eaLnBrk="1" hangingPunct="1">
              <a:buFont typeface="Georgia" pitchFamily="18" charset="0"/>
              <a:buNone/>
              <a:defRPr/>
            </a:pPr>
            <a:r>
              <a:rPr lang="ru-RU" sz="1600" dirty="0" smtClean="0">
                <a:solidFill>
                  <a:srgbClr val="351AA6"/>
                </a:solidFill>
              </a:rPr>
              <a:t>Составь текст объявления. В объявлении напиши название породы кошки, цвет, 2 дополнительные приметы. В тексте не должно быть ошибок.</a:t>
            </a:r>
            <a:br>
              <a:rPr lang="ru-RU" sz="1600" dirty="0" smtClean="0">
                <a:solidFill>
                  <a:srgbClr val="351AA6"/>
                </a:solidFill>
              </a:rPr>
            </a:br>
            <a:endParaRPr lang="ru-RU" sz="1600" dirty="0" smtClean="0">
              <a:solidFill>
                <a:srgbClr val="351AA6"/>
              </a:solidFill>
            </a:endParaRPr>
          </a:p>
        </p:txBody>
      </p:sp>
      <p:sp>
        <p:nvSpPr>
          <p:cNvPr id="44035" name="Rectangle 3"/>
          <p:cNvSpPr txBox="1">
            <a:spLocks noChangeArrowheads="1"/>
          </p:cNvSpPr>
          <p:nvPr/>
        </p:nvSpPr>
        <p:spPr bwMode="auto">
          <a:xfrm>
            <a:off x="533400" y="3886200"/>
            <a:ext cx="774541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18256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</a:pPr>
            <a:r>
              <a:rPr lang="ru-RU" sz="2400">
                <a:solidFill>
                  <a:srgbClr val="404040"/>
                </a:solidFill>
                <a:latin typeface="Trebuchet MS" pitchFamily="34" charset="0"/>
              </a:rPr>
              <a:t>.</a:t>
            </a:r>
            <a:br>
              <a:rPr lang="ru-RU" sz="2400">
                <a:solidFill>
                  <a:srgbClr val="404040"/>
                </a:solidFill>
                <a:latin typeface="Trebuchet MS" pitchFamily="34" charset="0"/>
              </a:rPr>
            </a:br>
            <a:r>
              <a:rPr lang="ru-RU" sz="2400" b="1" i="1">
                <a:solidFill>
                  <a:srgbClr val="0E8C1D"/>
                </a:solidFill>
                <a:latin typeface="Trebuchet MS" pitchFamily="34" charset="0"/>
              </a:rPr>
              <a:t>Инструмент проверки </a:t>
            </a:r>
            <a:r>
              <a:rPr lang="ru-RU" sz="2400" i="1">
                <a:solidFill>
                  <a:srgbClr val="FF00FF"/>
                </a:solidFill>
                <a:latin typeface="Trebuchet MS" pitchFamily="34" charset="0"/>
              </a:rPr>
              <a:t>(модельный ответ):</a:t>
            </a:r>
            <a:r>
              <a:rPr lang="ru-RU" sz="2400">
                <a:solidFill>
                  <a:srgbClr val="FF00FF"/>
                </a:solidFill>
                <a:latin typeface="Trebuchet MS" pitchFamily="34" charset="0"/>
              </a:rPr>
              <a:t/>
            </a:r>
            <a:br>
              <a:rPr lang="ru-RU" sz="2400">
                <a:solidFill>
                  <a:srgbClr val="FF00FF"/>
                </a:solidFill>
                <a:latin typeface="Trebuchet MS" pitchFamily="34" charset="0"/>
              </a:rPr>
            </a:br>
            <a:r>
              <a:rPr lang="ru-RU">
                <a:solidFill>
                  <a:srgbClr val="351AA6"/>
                </a:solidFill>
                <a:latin typeface="Trebuchet MS" pitchFamily="34" charset="0"/>
              </a:rPr>
              <a:t>В объявлении написано название породы кошки – 1 балл.</a:t>
            </a:r>
            <a:br>
              <a:rPr lang="ru-RU">
                <a:solidFill>
                  <a:srgbClr val="351AA6"/>
                </a:solidFill>
                <a:latin typeface="Trebuchet MS" pitchFamily="34" charset="0"/>
              </a:rPr>
            </a:br>
            <a:r>
              <a:rPr lang="ru-RU">
                <a:solidFill>
                  <a:srgbClr val="351AA6"/>
                </a:solidFill>
                <a:latin typeface="Trebuchet MS" pitchFamily="34" charset="0"/>
              </a:rPr>
              <a:t>В объявлении указан цвет кошки – 1 балл. </a:t>
            </a:r>
            <a:br>
              <a:rPr lang="ru-RU">
                <a:solidFill>
                  <a:srgbClr val="351AA6"/>
                </a:solidFill>
                <a:latin typeface="Trebuchet MS" pitchFamily="34" charset="0"/>
              </a:rPr>
            </a:br>
            <a:r>
              <a:rPr lang="ru-RU">
                <a:solidFill>
                  <a:srgbClr val="351AA6"/>
                </a:solidFill>
                <a:latin typeface="Trebuchet MS" pitchFamily="34" charset="0"/>
              </a:rPr>
              <a:t>В объявлении указаны 2 дополнительные приметы кошки – 2 балла, указана 1 примета – 1 балл</a:t>
            </a:r>
            <a:br>
              <a:rPr lang="ru-RU">
                <a:solidFill>
                  <a:srgbClr val="351AA6"/>
                </a:solidFill>
                <a:latin typeface="Trebuchet MS" pitchFamily="34" charset="0"/>
              </a:rPr>
            </a:br>
            <a:r>
              <a:rPr lang="ru-RU">
                <a:solidFill>
                  <a:srgbClr val="351AA6"/>
                </a:solidFill>
                <a:latin typeface="Trebuchet MS" pitchFamily="34" charset="0"/>
              </a:rPr>
              <a:t>В тексте нет ошибок – 1 балл</a:t>
            </a: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</a:pPr>
            <a:r>
              <a:rPr lang="ru-RU" b="1">
                <a:solidFill>
                  <a:srgbClr val="351AA6"/>
                </a:solidFill>
                <a:latin typeface="Trebuchet MS" pitchFamily="34" charset="0"/>
              </a:rPr>
              <a:t>Максимальное количество баллов – 5 баллов</a:t>
            </a:r>
            <a:endParaRPr lang="ru-RU">
              <a:solidFill>
                <a:srgbClr val="351AA6"/>
              </a:solidFill>
              <a:latin typeface="Trebuchet MS" pitchFamily="34" charset="0"/>
            </a:endParaRP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</a:pPr>
            <a:r>
              <a:rPr lang="ru-RU">
                <a:solidFill>
                  <a:srgbClr val="351AA6"/>
                </a:solidFill>
                <a:latin typeface="Trebuchet MS" pitchFamily="34" charset="0"/>
              </a:rPr>
              <a:t> </a:t>
            </a:r>
          </a:p>
        </p:txBody>
      </p:sp>
      <p:sp>
        <p:nvSpPr>
          <p:cNvPr id="6" name="Rectangle 2" descr="Large confetti"/>
          <p:cNvSpPr txBox="1">
            <a:spLocks noChangeArrowheads="1"/>
          </p:cNvSpPr>
          <p:nvPr/>
        </p:nvSpPr>
        <p:spPr>
          <a:xfrm>
            <a:off x="0" y="32845"/>
            <a:ext cx="9151883" cy="838199"/>
          </a:xfrm>
          <a:prstGeom prst="rect">
            <a:avLst/>
          </a:prstGeom>
          <a:solidFill>
            <a:srgbClr val="FFC000"/>
          </a:solidFill>
          <a:effectLst/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20040" indent="-32004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400" smtClean="0">
                <a:solidFill>
                  <a:schemeClr val="bg2">
                    <a:lumMod val="50000"/>
                  </a:schemeClr>
                </a:solidFill>
              </a:rPr>
              <a:t>Компетентностно-ориентированное задание</a:t>
            </a:r>
            <a:endParaRPr lang="ru-RU" sz="24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886662" y="40728"/>
            <a:ext cx="1273104" cy="914400"/>
          </a:xfrm>
          <a:prstGeom prst="rect">
            <a:avLst/>
          </a:prstGeom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/>
              <a:t> </a:t>
            </a:r>
            <a:r>
              <a:rPr lang="ru-RU" sz="3200" dirty="0" smtClean="0">
                <a:solidFill>
                  <a:srgbClr val="1E09B7"/>
                </a:solidFill>
              </a:rPr>
              <a:t>№ 2</a:t>
            </a:r>
            <a:endParaRPr lang="ru-RU" sz="3200" dirty="0">
              <a:solidFill>
                <a:srgbClr val="1E09B7"/>
              </a:solidFill>
            </a:endParaRPr>
          </a:p>
        </p:txBody>
      </p:sp>
      <p:pic>
        <p:nvPicPr>
          <p:cNvPr id="44044" name="Picture 2" descr="C:\Users\User\Desktop\каритинки\1111360_171170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5546" flipH="1">
            <a:off x="7581608" y="3240645"/>
            <a:ext cx="83026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211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-26988" y="914400"/>
            <a:ext cx="9144001" cy="37338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r>
              <a:rPr lang="ru-RU" sz="2000" i="1" dirty="0" smtClean="0">
                <a:solidFill>
                  <a:srgbClr val="351AA6"/>
                </a:solidFill>
              </a:rPr>
              <a:t>Компетентность:</a:t>
            </a:r>
            <a:r>
              <a:rPr lang="ru-RU" sz="2000" dirty="0" smtClean="0"/>
              <a:t> </a:t>
            </a:r>
            <a:r>
              <a:rPr lang="ru-RU" sz="2000" dirty="0" err="1" smtClean="0"/>
              <a:t>самоорганизационная</a:t>
            </a:r>
            <a:endParaRPr lang="ru-RU" sz="2000" dirty="0" smtClean="0"/>
          </a:p>
          <a:p>
            <a:pPr eaLnBrk="1" hangingPunct="1">
              <a:defRPr/>
            </a:pPr>
            <a:r>
              <a:rPr lang="ru-RU" sz="2000" i="1" dirty="0" smtClean="0">
                <a:solidFill>
                  <a:schemeClr val="bg2">
                    <a:lumMod val="50000"/>
                  </a:schemeClr>
                </a:solidFill>
              </a:rPr>
              <a:t>Аспект:</a:t>
            </a:r>
            <a:r>
              <a:rPr lang="ru-RU" sz="2000" dirty="0" smtClean="0"/>
              <a:t> определение проблемы</a:t>
            </a:r>
          </a:p>
          <a:p>
            <a:pPr eaLnBrk="1" hangingPunct="1">
              <a:defRPr/>
            </a:pPr>
            <a:r>
              <a:rPr lang="ru-RU" sz="2000" b="1" dirty="0" smtClean="0">
                <a:solidFill>
                  <a:srgbClr val="FF00FF"/>
                </a:solidFill>
              </a:rPr>
              <a:t>Структура задания</a:t>
            </a:r>
            <a:endParaRPr lang="ru-RU" sz="2000" i="1" dirty="0" smtClean="0">
              <a:solidFill>
                <a:srgbClr val="FF00FF"/>
              </a:solidFill>
            </a:endParaRPr>
          </a:p>
          <a:p>
            <a:pPr eaLnBrk="1" hangingPunct="1">
              <a:defRPr/>
            </a:pPr>
            <a:r>
              <a:rPr lang="ru-RU" sz="2400" b="1" i="1" dirty="0" smtClean="0">
                <a:solidFill>
                  <a:srgbClr val="0E8C1D"/>
                </a:solidFill>
              </a:rPr>
              <a:t>Стимул:</a:t>
            </a:r>
            <a:r>
              <a:rPr lang="ru-RU" sz="2000" dirty="0" smtClean="0"/>
              <a:t> В школе объявили сбор макулатуры. Глеб со своим другом Димой собирали макулатуру в одном подъезде. Чтобы не заходить обоим в одну квартиру,  Глеб распределил квартиры (смотри справку).</a:t>
            </a:r>
          </a:p>
          <a:p>
            <a:pPr eaLnBrk="1" hangingPunct="1">
              <a:defRPr/>
            </a:pPr>
            <a:r>
              <a:rPr lang="ru-RU" sz="2400" b="1" i="1" dirty="0" smtClean="0">
                <a:solidFill>
                  <a:srgbClr val="0E8C1D"/>
                </a:solidFill>
              </a:rPr>
              <a:t>Задачная формулировка:</a:t>
            </a:r>
            <a:r>
              <a:rPr lang="ru-RU" sz="2000" i="1" dirty="0" smtClean="0"/>
              <a:t> </a:t>
            </a:r>
            <a:r>
              <a:rPr lang="ru-RU" sz="2000" dirty="0" smtClean="0"/>
              <a:t>Определи закономерность, по которой Глеб распределил квартиры</a:t>
            </a:r>
            <a:r>
              <a:rPr lang="ru-RU" sz="2000" i="1" dirty="0" smtClean="0"/>
              <a:t>. </a:t>
            </a:r>
            <a:r>
              <a:rPr lang="ru-RU" sz="2000" dirty="0" smtClean="0"/>
              <a:t>Ответь на вопросы:</a:t>
            </a:r>
          </a:p>
          <a:p>
            <a:pPr eaLnBrk="1" hangingPunct="1">
              <a:defRPr/>
            </a:pPr>
            <a:r>
              <a:rPr lang="ru-RU" sz="2000" dirty="0" smtClean="0"/>
              <a:t>1) В какую следующую квартиру зайдёт Глеб?</a:t>
            </a:r>
          </a:p>
          <a:p>
            <a:pPr eaLnBrk="1" hangingPunct="1">
              <a:defRPr/>
            </a:pPr>
            <a:r>
              <a:rPr lang="ru-RU" sz="2000" dirty="0" smtClean="0"/>
              <a:t>2) В какую следующую квартиру зайдёт  Дима?</a:t>
            </a:r>
          </a:p>
          <a:p>
            <a:pPr eaLnBrk="1" hangingPunct="1">
              <a:defRPr/>
            </a:pPr>
            <a:r>
              <a:rPr lang="ru-RU" sz="2400" b="1" i="1" dirty="0" smtClean="0">
                <a:solidFill>
                  <a:srgbClr val="0E8C1D"/>
                </a:solidFill>
              </a:rPr>
              <a:t>Справка</a:t>
            </a:r>
            <a:endParaRPr lang="ru-RU" sz="2400" b="1" dirty="0" smtClean="0">
              <a:solidFill>
                <a:srgbClr val="0E8C1D"/>
              </a:solidFill>
            </a:endParaRPr>
          </a:p>
          <a:p>
            <a:pPr eaLnBrk="1" hangingPunct="1">
              <a:defRPr/>
            </a:pPr>
            <a:r>
              <a:rPr lang="ru-RU" sz="2000" dirty="0" smtClean="0"/>
              <a:t>Обойти квартиры  Глебу: №1, №4, №7, №10, №13, …</a:t>
            </a:r>
          </a:p>
          <a:p>
            <a:pPr eaLnBrk="1" hangingPunct="1">
              <a:defRPr/>
            </a:pPr>
            <a:r>
              <a:rPr lang="ru-RU" sz="2000" dirty="0" smtClean="0"/>
              <a:t>Обойти квартиры  Диме: №2, №3, №5, №6, №8, …</a:t>
            </a:r>
          </a:p>
        </p:txBody>
      </p:sp>
      <p:sp>
        <p:nvSpPr>
          <p:cNvPr id="7" name="Rectangle 2" descr="Large confetti"/>
          <p:cNvSpPr txBox="1">
            <a:spLocks noChangeArrowheads="1"/>
          </p:cNvSpPr>
          <p:nvPr/>
        </p:nvSpPr>
        <p:spPr>
          <a:xfrm>
            <a:off x="-26276" y="-36786"/>
            <a:ext cx="9217573" cy="838199"/>
          </a:xfrm>
          <a:prstGeom prst="rect">
            <a:avLst/>
          </a:prstGeom>
          <a:solidFill>
            <a:srgbClr val="FFC000"/>
          </a:solidFill>
          <a:effectLst/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20040" indent="-32004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400" smtClean="0">
                <a:solidFill>
                  <a:schemeClr val="bg2">
                    <a:lumMod val="50000"/>
                  </a:schemeClr>
                </a:solidFill>
              </a:rPr>
              <a:t>Компетентностно-ориентированное задание</a:t>
            </a:r>
            <a:endParaRPr lang="ru-RU" sz="24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7620000" y="76200"/>
            <a:ext cx="1524000" cy="609600"/>
          </a:xfrm>
          <a:prstGeom prst="rect">
            <a:avLst/>
          </a:prstGeom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/>
              <a:t> </a:t>
            </a:r>
            <a:r>
              <a:rPr lang="ru-RU" sz="4000" dirty="0" smtClean="0">
                <a:solidFill>
                  <a:srgbClr val="FF00FF"/>
                </a:solidFill>
              </a:rPr>
              <a:t>№ 3</a:t>
            </a:r>
            <a:endParaRPr lang="ru-RU" sz="4000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87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Содержимое 4" descr="reWalls.com-908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3542" y="336830"/>
            <a:ext cx="8256915" cy="3096344"/>
          </a:xfrm>
        </p:spPr>
      </p:pic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99592" y="3352800"/>
            <a:ext cx="7760221" cy="5257800"/>
          </a:xfrm>
        </p:spPr>
        <p:txBody>
          <a:bodyPr/>
          <a:lstStyle/>
          <a:p>
            <a:pPr eaLnBrk="1" hangingPunct="1"/>
            <a:r>
              <a:rPr lang="ru-RU" sz="2400" i="1" dirty="0" smtClean="0">
                <a:solidFill>
                  <a:srgbClr val="FF00FF"/>
                </a:solidFill>
              </a:rPr>
              <a:t>Бланк ответов</a:t>
            </a:r>
            <a:endParaRPr lang="ru-RU" sz="2400" dirty="0" smtClean="0">
              <a:solidFill>
                <a:srgbClr val="FF00FF"/>
              </a:solidFill>
            </a:endParaRPr>
          </a:p>
          <a:p>
            <a:pPr eaLnBrk="1" hangingPunct="1">
              <a:buFontTx/>
              <a:buNone/>
            </a:pPr>
            <a:r>
              <a:rPr lang="ru-RU" sz="2400" dirty="0" smtClean="0"/>
              <a:t> </a:t>
            </a:r>
          </a:p>
          <a:p>
            <a:pPr eaLnBrk="1" hangingPunct="1">
              <a:buFontTx/>
              <a:buNone/>
            </a:pPr>
            <a:r>
              <a:rPr lang="ru-RU" sz="2400" dirty="0" smtClean="0"/>
              <a:t> </a:t>
            </a:r>
          </a:p>
          <a:p>
            <a:pPr eaLnBrk="1" hangingPunct="1"/>
            <a:endParaRPr lang="ru-RU" sz="2400" b="1" i="1" dirty="0" smtClean="0"/>
          </a:p>
          <a:p>
            <a:pPr eaLnBrk="1" hangingPunct="1"/>
            <a:r>
              <a:rPr lang="ru-RU" sz="2400" b="1" i="1" dirty="0" smtClean="0">
                <a:solidFill>
                  <a:srgbClr val="FF00FF"/>
                </a:solidFill>
              </a:rPr>
              <a:t>Инструмент проверки (модельный ответ):</a:t>
            </a:r>
            <a:endParaRPr lang="ru-RU" sz="2400" dirty="0" smtClean="0">
              <a:solidFill>
                <a:srgbClr val="FF00FF"/>
              </a:solidFill>
            </a:endParaRPr>
          </a:p>
          <a:p>
            <a:pPr eaLnBrk="1" hangingPunct="1">
              <a:buFontTx/>
              <a:buNone/>
            </a:pPr>
            <a:r>
              <a:rPr lang="ru-RU" sz="2400" dirty="0" smtClean="0"/>
              <a:t>2 балла – Записаны числа: Глеб (16), Дима (9)</a:t>
            </a:r>
          </a:p>
          <a:p>
            <a:pPr eaLnBrk="1" hangingPunct="1">
              <a:buFontTx/>
              <a:buNone/>
            </a:pPr>
            <a:r>
              <a:rPr lang="ru-RU" sz="2400" dirty="0" smtClean="0"/>
              <a:t>1 балл – Верно записано хотя бы одно число.</a:t>
            </a:r>
          </a:p>
          <a:p>
            <a:pPr eaLnBrk="1" hangingPunct="1"/>
            <a:endParaRPr lang="ru-RU" sz="2400" dirty="0" smtClean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981200" y="3962400"/>
          <a:ext cx="3581400" cy="1000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2328"/>
                <a:gridCol w="1719072"/>
              </a:tblGrid>
              <a:tr h="50006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Глеб</a:t>
                      </a:r>
                      <a:endParaRPr lang="ru-RU" sz="1800" dirty="0"/>
                    </a:p>
                  </a:txBody>
                  <a:tcPr marL="91439" marR="91439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Дима</a:t>
                      </a: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00063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8" name="Picture 7" descr="C:\Users\User\Desktop\каритинки\2b33e174601e6764c9c2f9c6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125" y="4073525"/>
            <a:ext cx="10096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7" name="Picture 7" descr="C:\Users\User\Desktop\каритинки\2b33e174601e6764c9c2f9c6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67400" y="4021138"/>
            <a:ext cx="914400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74446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3.52601E-6 L 0.2125 -0.007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00" y="-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2863" y="1165225"/>
            <a:ext cx="8229600" cy="4525963"/>
          </a:xfrm>
        </p:spPr>
        <p:txBody>
          <a:bodyPr/>
          <a:lstStyle/>
          <a:p>
            <a:pPr eaLnBrk="1" hangingPunct="1"/>
            <a:endParaRPr lang="ru-RU" sz="1800" dirty="0" smtClean="0"/>
          </a:p>
          <a:p>
            <a:pPr eaLnBrk="1" hangingPunct="1"/>
            <a:r>
              <a:rPr lang="ru-RU" sz="2400" dirty="0" smtClean="0"/>
              <a:t>На уроке тебе предложили задание про планеты Солнечной системы.</a:t>
            </a:r>
          </a:p>
          <a:p>
            <a:pPr eaLnBrk="1" hangingPunct="1"/>
            <a:endParaRPr lang="ru-RU" sz="2400" dirty="0" smtClean="0"/>
          </a:p>
          <a:p>
            <a:pPr eaLnBrk="1" hangingPunct="1"/>
            <a:r>
              <a:rPr lang="ru-RU" sz="2400" dirty="0" smtClean="0"/>
              <a:t> Выбери из указанных источников тот, который необходим для выполнения этого задания:</a:t>
            </a:r>
          </a:p>
          <a:p>
            <a:pPr eaLnBrk="1" hangingPunct="1"/>
            <a:r>
              <a:rPr lang="ru-RU" sz="2400" dirty="0" smtClean="0"/>
              <a:t>Карта природных зон ;</a:t>
            </a:r>
          </a:p>
          <a:p>
            <a:pPr eaLnBrk="1" hangingPunct="1"/>
            <a:r>
              <a:rPr lang="ru-RU" sz="2400" dirty="0" smtClean="0"/>
              <a:t>Схема «Солнечная система»</a:t>
            </a:r>
          </a:p>
          <a:p>
            <a:pPr eaLnBrk="1" hangingPunct="1"/>
            <a:r>
              <a:rPr lang="ru-RU" sz="2400" dirty="0" smtClean="0"/>
              <a:t>Карта звёздного неба</a:t>
            </a:r>
          </a:p>
          <a:p>
            <a:pPr eaLnBrk="1" hangingPunct="1"/>
            <a:endParaRPr lang="ru-RU" sz="2400" dirty="0" smtClean="0"/>
          </a:p>
          <a:p>
            <a:pPr eaLnBrk="1" hangingPunct="1"/>
            <a:endParaRPr lang="ru-RU" sz="2400" dirty="0" smtClean="0"/>
          </a:p>
          <a:p>
            <a:pPr eaLnBrk="1" hangingPunct="1"/>
            <a:endParaRPr lang="ru-RU" sz="2400" dirty="0" smtClean="0"/>
          </a:p>
          <a:p>
            <a:pPr eaLnBrk="1" hangingPunct="1"/>
            <a:endParaRPr lang="ru-RU" sz="1800" dirty="0" smtClean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468816" y="530390"/>
            <a:ext cx="1043027" cy="571500"/>
          </a:xfrm>
          <a:prstGeom prst="rect">
            <a:avLst/>
          </a:prstGeom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200" dirty="0" smtClean="0">
                <a:solidFill>
                  <a:srgbClr val="FF00FF"/>
                </a:solidFill>
              </a:rPr>
              <a:t>№ 4</a:t>
            </a:r>
            <a:endParaRPr lang="ru-RU" sz="3200" dirty="0">
              <a:solidFill>
                <a:srgbClr val="FF00FF"/>
              </a:solidFill>
            </a:endParaRPr>
          </a:p>
        </p:txBody>
      </p:sp>
      <p:sp>
        <p:nvSpPr>
          <p:cNvPr id="8" name="Rectangle 2" descr="Large confetti"/>
          <p:cNvSpPr txBox="1">
            <a:spLocks noChangeArrowheads="1"/>
          </p:cNvSpPr>
          <p:nvPr/>
        </p:nvSpPr>
        <p:spPr>
          <a:xfrm>
            <a:off x="2915816" y="425002"/>
            <a:ext cx="4553000" cy="782277"/>
          </a:xfrm>
          <a:prstGeom prst="rect">
            <a:avLst/>
          </a:prstGeom>
          <a:solidFill>
            <a:srgbClr val="FFC000"/>
          </a:solidFill>
          <a:effectLst/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20040" indent="-32004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400" dirty="0" err="1" smtClean="0">
                <a:solidFill>
                  <a:schemeClr val="bg2">
                    <a:lumMod val="50000"/>
                  </a:schemeClr>
                </a:solidFill>
              </a:rPr>
              <a:t>Компетентностно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-ориентированное задание</a:t>
            </a:r>
          </a:p>
        </p:txBody>
      </p:sp>
      <p:sp>
        <p:nvSpPr>
          <p:cNvPr id="10" name="AutoShape 22"/>
          <p:cNvSpPr>
            <a:spLocks/>
          </p:cNvSpPr>
          <p:nvPr/>
        </p:nvSpPr>
        <p:spPr bwMode="blackWhite">
          <a:xfrm>
            <a:off x="492125" y="2390775"/>
            <a:ext cx="4141788" cy="574675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20060"/>
              <a:gd name="adj6" fmla="val -28926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000" b="1">
                <a:solidFill>
                  <a:schemeClr val="accent2"/>
                </a:solidFill>
                <a:latin typeface="Bookman Old Style" pitchFamily="18" charset="0"/>
              </a:rPr>
              <a:t>Задачная формулировка</a:t>
            </a:r>
            <a:endParaRPr lang="en-US" sz="2000" b="1">
              <a:solidFill>
                <a:schemeClr val="accent2"/>
              </a:solidFill>
              <a:latin typeface="Bookman Old Style" pitchFamily="18" charset="0"/>
            </a:endParaRPr>
          </a:p>
        </p:txBody>
      </p:sp>
      <p:sp>
        <p:nvSpPr>
          <p:cNvPr id="11" name="AutoShape 22"/>
          <p:cNvSpPr>
            <a:spLocks/>
          </p:cNvSpPr>
          <p:nvPr/>
        </p:nvSpPr>
        <p:spPr bwMode="blackWhite">
          <a:xfrm>
            <a:off x="457200" y="831850"/>
            <a:ext cx="4141788" cy="792163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04810"/>
              <a:gd name="adj6" fmla="val -24657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>
                <a:solidFill>
                  <a:srgbClr val="FF0000"/>
                </a:solidFill>
                <a:latin typeface="Bookman Old Style" pitchFamily="18" charset="0"/>
              </a:rPr>
              <a:t>Стимул</a:t>
            </a:r>
          </a:p>
          <a:p>
            <a:pPr eaLnBrk="0" hangingPunct="0"/>
            <a:endParaRPr lang="en-US" b="1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58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73" name="Group 45"/>
          <p:cNvGraphicFramePr>
            <a:graphicFrameLocks noGrp="1"/>
          </p:cNvGraphicFramePr>
          <p:nvPr>
            <p:ph sz="quarter" idx="4294967295"/>
          </p:nvPr>
        </p:nvGraphicFramePr>
        <p:xfrm>
          <a:off x="1155700" y="5821363"/>
          <a:ext cx="5562599" cy="1036636"/>
        </p:xfrm>
        <a:graphic>
          <a:graphicData uri="http://schemas.openxmlformats.org/drawingml/2006/table">
            <a:tbl>
              <a:tblPr/>
              <a:tblGrid>
                <a:gridCol w="795776"/>
                <a:gridCol w="793166"/>
                <a:gridCol w="793166"/>
                <a:gridCol w="798384"/>
                <a:gridCol w="793166"/>
                <a:gridCol w="793166"/>
                <a:gridCol w="795775"/>
              </a:tblGrid>
              <a:tr h="5183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</a:p>
                  </a:txBody>
                  <a:tcPr marT="45746" marB="45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</a:p>
                  </a:txBody>
                  <a:tcPr marT="45746" marB="45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</a:t>
                      </a:r>
                    </a:p>
                  </a:txBody>
                  <a:tcPr marT="45746" marB="45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4</a:t>
                      </a:r>
                    </a:p>
                  </a:txBody>
                  <a:tcPr marT="45746" marB="45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</a:p>
                  </a:txBody>
                  <a:tcPr marT="45746" marB="45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6</a:t>
                      </a:r>
                    </a:p>
                  </a:txBody>
                  <a:tcPr marT="45746" marB="45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7</a:t>
                      </a:r>
                    </a:p>
                  </a:txBody>
                  <a:tcPr marT="45746" marB="45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3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46" marB="4574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46" marB="45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46" marB="45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46" marB="45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46" marB="45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46" marB="45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46" marB="4574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327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36538" y="487363"/>
            <a:ext cx="7543800" cy="45720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80000"/>
              </a:lnSpc>
              <a:defRPr/>
            </a:pPr>
            <a:endParaRPr lang="ru-RU" sz="2400" b="1" dirty="0" smtClean="0">
              <a:solidFill>
                <a:srgbClr val="FF00FF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 smtClean="0">
                <a:solidFill>
                  <a:srgbClr val="00CC5C"/>
                </a:solidFill>
              </a:rPr>
              <a:t>Твой друг написал сочинение о зиме. Учительница попросила дополнить предложения прилагательными, чтобы сделать текст более выразительным.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400" b="1" dirty="0">
              <a:solidFill>
                <a:srgbClr val="FF00FF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 smtClean="0">
                <a:solidFill>
                  <a:srgbClr val="FF00FF"/>
                </a:solidFill>
              </a:rPr>
              <a:t> </a:t>
            </a:r>
            <a:r>
              <a:rPr lang="ru-RU" sz="2000" b="1" dirty="0" smtClean="0">
                <a:solidFill>
                  <a:srgbClr val="00CC5C"/>
                </a:solidFill>
              </a:rPr>
              <a:t>Подбери к существительным подходящие прилагательные из списка.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000" b="1" dirty="0" smtClean="0">
                <a:solidFill>
                  <a:srgbClr val="1E09B7"/>
                </a:solidFill>
              </a:rPr>
              <a:t>На (1) небе светило (2) солнце. Его лучи играли ярко на (3) снегу и слепили глаза. (4) снег сверкал и переливался , точно его посыпали (5) порошком. Мы были очарованы красотой (6) природы в этот (7) день.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400" b="1" dirty="0" smtClean="0">
                <a:solidFill>
                  <a:srgbClr val="FF00FF"/>
                </a:solidFill>
              </a:rPr>
              <a:t>Источник информации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:</a:t>
            </a:r>
            <a:r>
              <a:rPr lang="ru-RU" sz="2000" b="1" dirty="0" smtClean="0">
                <a:solidFill>
                  <a:srgbClr val="00B050"/>
                </a:solidFill>
              </a:rPr>
              <a:t> список слов  (а) солнечный,   (б) пушистый,   (в) холодный,   (г) ясное, (д) ясный,   (е) серебристо-розовый,   (ж) зимняя,   (з) зимнее. 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600" b="1" dirty="0" smtClean="0">
              <a:solidFill>
                <a:srgbClr val="1E09B7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sz="1600" b="1" dirty="0" smtClean="0">
                <a:solidFill>
                  <a:srgbClr val="1E09B7"/>
                </a:solidFill>
              </a:rPr>
              <a:t>Заполни вторую строку таблицы буквенными обозначениями подходящих слов</a:t>
            </a:r>
            <a:r>
              <a:rPr lang="ru-RU" sz="2400" b="1" dirty="0" smtClean="0">
                <a:solidFill>
                  <a:srgbClr val="1E09B7"/>
                </a:solidFill>
              </a:rPr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800" b="1" dirty="0" smtClean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911467" y="126727"/>
            <a:ext cx="1102311" cy="721271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</a:rPr>
              <a:t>№ 5</a:t>
            </a:r>
            <a:endParaRPr lang="ru-RU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Rectangle 2" descr="Large confetti"/>
          <p:cNvSpPr txBox="1">
            <a:spLocks noChangeArrowheads="1"/>
          </p:cNvSpPr>
          <p:nvPr/>
        </p:nvSpPr>
        <p:spPr>
          <a:xfrm>
            <a:off x="2699791" y="171642"/>
            <a:ext cx="5246083" cy="656699"/>
          </a:xfrm>
          <a:prstGeom prst="rect">
            <a:avLst/>
          </a:prstGeom>
          <a:solidFill>
            <a:srgbClr val="FFC000"/>
          </a:solidFill>
          <a:effectLst/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20040" indent="-32004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000" dirty="0" err="1" smtClean="0">
                <a:solidFill>
                  <a:schemeClr val="bg2">
                    <a:lumMod val="50000"/>
                  </a:schemeClr>
                </a:solidFill>
              </a:rPr>
              <a:t>Компетентностно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-ориентированное задание</a:t>
            </a:r>
          </a:p>
        </p:txBody>
      </p:sp>
      <p:sp>
        <p:nvSpPr>
          <p:cNvPr id="7" name="AutoShape 22"/>
          <p:cNvSpPr>
            <a:spLocks/>
          </p:cNvSpPr>
          <p:nvPr/>
        </p:nvSpPr>
        <p:spPr bwMode="blackWhite">
          <a:xfrm>
            <a:off x="634407" y="1556792"/>
            <a:ext cx="7239000" cy="574675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20060"/>
              <a:gd name="adj6" fmla="val -28926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 dirty="0">
                <a:solidFill>
                  <a:srgbClr val="FF00FF"/>
                </a:solidFill>
                <a:latin typeface="Bookman Old Style" pitchFamily="18" charset="0"/>
              </a:rPr>
              <a:t>Задачная формулировка</a:t>
            </a:r>
            <a:endParaRPr lang="en-US" sz="2400" b="1" dirty="0">
              <a:solidFill>
                <a:srgbClr val="FF00FF"/>
              </a:solidFill>
              <a:latin typeface="Bookman Old Style" pitchFamily="18" charset="0"/>
            </a:endParaRPr>
          </a:p>
        </p:txBody>
      </p:sp>
      <p:sp>
        <p:nvSpPr>
          <p:cNvPr id="8" name="AutoShape 22"/>
          <p:cNvSpPr>
            <a:spLocks/>
          </p:cNvSpPr>
          <p:nvPr/>
        </p:nvSpPr>
        <p:spPr bwMode="blackWhite">
          <a:xfrm>
            <a:off x="179512" y="268170"/>
            <a:ext cx="1917700" cy="609600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04810"/>
              <a:gd name="adj6" fmla="val -24657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 dirty="0">
                <a:solidFill>
                  <a:srgbClr val="0000FF"/>
                </a:solidFill>
                <a:latin typeface="Bookman Old Style" pitchFamily="18" charset="0"/>
              </a:rPr>
              <a:t>Стимул</a:t>
            </a:r>
          </a:p>
          <a:p>
            <a:pPr eaLnBrk="0" hangingPunct="0"/>
            <a:endParaRPr lang="ru-RU" b="1" dirty="0">
              <a:solidFill>
                <a:schemeClr val="accent2"/>
              </a:solidFill>
            </a:endParaRPr>
          </a:p>
          <a:p>
            <a:pPr eaLnBrk="0" hangingPunct="0"/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10" name="AutoShape 24"/>
          <p:cNvSpPr>
            <a:spLocks/>
          </p:cNvSpPr>
          <p:nvPr/>
        </p:nvSpPr>
        <p:spPr bwMode="blackWhite">
          <a:xfrm>
            <a:off x="388938" y="4953000"/>
            <a:ext cx="4284662" cy="715963"/>
          </a:xfrm>
          <a:prstGeom prst="callout2">
            <a:avLst>
              <a:gd name="adj1" fmla="val 21833"/>
              <a:gd name="adj2" fmla="val -287"/>
              <a:gd name="adj3" fmla="val 25440"/>
              <a:gd name="adj4" fmla="val -13551"/>
              <a:gd name="adj5" fmla="val 95574"/>
              <a:gd name="adj6" fmla="val -34958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000" b="1" dirty="0">
                <a:solidFill>
                  <a:srgbClr val="FF00FF"/>
                </a:solidFill>
                <a:latin typeface="Bookman Old Style" pitchFamily="18" charset="0"/>
              </a:rPr>
              <a:t>Инструмент проверки</a:t>
            </a:r>
            <a:endParaRPr lang="en-US" sz="2000" b="1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7514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 descr="Large confetti"/>
          <p:cNvSpPr>
            <a:spLocks noGrp="1" noChangeArrowheads="1"/>
          </p:cNvSpPr>
          <p:nvPr>
            <p:ph type="title" idx="4294967295"/>
          </p:nvPr>
        </p:nvSpPr>
        <p:spPr>
          <a:xfrm>
            <a:off x="731467" y="940386"/>
            <a:ext cx="7272809" cy="862428"/>
          </a:xfrm>
          <a:solidFill>
            <a:srgbClr val="FFC000"/>
          </a:solidFill>
        </p:spPr>
        <p:txBody>
          <a:bodyPr>
            <a:noAutofit/>
          </a:bodyPr>
          <a:lstStyle/>
          <a:p>
            <a:pPr marL="320040" indent="-32004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800" dirty="0" err="1" smtClean="0">
                <a:solidFill>
                  <a:srgbClr val="0000FF"/>
                </a:solidFill>
              </a:rPr>
              <a:t>Компетентностно</a:t>
            </a:r>
            <a:r>
              <a:rPr lang="ru-RU" sz="2800" dirty="0" smtClean="0">
                <a:solidFill>
                  <a:srgbClr val="0000FF"/>
                </a:solidFill>
              </a:rPr>
              <a:t>-ориентированное задание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740352" y="908720"/>
            <a:ext cx="1104900" cy="1143000"/>
          </a:xfrm>
          <a:prstGeom prst="rect">
            <a:avLst/>
          </a:prstGeom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/>
              <a:t> </a:t>
            </a:r>
            <a:r>
              <a:rPr lang="ru-RU" sz="2400" dirty="0" smtClean="0">
                <a:solidFill>
                  <a:srgbClr val="FF00FF"/>
                </a:solidFill>
              </a:rPr>
              <a:t>№ 6</a:t>
            </a:r>
            <a:endParaRPr lang="ru-RU" sz="2400" dirty="0">
              <a:solidFill>
                <a:srgbClr val="FF00FF"/>
              </a:solidFill>
            </a:endParaRPr>
          </a:p>
        </p:txBody>
      </p:sp>
      <p:sp>
        <p:nvSpPr>
          <p:cNvPr id="51205" name="Rectangle 6"/>
          <p:cNvSpPr txBox="1">
            <a:spLocks noChangeArrowheads="1"/>
          </p:cNvSpPr>
          <p:nvPr/>
        </p:nvSpPr>
        <p:spPr bwMode="auto">
          <a:xfrm>
            <a:off x="157163" y="2530475"/>
            <a:ext cx="88392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18256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/>
            </a:pPr>
            <a:r>
              <a:rPr lang="ru-RU" sz="2000" b="1" dirty="0" smtClean="0">
                <a:solidFill>
                  <a:srgbClr val="1E09B7"/>
                </a:solidFill>
                <a:latin typeface="Trebuchet MS" pitchFamily="34" charset="0"/>
              </a:rPr>
              <a:t>Прочитай с товарищем из класса стихотворения из книги «Вредные советы» Г. </a:t>
            </a:r>
            <a:r>
              <a:rPr lang="ru-RU" sz="2000" b="1" dirty="0" err="1" smtClean="0">
                <a:solidFill>
                  <a:srgbClr val="1E09B7"/>
                </a:solidFill>
                <a:latin typeface="Trebuchet MS" pitchFamily="34" charset="0"/>
              </a:rPr>
              <a:t>Остера</a:t>
            </a:r>
            <a:r>
              <a:rPr lang="ru-RU" sz="2000" b="1" dirty="0" smtClean="0">
                <a:solidFill>
                  <a:srgbClr val="1E09B7"/>
                </a:solidFill>
                <a:latin typeface="Trebuchet MS" pitchFamily="34" charset="0"/>
              </a:rPr>
              <a:t>.</a:t>
            </a:r>
          </a:p>
          <a:p>
            <a:pPr marL="46037" indent="0"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defRPr/>
            </a:pPr>
            <a:r>
              <a:rPr lang="ru-RU" sz="2000" b="1" dirty="0" smtClean="0">
                <a:solidFill>
                  <a:srgbClr val="1E09B7"/>
                </a:solidFill>
                <a:latin typeface="Trebuchet MS" pitchFamily="34" charset="0"/>
              </a:rPr>
              <a:t> </a:t>
            </a: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/>
            </a:pP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rebuchet MS" pitchFamily="34" charset="0"/>
              </a:rPr>
              <a:t>Кратко сформулируйте советы непослушным детям и запишите их в таблицу. Подумайте какие советы дал бы писатель ребятам, которые хотят быть послушными,. </a:t>
            </a: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/>
            </a:pPr>
            <a:endParaRPr lang="ru-RU" sz="2000" b="1" dirty="0" smtClean="0">
              <a:solidFill>
                <a:srgbClr val="1E09B7"/>
              </a:solidFill>
              <a:latin typeface="Trebuchet MS" pitchFamily="34" charset="0"/>
            </a:endParaRP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/>
            </a:pPr>
            <a:r>
              <a:rPr lang="ru-RU" sz="2000" b="1" dirty="0" smtClean="0">
                <a:solidFill>
                  <a:srgbClr val="1E09B7"/>
                </a:solidFill>
                <a:latin typeface="Trebuchet MS" pitchFamily="34" charset="0"/>
              </a:rPr>
              <a:t>Запишите рядом с каждым вредным советом полезный совет.</a:t>
            </a: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/>
            </a:pPr>
            <a:endParaRPr lang="ru-RU" dirty="0" smtClean="0">
              <a:solidFill>
                <a:srgbClr val="404040"/>
              </a:solidFill>
              <a:latin typeface="Trebuchet MS" pitchFamily="34" charset="0"/>
            </a:endParaRPr>
          </a:p>
        </p:txBody>
      </p:sp>
      <p:graphicFrame>
        <p:nvGraphicFramePr>
          <p:cNvPr id="8" name="Group 38"/>
          <p:cNvGraphicFramePr>
            <a:graphicFrameLocks noGrp="1"/>
          </p:cNvGraphicFramePr>
          <p:nvPr>
            <p:ph sz="half" idx="4294967295"/>
          </p:nvPr>
        </p:nvGraphicFramePr>
        <p:xfrm>
          <a:off x="1066800" y="5449888"/>
          <a:ext cx="6307137" cy="1371600"/>
        </p:xfrm>
        <a:graphic>
          <a:graphicData uri="http://schemas.openxmlformats.org/drawingml/2006/table">
            <a:tbl>
              <a:tblPr/>
              <a:tblGrid>
                <a:gridCol w="2101850"/>
                <a:gridCol w="2103437"/>
                <a:gridCol w="2101850"/>
              </a:tblGrid>
              <a:tr h="3352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№  стихотворения</a:t>
                      </a: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Вредный совет 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Полезный совет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AutoShape 25"/>
          <p:cNvSpPr>
            <a:spLocks/>
          </p:cNvSpPr>
          <p:nvPr/>
        </p:nvSpPr>
        <p:spPr bwMode="blackWhite">
          <a:xfrm>
            <a:off x="865188" y="4468813"/>
            <a:ext cx="8839200" cy="769937"/>
          </a:xfrm>
          <a:prstGeom prst="callout2">
            <a:avLst>
              <a:gd name="adj1" fmla="val 23685"/>
              <a:gd name="adj2" fmla="val -1963"/>
              <a:gd name="adj3" fmla="val 23685"/>
              <a:gd name="adj4" fmla="val -13218"/>
              <a:gd name="adj5" fmla="val 151435"/>
              <a:gd name="adj6" fmla="val -26358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24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Бланк для выполнения задания  </a:t>
            </a:r>
            <a:r>
              <a:rPr lang="ru-RU" sz="14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(если подразумевает структурированный ответ</a:t>
            </a:r>
            <a:r>
              <a:rPr lang="ru-RU" sz="1400" b="1" dirty="0">
                <a:solidFill>
                  <a:srgbClr val="005C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)</a:t>
            </a:r>
            <a:endParaRPr lang="en-US" sz="1400" b="1" dirty="0">
              <a:solidFill>
                <a:srgbClr val="005C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AutoShape 22"/>
          <p:cNvSpPr>
            <a:spLocks/>
          </p:cNvSpPr>
          <p:nvPr/>
        </p:nvSpPr>
        <p:spPr bwMode="blackWhite">
          <a:xfrm>
            <a:off x="453904" y="2051720"/>
            <a:ext cx="4141787" cy="792162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04810"/>
              <a:gd name="adj6" fmla="val -24657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 dirty="0">
                <a:solidFill>
                  <a:srgbClr val="FF00FF"/>
                </a:solidFill>
                <a:latin typeface="Bookman Old Style" pitchFamily="18" charset="0"/>
              </a:rPr>
              <a:t>Стимул</a:t>
            </a:r>
          </a:p>
          <a:p>
            <a:pPr eaLnBrk="0" hangingPunct="0"/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11" name="AutoShape 22"/>
          <p:cNvSpPr>
            <a:spLocks/>
          </p:cNvSpPr>
          <p:nvPr/>
        </p:nvSpPr>
        <p:spPr bwMode="blackWhite">
          <a:xfrm>
            <a:off x="609600" y="3195638"/>
            <a:ext cx="9110663" cy="574675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20060"/>
              <a:gd name="adj6" fmla="val -28926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>
                <a:solidFill>
                  <a:srgbClr val="FF00FF"/>
                </a:solidFill>
                <a:latin typeface="Bookman Old Style" pitchFamily="18" charset="0"/>
              </a:rPr>
              <a:t>Задачная формулировка</a:t>
            </a:r>
            <a:endParaRPr lang="en-US" sz="2400" b="1">
              <a:solidFill>
                <a:srgbClr val="FF00FF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11680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4" descr="http://img1.liveinternet.ru/images/attach/c/2/74/504/74504171_031__1_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1579563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 descr="Large confetti"/>
          <p:cNvSpPr txBox="1">
            <a:spLocks noChangeArrowheads="1"/>
          </p:cNvSpPr>
          <p:nvPr/>
        </p:nvSpPr>
        <p:spPr>
          <a:xfrm>
            <a:off x="1913731" y="381000"/>
            <a:ext cx="5316537" cy="1338262"/>
          </a:xfrm>
          <a:prstGeom prst="rect">
            <a:avLst/>
          </a:prstGeom>
          <a:solidFill>
            <a:srgbClr val="FFC000"/>
          </a:solidFill>
          <a:effectLst/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20040" indent="-32004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400" dirty="0" err="1" smtClean="0">
                <a:solidFill>
                  <a:srgbClr val="0000FF"/>
                </a:solidFill>
              </a:rPr>
              <a:t>Компетентностно</a:t>
            </a:r>
            <a:r>
              <a:rPr lang="ru-RU" sz="2400" dirty="0" smtClean="0">
                <a:solidFill>
                  <a:srgbClr val="0000FF"/>
                </a:solidFill>
              </a:rPr>
              <a:t>-ориентированное задание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943600" y="381000"/>
            <a:ext cx="2209800" cy="1143000"/>
          </a:xfrm>
          <a:prstGeom prst="rect">
            <a:avLst/>
          </a:prstGeom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/>
              <a:t> </a:t>
            </a:r>
            <a:r>
              <a:rPr lang="ru-RU" sz="3200" dirty="0" smtClean="0">
                <a:solidFill>
                  <a:srgbClr val="FF00FF"/>
                </a:solidFill>
              </a:rPr>
              <a:t>№ 7</a:t>
            </a:r>
            <a:endParaRPr lang="ru-RU" sz="3200" dirty="0">
              <a:solidFill>
                <a:srgbClr val="FF00FF"/>
              </a:solidFill>
            </a:endParaRPr>
          </a:p>
        </p:txBody>
      </p:sp>
      <p:sp>
        <p:nvSpPr>
          <p:cNvPr id="7" name="AutoShape 22"/>
          <p:cNvSpPr>
            <a:spLocks/>
          </p:cNvSpPr>
          <p:nvPr/>
        </p:nvSpPr>
        <p:spPr bwMode="blackWhite">
          <a:xfrm>
            <a:off x="488950" y="1543050"/>
            <a:ext cx="4141788" cy="792163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04810"/>
              <a:gd name="adj6" fmla="val -24657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>
                <a:solidFill>
                  <a:srgbClr val="FF0000"/>
                </a:solidFill>
                <a:latin typeface="Bookman Old Style" pitchFamily="18" charset="0"/>
              </a:rPr>
              <a:t>Стимул</a:t>
            </a:r>
          </a:p>
          <a:p>
            <a:pPr eaLnBrk="0" hangingPunct="0"/>
            <a:endParaRPr lang="en-US" b="1">
              <a:solidFill>
                <a:schemeClr val="accent2"/>
              </a:solidFill>
            </a:endParaRPr>
          </a:p>
        </p:txBody>
      </p:sp>
      <p:sp>
        <p:nvSpPr>
          <p:cNvPr id="8" name="AutoShape 22"/>
          <p:cNvSpPr>
            <a:spLocks/>
          </p:cNvSpPr>
          <p:nvPr/>
        </p:nvSpPr>
        <p:spPr bwMode="blackWhite">
          <a:xfrm>
            <a:off x="644525" y="3657600"/>
            <a:ext cx="4141788" cy="574675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20060"/>
              <a:gd name="adj6" fmla="val -28926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000" b="1">
                <a:solidFill>
                  <a:schemeClr val="accent2"/>
                </a:solidFill>
                <a:latin typeface="Bookman Old Style" pitchFamily="18" charset="0"/>
              </a:rPr>
              <a:t>Задачная формулировка</a:t>
            </a:r>
            <a:endParaRPr lang="en-US" sz="2000" b="1">
              <a:solidFill>
                <a:schemeClr val="accent2"/>
              </a:solidFill>
              <a:latin typeface="Bookman Old Style" pitchFamily="18" charset="0"/>
            </a:endParaRPr>
          </a:p>
        </p:txBody>
      </p:sp>
      <p:sp>
        <p:nvSpPr>
          <p:cNvPr id="19" name="Прямоугольник 3"/>
          <p:cNvSpPr>
            <a:spLocks noChangeArrowheads="1"/>
          </p:cNvSpPr>
          <p:nvPr/>
        </p:nvSpPr>
        <p:spPr bwMode="auto">
          <a:xfrm>
            <a:off x="477838" y="1490663"/>
            <a:ext cx="8270626" cy="491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945" tIns="41473" rIns="82945" bIns="41473">
            <a:spAutoFit/>
          </a:bodyPr>
          <a:lstStyle/>
          <a:p>
            <a:endParaRPr lang="ru-RU" sz="24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Вакцинация – важная мера для профилактики инфекций. Осенью в школе проводилась плановая  иммунизация учеников вакциной против гриппа. Петя не согласился ставить  прививку, сославшись на то, что с утра чувствует недомогание. </a:t>
            </a:r>
          </a:p>
          <a:p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Объясните,  правильно  ли  поступил  Петя,  отказавшись  от  такой важной профилактической процедуры? Обсудите в группе</a:t>
            </a:r>
            <a:r>
              <a:rPr lang="en-US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понятия отражающие виды иммунитета.  Сделайте вывод о том, в каких случаях необходимо вводить сыворотку, а в каких – вакцину и почему? </a:t>
            </a:r>
          </a:p>
        </p:txBody>
      </p:sp>
    </p:spTree>
    <p:extLst>
      <p:ext uri="{BB962C8B-B14F-4D97-AF65-F5344CB8AC3E}">
        <p14:creationId xmlns:p14="http://schemas.microsoft.com/office/powerpoint/2010/main" val="210455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Прямоугольник 1"/>
          <p:cNvSpPr>
            <a:spLocks noChangeArrowheads="1"/>
          </p:cNvSpPr>
          <p:nvPr/>
        </p:nvSpPr>
        <p:spPr bwMode="auto">
          <a:xfrm>
            <a:off x="228600" y="228600"/>
            <a:ext cx="8035925" cy="617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45" tIns="41473" rIns="82945" bIns="41473">
            <a:spAutoFit/>
          </a:bodyPr>
          <a:lstStyle/>
          <a:p>
            <a:endParaRPr lang="ru-RU" sz="2200" b="1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Сообщив врачу о том, что чувствует недомогание и, отказавшись от прививки, Петя  поступил  правильно,  так  как  вакцина  содержит ослабленный  токсин,  не опасный для здорового организма.  Не исключено, что при недомогании в организме уже может  быть возбудитель болезни,  и  вакцина  может только  усилить  болезнь,  лучше  воздержаться  от прививки, отложив ее до выздоровления.  </a:t>
            </a:r>
          </a:p>
          <a:p>
            <a:endParaRPr lang="ru-RU" sz="2200" b="1">
              <a:latin typeface="Times New Roman" pitchFamily="18" charset="0"/>
              <a:cs typeface="Times New Roman" pitchFamily="18" charset="0"/>
            </a:endParaRPr>
          </a:p>
          <a:p>
            <a:endParaRPr lang="ru-RU" sz="2200" b="1">
              <a:latin typeface="Times New Roman" pitchFamily="18" charset="0"/>
              <a:cs typeface="Times New Roman" pitchFamily="18" charset="0"/>
            </a:endParaRPr>
          </a:p>
          <a:p>
            <a:endParaRPr lang="ru-RU" sz="2200" b="1">
              <a:latin typeface="Times New Roman" pitchFamily="18" charset="0"/>
              <a:cs typeface="Times New Roman" pitchFamily="18" charset="0"/>
            </a:endParaRPr>
          </a:p>
          <a:p>
            <a:endParaRPr lang="ru-RU" sz="2200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Вакцина вводится только здоровому человеку тогда, когда необходимо создать длительный  иммунитет  для  профилактики.  Если  человек  болен,  вводят сыворотку,  так  как  иммунитет нестойкий,  но    развивается  сразу  и  сыворотка может </a:t>
            </a:r>
          </a:p>
          <a:p>
            <a:r>
              <a:rPr lang="ru-RU" sz="2200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вылечить больного. </a:t>
            </a:r>
          </a:p>
        </p:txBody>
      </p:sp>
      <p:pic>
        <p:nvPicPr>
          <p:cNvPr id="51203" name="Picture 2" descr="http://ic.pics.livejournal.com/ivan_kupala/34656836/40198/40198_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638" y="2551113"/>
            <a:ext cx="1341437" cy="153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3"/>
          <p:cNvSpPr>
            <a:spLocks/>
          </p:cNvSpPr>
          <p:nvPr/>
        </p:nvSpPr>
        <p:spPr bwMode="blackWhite">
          <a:xfrm>
            <a:off x="685800" y="57150"/>
            <a:ext cx="4357688" cy="647700"/>
          </a:xfrm>
          <a:prstGeom prst="callout2">
            <a:avLst>
              <a:gd name="adj1" fmla="val 21884"/>
              <a:gd name="adj2" fmla="val -1954"/>
              <a:gd name="adj3" fmla="val 21884"/>
              <a:gd name="adj4" fmla="val -11843"/>
              <a:gd name="adj5" fmla="val 223620"/>
              <a:gd name="adj6" fmla="val -26588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>
                <a:solidFill>
                  <a:srgbClr val="FF00FF"/>
                </a:solidFill>
                <a:latin typeface="Bookman Old Style" pitchFamily="18" charset="0"/>
              </a:rPr>
              <a:t>Источник информации</a:t>
            </a:r>
            <a:endParaRPr lang="en-US" sz="2400" b="1">
              <a:solidFill>
                <a:srgbClr val="FF00FF"/>
              </a:solidFill>
              <a:latin typeface="Bookman Old Style" pitchFamily="18" charset="0"/>
            </a:endParaRPr>
          </a:p>
        </p:txBody>
      </p:sp>
      <p:sp>
        <p:nvSpPr>
          <p:cNvPr id="5" name="AutoShape 25"/>
          <p:cNvSpPr>
            <a:spLocks/>
          </p:cNvSpPr>
          <p:nvPr/>
        </p:nvSpPr>
        <p:spPr bwMode="blackWhite">
          <a:xfrm>
            <a:off x="533400" y="3317875"/>
            <a:ext cx="4284663" cy="769938"/>
          </a:xfrm>
          <a:prstGeom prst="callout2">
            <a:avLst>
              <a:gd name="adj1" fmla="val 23685"/>
              <a:gd name="adj2" fmla="val -1963"/>
              <a:gd name="adj3" fmla="val 23685"/>
              <a:gd name="adj4" fmla="val -13218"/>
              <a:gd name="adj5" fmla="val 151435"/>
              <a:gd name="adj6" fmla="val -26358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sz="2400" b="1" dirty="0">
                <a:solidFill>
                  <a:srgbClr val="005C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Бланк для выполнения задания  </a:t>
            </a:r>
            <a:r>
              <a:rPr lang="ru-RU" sz="1400" b="1" dirty="0">
                <a:solidFill>
                  <a:srgbClr val="005C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(если подразумевает структурированный ответ)</a:t>
            </a:r>
            <a:endParaRPr lang="en-US" sz="1400" b="1" dirty="0">
              <a:solidFill>
                <a:srgbClr val="005C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56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Прямоугольник 1"/>
          <p:cNvSpPr>
            <a:spLocks noChangeArrowheads="1"/>
          </p:cNvSpPr>
          <p:nvPr/>
        </p:nvSpPr>
        <p:spPr bwMode="auto">
          <a:xfrm>
            <a:off x="684213" y="317500"/>
            <a:ext cx="7645400" cy="633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pPr marL="414726" indent="-414726">
              <a:defRPr/>
            </a:pPr>
            <a:r>
              <a:rPr lang="ru-RU" sz="2800" b="1" dirty="0">
                <a:solidFill>
                  <a:srgbClr val="FF00FF"/>
                </a:solidFill>
                <a:latin typeface="Times New Roman" pitchFamily="16" charset="0"/>
                <a:cs typeface="Times New Roman" pitchFamily="16" charset="0"/>
              </a:rPr>
              <a:t>Инструмент  проверки</a:t>
            </a:r>
          </a:p>
          <a:p>
            <a:pPr marL="414726" indent="-414726"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itchFamily="16" charset="0"/>
                <a:cs typeface="Times New Roman" pitchFamily="16" charset="0"/>
              </a:rPr>
              <a:t>3 балла </a:t>
            </a:r>
            <a:r>
              <a:rPr lang="ru-RU" sz="2400" b="1" dirty="0">
                <a:latin typeface="Times New Roman" pitchFamily="16" charset="0"/>
                <a:cs typeface="Times New Roman" pitchFamily="16" charset="0"/>
              </a:rPr>
              <a:t> –  </a:t>
            </a:r>
            <a:r>
              <a:rPr lang="ru-RU" sz="2400" b="1" dirty="0">
                <a:solidFill>
                  <a:srgbClr val="00B050"/>
                </a:solidFill>
                <a:latin typeface="Times New Roman" pitchFamily="16" charset="0"/>
                <a:cs typeface="Times New Roman" pitchFamily="16" charset="0"/>
              </a:rPr>
              <a:t>ответ  не  содержит  биологических  ошибок  и  включает  все перечисленные элементы ответа.</a:t>
            </a:r>
          </a:p>
          <a:p>
            <a:pPr marL="414726" indent="-414726">
              <a:defRPr/>
            </a:pPr>
            <a:endParaRPr lang="ru-RU" sz="2200" b="1" dirty="0">
              <a:latin typeface="Times New Roman" pitchFamily="16" charset="0"/>
              <a:cs typeface="Times New Roman" pitchFamily="16" charset="0"/>
            </a:endParaRPr>
          </a:p>
          <a:p>
            <a:pPr marL="414726" indent="-414726">
              <a:defRPr/>
            </a:pPr>
            <a:r>
              <a:rPr lang="ru-RU" sz="2200" b="1" dirty="0">
                <a:solidFill>
                  <a:srgbClr val="FF0000"/>
                </a:solidFill>
                <a:latin typeface="Times New Roman" pitchFamily="16" charset="0"/>
                <a:cs typeface="Times New Roman" pitchFamily="16" charset="0"/>
              </a:rPr>
              <a:t>2 балла</a:t>
            </a:r>
            <a:r>
              <a:rPr lang="ru-RU" sz="2200" b="1" dirty="0">
                <a:latin typeface="Times New Roman" pitchFamily="16" charset="0"/>
                <a:cs typeface="Times New Roman" pitchFamily="16" charset="0"/>
              </a:rPr>
              <a:t>  </a:t>
            </a:r>
            <a:r>
              <a:rPr lang="ru-RU" sz="2400" b="1" dirty="0">
                <a:solidFill>
                  <a:srgbClr val="00B0F0"/>
                </a:solidFill>
                <a:latin typeface="Times New Roman" pitchFamily="16" charset="0"/>
                <a:cs typeface="Times New Roman" pitchFamily="16" charset="0"/>
              </a:rPr>
              <a:t>–  ответ  включает  два  из  названных  элементов  или  включает  три элемента, но содержит негрубые биологические ошибки. </a:t>
            </a:r>
          </a:p>
          <a:p>
            <a:pPr marL="414726" indent="-414726">
              <a:defRPr/>
            </a:pPr>
            <a:endParaRPr lang="ru-RU" sz="2200" b="1" dirty="0">
              <a:latin typeface="Times New Roman" pitchFamily="16" charset="0"/>
              <a:cs typeface="Times New Roman" pitchFamily="16" charset="0"/>
            </a:endParaRPr>
          </a:p>
          <a:p>
            <a:pPr marL="414726" indent="-414726">
              <a:defRPr/>
            </a:pPr>
            <a:r>
              <a:rPr lang="ru-RU" sz="2200" b="1" dirty="0">
                <a:solidFill>
                  <a:srgbClr val="FF0000"/>
                </a:solidFill>
                <a:latin typeface="Times New Roman" pitchFamily="16" charset="0"/>
                <a:cs typeface="Times New Roman" pitchFamily="16" charset="0"/>
              </a:rPr>
              <a:t>1 балл</a:t>
            </a:r>
            <a:r>
              <a:rPr lang="ru-RU" sz="2200" b="1" dirty="0">
                <a:latin typeface="Times New Roman" pitchFamily="16" charset="0"/>
                <a:cs typeface="Times New Roman" pitchFamily="16" charset="0"/>
              </a:rPr>
              <a:t> </a:t>
            </a:r>
            <a:r>
              <a:rPr lang="ru-RU" sz="2400" b="1" dirty="0">
                <a:solidFill>
                  <a:srgbClr val="1E09B7"/>
                </a:solidFill>
                <a:latin typeface="Times New Roman" pitchFamily="16" charset="0"/>
                <a:cs typeface="Times New Roman" pitchFamily="16" charset="0"/>
              </a:rPr>
              <a:t>-  ответ  включает  один    из  названных  элементов  и  не  содержит биологических  ошибок  или  включает  два  элемента,  но  содержит  негрубые биологические ошибки. </a:t>
            </a:r>
          </a:p>
          <a:p>
            <a:pPr marL="414726" indent="-414726">
              <a:defRPr/>
            </a:pPr>
            <a:endParaRPr lang="ru-RU" sz="2200" b="1" dirty="0">
              <a:latin typeface="Times New Roman" pitchFamily="16" charset="0"/>
              <a:cs typeface="Times New Roman" pitchFamily="16" charset="0"/>
            </a:endParaRPr>
          </a:p>
          <a:p>
            <a:pPr>
              <a:defRPr/>
            </a:pPr>
            <a:r>
              <a:rPr lang="ru-RU" sz="2200" b="1" dirty="0">
                <a:solidFill>
                  <a:srgbClr val="FF0000"/>
                </a:solidFill>
                <a:latin typeface="Times New Roman" pitchFamily="16" charset="0"/>
                <a:cs typeface="Times New Roman" pitchFamily="16" charset="0"/>
              </a:rPr>
              <a:t>0 баллов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6" charset="0"/>
                <a:cs typeface="Times New Roman" pitchFamily="16" charset="0"/>
              </a:rPr>
              <a:t>- ответ  включает  один  любой    из  названных  элементов  и  содержит негрубые биологические ошибки или ответ неправильный.</a:t>
            </a:r>
          </a:p>
        </p:txBody>
      </p:sp>
    </p:spTree>
    <p:extLst>
      <p:ext uri="{BB962C8B-B14F-4D97-AF65-F5344CB8AC3E}">
        <p14:creationId xmlns:p14="http://schemas.microsoft.com/office/powerpoint/2010/main" val="157926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423548" y="822251"/>
            <a:ext cx="5706518" cy="609600"/>
          </a:xfrm>
        </p:spPr>
        <p:txBody>
          <a:bodyPr>
            <a:normAutofit fontScale="90000"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200" dirty="0">
                <a:solidFill>
                  <a:schemeClr val="bg2">
                    <a:lumMod val="50000"/>
                  </a:schemeClr>
                </a:solidFill>
              </a:rPr>
              <a:t>Характеристика </a:t>
            </a:r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</a:rPr>
              <a:t>задания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533400" y="1676400"/>
            <a:ext cx="7924800" cy="49530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1" indent="-182880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b="1" dirty="0">
                <a:solidFill>
                  <a:srgbClr val="0E8C1D"/>
                </a:solidFill>
              </a:rPr>
              <a:t>Предмет: математика</a:t>
            </a:r>
          </a:p>
          <a:p>
            <a:pPr indent="-182880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2000" b="1" dirty="0">
                <a:solidFill>
                  <a:srgbClr val="0E8C1D"/>
                </a:solidFill>
              </a:rPr>
              <a:t>Тема </a:t>
            </a:r>
            <a:r>
              <a:rPr lang="ru-RU" sz="2000" b="1" dirty="0">
                <a:solidFill>
                  <a:srgbClr val="1E09B7"/>
                </a:solidFill>
              </a:rPr>
              <a:t>: задачи на движение</a:t>
            </a:r>
          </a:p>
          <a:p>
            <a:pPr indent="-182880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2000" b="1" dirty="0">
                <a:solidFill>
                  <a:srgbClr val="0E8C1D"/>
                </a:solidFill>
              </a:rPr>
              <a:t>Проверяемая компетентность: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b="1" dirty="0">
                <a:solidFill>
                  <a:srgbClr val="1E09B7"/>
                </a:solidFill>
              </a:rPr>
              <a:t>разрешения проблем</a:t>
            </a:r>
          </a:p>
          <a:p>
            <a:pPr indent="-182880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buFontTx/>
              <a:buNone/>
              <a:defRPr/>
            </a:pP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" indent="0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Лиза расположила животных в порядке уменьшения скорости их бега: зебра, страус, жираф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  <a:p>
            <a:pPr indent="-182880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endParaRPr lang="ru-RU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1800" b="1" dirty="0" smtClean="0">
                <a:solidFill>
                  <a:srgbClr val="351AA6"/>
                </a:solidFill>
              </a:rPr>
              <a:t>Проверь </a:t>
            </a:r>
            <a:r>
              <a:rPr lang="ru-RU" sz="1800" b="1" dirty="0">
                <a:solidFill>
                  <a:srgbClr val="351AA6"/>
                </a:solidFill>
              </a:rPr>
              <a:t>правильность её решения. Известно, что страус за 3 минуты пробегает 1500 метров, зебра – 2км за 2 мин., а жираф- за 2 мин. 1500м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-182880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2000" b="1" dirty="0">
                <a:solidFill>
                  <a:srgbClr val="FF00FF"/>
                </a:solidFill>
              </a:rPr>
              <a:t>Инструмент проверки: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ключ</a:t>
            </a:r>
          </a:p>
          <a:p>
            <a:pPr indent="-182880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Ключ </a:t>
            </a:r>
            <a:r>
              <a:rPr lang="ru-RU" sz="2000" b="1" dirty="0">
                <a:solidFill>
                  <a:srgbClr val="00B050"/>
                </a:solidFill>
              </a:rPr>
              <a:t>: зебра, жираф, страус.</a:t>
            </a:r>
          </a:p>
          <a:p>
            <a:pPr indent="-182880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2000" b="1" i="1" dirty="0">
                <a:solidFill>
                  <a:srgbClr val="1E09B7"/>
                </a:solidFill>
              </a:rPr>
              <a:t>Соответствие ключу- 5 баллов, несоответствие- 0 баллов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415915" y="497271"/>
            <a:ext cx="1102311" cy="571500"/>
          </a:xfrm>
          <a:prstGeom prst="rect">
            <a:avLst/>
          </a:prstGeom>
          <a:effectLst/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200" dirty="0" smtClean="0">
                <a:solidFill>
                  <a:srgbClr val="FF00FF"/>
                </a:solidFill>
              </a:rPr>
              <a:t> № 8</a:t>
            </a:r>
            <a:endParaRPr lang="ru-RU" sz="3200" dirty="0">
              <a:solidFill>
                <a:srgbClr val="FF00FF"/>
              </a:solidFill>
            </a:endParaRPr>
          </a:p>
        </p:txBody>
      </p:sp>
      <p:sp>
        <p:nvSpPr>
          <p:cNvPr id="6" name="AutoShape 22"/>
          <p:cNvSpPr>
            <a:spLocks/>
          </p:cNvSpPr>
          <p:nvPr/>
        </p:nvSpPr>
        <p:spPr bwMode="blackWhite">
          <a:xfrm>
            <a:off x="838200" y="2667000"/>
            <a:ext cx="4921250" cy="792163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04810"/>
              <a:gd name="adj6" fmla="val -24657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>
                <a:solidFill>
                  <a:srgbClr val="FF0000"/>
                </a:solidFill>
                <a:latin typeface="Bookman Old Style" pitchFamily="18" charset="0"/>
              </a:rPr>
              <a:t>Стимул</a:t>
            </a:r>
          </a:p>
          <a:p>
            <a:pPr eaLnBrk="0" hangingPunct="0"/>
            <a:endParaRPr lang="en-US" b="1">
              <a:solidFill>
                <a:schemeClr val="accent2"/>
              </a:solidFill>
            </a:endParaRPr>
          </a:p>
        </p:txBody>
      </p:sp>
      <p:sp>
        <p:nvSpPr>
          <p:cNvPr id="7" name="AutoShape 22"/>
          <p:cNvSpPr>
            <a:spLocks/>
          </p:cNvSpPr>
          <p:nvPr/>
        </p:nvSpPr>
        <p:spPr bwMode="blackWhite">
          <a:xfrm>
            <a:off x="723900" y="3751263"/>
            <a:ext cx="6553200" cy="574675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20060"/>
              <a:gd name="adj6" fmla="val -28926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>
                <a:solidFill>
                  <a:schemeClr val="accent2"/>
                </a:solidFill>
                <a:latin typeface="Bookman Old Style" pitchFamily="18" charset="0"/>
              </a:rPr>
              <a:t>Задачная формулировка</a:t>
            </a:r>
            <a:endParaRPr lang="en-US" sz="2400" b="1">
              <a:solidFill>
                <a:schemeClr val="accent2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5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77541"/>
            <a:ext cx="6516000" cy="2751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932040" y="548680"/>
            <a:ext cx="1080120" cy="778218"/>
          </a:xfrm>
          <a:prstGeom prst="rect">
            <a:avLst/>
          </a:prstGeom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/>
              <a:t> </a:t>
            </a:r>
            <a:r>
              <a:rPr lang="ru-RU" sz="3200" dirty="0" smtClean="0">
                <a:solidFill>
                  <a:srgbClr val="FF00FF"/>
                </a:solidFill>
              </a:rPr>
              <a:t>№ 9</a:t>
            </a:r>
            <a:endParaRPr lang="ru-RU" sz="3200" dirty="0">
              <a:solidFill>
                <a:srgbClr val="FF00FF"/>
              </a:solidFill>
            </a:endParaRPr>
          </a:p>
        </p:txBody>
      </p:sp>
      <p:pic>
        <p:nvPicPr>
          <p:cNvPr id="5427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29000"/>
            <a:ext cx="8068432" cy="2941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169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088" y="4652963"/>
            <a:ext cx="1728787" cy="863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4-конечная звезда 5"/>
          <p:cNvSpPr/>
          <p:nvPr/>
        </p:nvSpPr>
        <p:spPr>
          <a:xfrm>
            <a:off x="3344863" y="4519613"/>
            <a:ext cx="1800225" cy="1943100"/>
          </a:xfrm>
          <a:prstGeom prst="star4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Крест 6"/>
          <p:cNvSpPr/>
          <p:nvPr/>
        </p:nvSpPr>
        <p:spPr>
          <a:xfrm>
            <a:off x="5767388" y="4759325"/>
            <a:ext cx="2570162" cy="1152525"/>
          </a:xfrm>
          <a:prstGeom prst="plu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827088" y="4437063"/>
            <a:ext cx="1728787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11188" y="4627563"/>
            <a:ext cx="0" cy="863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427538" y="4491038"/>
            <a:ext cx="215900" cy="71913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037263" y="4437063"/>
            <a:ext cx="208756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8543925" y="5002213"/>
            <a:ext cx="0" cy="6477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Заголовок 2"/>
          <p:cNvSpPr>
            <a:spLocks noGrp="1"/>
          </p:cNvSpPr>
          <p:nvPr>
            <p:ph type="title"/>
          </p:nvPr>
        </p:nvSpPr>
        <p:spPr>
          <a:xfrm>
            <a:off x="420688" y="457200"/>
            <a:ext cx="8229600" cy="34417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altLang="ru-RU" sz="3600" dirty="0" smtClean="0">
                <a:solidFill>
                  <a:srgbClr val="FF00FF"/>
                </a:solidFill>
                <a:latin typeface="Comic Sans MS" pitchFamily="66" charset="0"/>
              </a:rPr>
              <a:t>Задачная формулировка</a:t>
            </a:r>
            <a:r>
              <a:rPr lang="ru-RU" altLang="ru-RU" sz="1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altLang="ru-RU" sz="1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(инструкция)  </a:t>
            </a:r>
            <a:r>
              <a:rPr lang="ru-RU" altLang="ru-RU" sz="2000" dirty="0" smtClean="0">
                <a:solidFill>
                  <a:srgbClr val="0000CC"/>
                </a:solidFill>
                <a:latin typeface="Comic Sans MS" pitchFamily="66" charset="0"/>
              </a:rPr>
              <a:t/>
            </a:r>
            <a:br>
              <a:rPr lang="ru-RU" altLang="ru-RU" sz="2000" dirty="0" smtClean="0">
                <a:solidFill>
                  <a:srgbClr val="0000CC"/>
                </a:solidFill>
                <a:latin typeface="Comic Sans MS" pitchFamily="66" charset="0"/>
              </a:rPr>
            </a:br>
            <a:r>
              <a:rPr lang="ru-RU" altLang="ru-RU" sz="3600" dirty="0" smtClean="0">
                <a:solidFill>
                  <a:srgbClr val="0000CC"/>
                </a:solidFill>
                <a:latin typeface="Comic Sans MS" pitchFamily="66" charset="0"/>
              </a:rPr>
              <a:t> </a:t>
            </a:r>
            <a:r>
              <a:rPr lang="ru-RU" altLang="ru-RU" sz="3100" dirty="0" smtClean="0"/>
              <a:t>Каждый класс имеет по 32 метра провода, которым нужно обозначить на земле границу клумбы. Форму клумбы предлагают выбрать из следующих вариантов:</a:t>
            </a:r>
            <a:br>
              <a:rPr lang="ru-RU" altLang="ru-RU" sz="3100" dirty="0" smtClean="0"/>
            </a:br>
            <a:endParaRPr lang="ru-RU" altLang="ru-RU" sz="3100" dirty="0" smtClean="0"/>
          </a:p>
        </p:txBody>
      </p:sp>
      <p:sp>
        <p:nvSpPr>
          <p:cNvPr id="22" name="Объект 3"/>
          <p:cNvSpPr>
            <a:spLocks noGrp="1"/>
          </p:cNvSpPr>
          <p:nvPr>
            <p:ph sz="quarter" idx="4294967295"/>
          </p:nvPr>
        </p:nvSpPr>
        <p:spPr>
          <a:xfrm>
            <a:off x="71438" y="3536950"/>
            <a:ext cx="9144000" cy="2625725"/>
          </a:xfrm>
          <a:prstGeom prst="rect">
            <a:avLst/>
          </a:prstGeom>
        </p:spPr>
        <p:txBody>
          <a:bodyPr rtlCol="0">
            <a:normAutofit lnSpcReduction="10000"/>
          </a:bodyPr>
          <a:lstStyle/>
          <a:p>
            <a:pPr indent="-18288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 10 м                                                                    10 м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                                4 м                    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6 м                                                                                          10 м                   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60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1475"/>
          </a:xfrm>
        </p:spPr>
        <p:txBody>
          <a:bodyPr>
            <a:normAutofit fontScale="90000"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altLang="ru-RU" sz="2800" smtClean="0">
                <a:solidFill>
                  <a:srgbClr val="0000CC"/>
                </a:solidFill>
                <a:latin typeface="Comic Sans MS" pitchFamily="66" charset="0"/>
              </a:rPr>
              <a:t>2 задание: </a:t>
            </a:r>
            <a:r>
              <a:rPr lang="ru-RU" altLang="ru-RU" sz="2800" smtClean="0">
                <a:latin typeface="Comic Sans MS" pitchFamily="66" charset="0"/>
              </a:rPr>
              <a:t>Укажи на чертеже размеры сторон клумб, если известно, что на их  разметку ушло 32 метра провода.</a:t>
            </a:r>
            <a:br>
              <a:rPr lang="ru-RU" altLang="ru-RU" sz="2800" smtClean="0">
                <a:latin typeface="Comic Sans MS" pitchFamily="66" charset="0"/>
              </a:rPr>
            </a:br>
            <a:endParaRPr lang="ru-RU" altLang="ru-RU" sz="2800" smtClean="0">
              <a:latin typeface="Comic Sans MS" pitchFamily="66" charset="0"/>
            </a:endParaRPr>
          </a:p>
        </p:txBody>
      </p:sp>
      <p:pic>
        <p:nvPicPr>
          <p:cNvPr id="56323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7288" y="1844675"/>
            <a:ext cx="1727200" cy="1728788"/>
          </a:xfrm>
          <a:prstGeom prst="rect">
            <a:avLst/>
          </a:prstGeom>
          <a:noFill/>
        </p:spPr>
      </p:pic>
      <p:pic>
        <p:nvPicPr>
          <p:cNvPr id="563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570163"/>
            <a:ext cx="25717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762125"/>
            <a:ext cx="1871662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325" y="2597150"/>
            <a:ext cx="25717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7" name="Прямоугольник 3"/>
          <p:cNvSpPr>
            <a:spLocks noChangeArrowheads="1"/>
          </p:cNvSpPr>
          <p:nvPr/>
        </p:nvSpPr>
        <p:spPr bwMode="auto">
          <a:xfrm>
            <a:off x="611188" y="3633788"/>
            <a:ext cx="77057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>
                <a:solidFill>
                  <a:srgbClr val="0000CC"/>
                </a:solidFill>
                <a:latin typeface="Comic Sans MS" pitchFamily="66" charset="0"/>
              </a:rPr>
              <a:t>3 задание</a:t>
            </a:r>
            <a:r>
              <a:rPr lang="ru-RU" sz="2800">
                <a:solidFill>
                  <a:srgbClr val="000000"/>
                </a:solidFill>
                <a:latin typeface="Comic Sans MS" pitchFamily="66" charset="0"/>
              </a:rPr>
              <a:t>: Придумай свои формы клумб. Запиши размеры сторон. Помни, что на разметку каждой клумбы отводится только 32 метра провода</a:t>
            </a:r>
          </a:p>
        </p:txBody>
      </p:sp>
      <p:pic>
        <p:nvPicPr>
          <p:cNvPr id="56329" name="Picture 7" descr="C:\Users\User\Desktop\каритинки\2b33e174601e6764c9c2f9c6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45375" y="5562600"/>
            <a:ext cx="936625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030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4079332"/>
              </p:ext>
            </p:extLst>
          </p:nvPr>
        </p:nvGraphicFramePr>
        <p:xfrm>
          <a:off x="457200" y="1916833"/>
          <a:ext cx="8229600" cy="2126159"/>
        </p:xfrm>
        <a:graphic>
          <a:graphicData uri="http://schemas.openxmlformats.org/drawingml/2006/table">
            <a:tbl>
              <a:tblPr/>
              <a:tblGrid>
                <a:gridCol w="2016125"/>
                <a:gridCol w="6213475"/>
              </a:tblGrid>
              <a:tr h="8640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 клумбы</a:t>
                      </a:r>
                      <a:endParaRPr kumimoji="0" lang="ru-RU" alt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хватит ли 32 м провода, чтобы обозначить границу клумбы</a:t>
                      </a:r>
                      <a:endParaRPr kumimoji="0" lang="ru-RU" alt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 А</a:t>
                      </a:r>
                      <a:endParaRPr kumimoji="0" lang="ru-RU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да/нет</a:t>
                      </a:r>
                      <a:endParaRPr kumimoji="0" lang="ru-RU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 В</a:t>
                      </a:r>
                      <a:endParaRPr kumimoji="0" lang="ru-RU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да/нет </a:t>
                      </a:r>
                      <a:endParaRPr kumimoji="0" lang="ru-RU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 С</a:t>
                      </a:r>
                      <a:endParaRPr kumimoji="0" lang="ru-RU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да/нет</a:t>
                      </a:r>
                      <a:endParaRPr kumimoji="0" lang="ru-RU" alt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19256" cy="1584175"/>
          </a:xfrm>
        </p:spPr>
        <p:txBody>
          <a:bodyPr>
            <a:normAutofit fontScale="90000"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altLang="ru-RU" dirty="0" smtClean="0">
                <a:solidFill>
                  <a:srgbClr val="0000CC"/>
                </a:solidFill>
                <a:latin typeface="Comic Sans MS" pitchFamily="66" charset="0"/>
              </a:rPr>
              <a:t/>
            </a:r>
            <a:br>
              <a:rPr lang="ru-RU" altLang="ru-RU" dirty="0" smtClean="0">
                <a:solidFill>
                  <a:srgbClr val="0000CC"/>
                </a:solidFill>
                <a:latin typeface="Comic Sans MS" pitchFamily="66" charset="0"/>
              </a:rPr>
            </a:br>
            <a:r>
              <a:rPr lang="ru-RU" altLang="ru-RU" dirty="0" smtClean="0">
                <a:solidFill>
                  <a:srgbClr val="0000CC"/>
                </a:solidFill>
                <a:latin typeface="Comic Sans MS" pitchFamily="66" charset="0"/>
              </a:rPr>
              <a:t/>
            </a:r>
            <a:br>
              <a:rPr lang="ru-RU" altLang="ru-RU" dirty="0" smtClean="0">
                <a:solidFill>
                  <a:srgbClr val="0000CC"/>
                </a:solidFill>
                <a:latin typeface="Comic Sans MS" pitchFamily="66" charset="0"/>
              </a:rPr>
            </a:br>
            <a:r>
              <a:rPr lang="ru-RU" altLang="ru-RU" dirty="0" smtClean="0">
                <a:solidFill>
                  <a:srgbClr val="FF00FF"/>
                </a:solidFill>
                <a:latin typeface="Comic Sans MS" pitchFamily="66" charset="0"/>
              </a:rPr>
              <a:t>Источник информации </a:t>
            </a:r>
            <a:r>
              <a:rPr lang="ru-RU" altLang="ru-RU" sz="1800" dirty="0" smtClean="0">
                <a:solidFill>
                  <a:srgbClr val="FF00FF"/>
                </a:solidFill>
                <a:latin typeface="Comic Sans MS" pitchFamily="66" charset="0"/>
              </a:rPr>
              <a:t> </a:t>
            </a:r>
            <a:r>
              <a:rPr lang="ru-RU" altLang="ru-RU" sz="1800" dirty="0" smtClean="0">
                <a:solidFill>
                  <a:srgbClr val="00CC5C"/>
                </a:solidFill>
              </a:rPr>
              <a:t/>
            </a:r>
            <a:br>
              <a:rPr lang="ru-RU" altLang="ru-RU" sz="1800" dirty="0" smtClean="0">
                <a:solidFill>
                  <a:srgbClr val="00CC5C"/>
                </a:solidFill>
              </a:rPr>
            </a:br>
            <a:r>
              <a:rPr lang="ru-RU" altLang="ru-RU" sz="1800" dirty="0" smtClean="0"/>
              <a:t/>
            </a:r>
            <a:br>
              <a:rPr lang="ru-RU" altLang="ru-RU" sz="1800" dirty="0" smtClean="0"/>
            </a:br>
            <a:r>
              <a:rPr lang="ru-RU" altLang="ru-RU" sz="1800" dirty="0" smtClean="0">
                <a:solidFill>
                  <a:srgbClr val="FF00FF"/>
                </a:solidFill>
                <a:latin typeface="Comic Sans MS" pitchFamily="66" charset="0"/>
              </a:rPr>
              <a:t>1 задание:</a:t>
            </a:r>
            <a:r>
              <a:rPr lang="ru-RU" altLang="ru-RU" sz="2000" dirty="0" smtClean="0">
                <a:latin typeface="Comic Sans MS" pitchFamily="66" charset="0"/>
              </a:rPr>
              <a:t> </a:t>
            </a:r>
            <a:r>
              <a:rPr lang="ru-RU" altLang="ru-RU" sz="2000" dirty="0" smtClean="0">
                <a:solidFill>
                  <a:srgbClr val="351AA6"/>
                </a:solidFill>
                <a:latin typeface="Times New Roman" pitchFamily="18" charset="0"/>
                <a:cs typeface="Times New Roman" pitchFamily="18" charset="0"/>
              </a:rPr>
              <a:t>Обведи слово «Да» или «Нет» в таблице около каждой формы клумбы в зависимости, от того, хватит или не хватит участникам 32 метра провода, чтобы обозначить её границу.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alt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503548" y="4221088"/>
            <a:ext cx="8136904" cy="20162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Clr>
                <a:schemeClr val="accent6">
                  <a:lumMod val="75000"/>
                </a:schemeClr>
              </a:buClr>
              <a:defRPr/>
            </a:pPr>
            <a:r>
              <a:rPr lang="ru-RU" altLang="ru-RU" sz="1600" dirty="0" smtClean="0">
                <a:solidFill>
                  <a:srgbClr val="FF00FF"/>
                </a:solidFill>
              </a:rPr>
              <a:t>Инструменты проверки</a:t>
            </a:r>
            <a:r>
              <a:rPr lang="ru-RU" altLang="ru-RU" sz="1600" dirty="0" smtClean="0">
                <a:solidFill>
                  <a:srgbClr val="0000CC"/>
                </a:solidFill>
              </a:rPr>
              <a:t/>
            </a:r>
            <a:br>
              <a:rPr lang="ru-RU" altLang="ru-RU" sz="1600" dirty="0" smtClean="0">
                <a:solidFill>
                  <a:srgbClr val="0000CC"/>
                </a:solidFill>
              </a:rPr>
            </a:br>
            <a:r>
              <a:rPr lang="ru-RU" altLang="ru-RU" sz="1600" dirty="0" smtClean="0">
                <a:solidFill>
                  <a:srgbClr val="0000CC"/>
                </a:solidFill>
              </a:rPr>
              <a:t> </a:t>
            </a:r>
            <a:br>
              <a:rPr lang="ru-RU" altLang="ru-RU" sz="1600" dirty="0" smtClean="0">
                <a:solidFill>
                  <a:srgbClr val="0000CC"/>
                </a:solidFill>
              </a:rPr>
            </a:br>
            <a:r>
              <a:rPr lang="ru-RU" altLang="ru-RU" sz="1600" dirty="0" smtClean="0">
                <a:solidFill>
                  <a:srgbClr val="1E09B7"/>
                </a:solidFill>
                <a:latin typeface="Comic Sans MS" pitchFamily="66" charset="0"/>
              </a:rPr>
              <a:t>За каждый правильный ответ </a:t>
            </a:r>
            <a:r>
              <a:rPr lang="ru-RU" altLang="ru-RU" sz="1600" dirty="0" smtClean="0">
                <a:solidFill>
                  <a:srgbClr val="FF00FF"/>
                </a:solidFill>
                <a:latin typeface="Comic Sans MS" pitchFamily="66" charset="0"/>
              </a:rPr>
              <a:t>по 3 балла; </a:t>
            </a:r>
            <a:r>
              <a:rPr lang="ru-RU" altLang="ru-RU" sz="1600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Правильно рассчитаны размеры сторон</a:t>
            </a:r>
            <a:r>
              <a:rPr lang="ru-RU" altLang="ru-RU" sz="1600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ru-RU" altLang="ru-RU" sz="1600" dirty="0" smtClean="0">
                <a:solidFill>
                  <a:srgbClr val="FF00FF"/>
                </a:solidFill>
                <a:latin typeface="Comic Sans MS" pitchFamily="66" charset="0"/>
              </a:rPr>
              <a:t>– 5 баллов;</a:t>
            </a:r>
            <a:br>
              <a:rPr lang="ru-RU" altLang="ru-RU" sz="1600" dirty="0" smtClean="0">
                <a:solidFill>
                  <a:srgbClr val="FF00FF"/>
                </a:solidFill>
                <a:latin typeface="Comic Sans MS" pitchFamily="66" charset="0"/>
              </a:rPr>
            </a:br>
            <a:r>
              <a:rPr lang="ru-RU" altLang="ru-RU" sz="1600" dirty="0" smtClean="0">
                <a:solidFill>
                  <a:srgbClr val="00B0F0"/>
                </a:solidFill>
                <a:latin typeface="Comic Sans MS" pitchFamily="66" charset="0"/>
              </a:rPr>
              <a:t>За выполнение творческого задания </a:t>
            </a:r>
            <a:r>
              <a:rPr lang="ru-RU" altLang="ru-RU" sz="1600" dirty="0" smtClean="0">
                <a:solidFill>
                  <a:srgbClr val="FF00FF"/>
                </a:solidFill>
                <a:latin typeface="Comic Sans MS" pitchFamily="66" charset="0"/>
              </a:rPr>
              <a:t>– 10 баллов</a:t>
            </a:r>
            <a:r>
              <a:rPr lang="ru-RU" altLang="ru-RU" sz="1600" dirty="0" smtClean="0">
                <a:solidFill>
                  <a:srgbClr val="000000"/>
                </a:solidFill>
                <a:latin typeface="Comic Sans MS" pitchFamily="66" charset="0"/>
              </a:rPr>
              <a:t>. </a:t>
            </a:r>
            <a:br>
              <a:rPr lang="ru-RU" altLang="ru-RU" sz="1600" dirty="0" smtClean="0">
                <a:solidFill>
                  <a:srgbClr val="000000"/>
                </a:solidFill>
                <a:latin typeface="Comic Sans MS" pitchFamily="66" charset="0"/>
              </a:rPr>
            </a:br>
            <a:r>
              <a:rPr lang="ru-RU" altLang="ru-RU" sz="1600" dirty="0" smtClean="0">
                <a:solidFill>
                  <a:srgbClr val="000000"/>
                </a:solidFill>
                <a:latin typeface="Comic Sans MS" pitchFamily="66" charset="0"/>
              </a:rPr>
              <a:t/>
            </a:r>
            <a:br>
              <a:rPr lang="ru-RU" altLang="ru-RU" sz="1600" dirty="0" smtClean="0">
                <a:solidFill>
                  <a:srgbClr val="000000"/>
                </a:solidFill>
                <a:latin typeface="Comic Sans MS" pitchFamily="66" charset="0"/>
              </a:rPr>
            </a:br>
            <a:r>
              <a:rPr lang="ru-RU" altLang="ru-RU" sz="1600" i="1" dirty="0" smtClean="0">
                <a:solidFill>
                  <a:srgbClr val="FF0000"/>
                </a:solidFill>
                <a:latin typeface="Comic Sans MS" pitchFamily="66" charset="0"/>
              </a:rPr>
              <a:t>Максимальный балл: ...</a:t>
            </a:r>
          </a:p>
        </p:txBody>
      </p:sp>
    </p:spTree>
    <p:extLst>
      <p:ext uri="{BB962C8B-B14F-4D97-AF65-F5344CB8AC3E}">
        <p14:creationId xmlns:p14="http://schemas.microsoft.com/office/powerpoint/2010/main" val="10586098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ъект 2"/>
          <p:cNvSpPr>
            <a:spLocks noGrp="1"/>
          </p:cNvSpPr>
          <p:nvPr>
            <p:ph sz="quarter" idx="4294967295"/>
          </p:nvPr>
        </p:nvSpPr>
        <p:spPr>
          <a:xfrm>
            <a:off x="1071563" y="1928813"/>
            <a:ext cx="6929437" cy="428625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ru-RU" b="1" i="1" smtClean="0">
                <a:latin typeface="Constantia" pitchFamily="18" charset="0"/>
              </a:rPr>
              <a:t>В лесной школе звери учатся проверять безударные гласные в корне слова. Белочка составила алгоритм правильного написания гласной в корне на листочках.  Подул ветер, и листочки разлетелись: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 i="1" smtClean="0">
                <a:latin typeface="Constantia" pitchFamily="18" charset="0"/>
              </a:rPr>
              <a:t>А) читаю слово;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 i="1" smtClean="0">
                <a:latin typeface="Constantia" pitchFamily="18" charset="0"/>
              </a:rPr>
              <a:t>Б) пишу гласную;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 i="1" smtClean="0">
                <a:latin typeface="Constantia" pitchFamily="18" charset="0"/>
              </a:rPr>
              <a:t>В) подбираю проверочное слово; </a:t>
            </a:r>
            <a:br>
              <a:rPr lang="ru-RU" b="1" i="1" smtClean="0">
                <a:latin typeface="Constantia" pitchFamily="18" charset="0"/>
              </a:rPr>
            </a:br>
            <a:r>
              <a:rPr lang="ru-RU" b="1" i="1" smtClean="0">
                <a:latin typeface="Constantia" pitchFamily="18" charset="0"/>
              </a:rPr>
              <a:t>Г) выделяю корень;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 i="1" smtClean="0">
                <a:latin typeface="Constantia" pitchFamily="18" charset="0"/>
              </a:rPr>
              <a:t>Д) ставлю ударение;</a:t>
            </a:r>
            <a:br>
              <a:rPr lang="ru-RU" b="1" i="1" smtClean="0">
                <a:latin typeface="Constantia" pitchFamily="18" charset="0"/>
              </a:rPr>
            </a:br>
            <a:endParaRPr lang="ru-RU" b="1" i="1" smtClean="0">
              <a:latin typeface="Constantia" pitchFamily="18" charset="0"/>
            </a:endParaRP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5004048" y="764704"/>
            <a:ext cx="1946151" cy="980728"/>
          </a:xfrm>
          <a:prstGeom prst="rect">
            <a:avLst/>
          </a:prstGeom>
          <a:effectLst/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/>
              <a:t>№ 10</a:t>
            </a:r>
            <a:endParaRPr lang="ru-RU" dirty="0"/>
          </a:p>
        </p:txBody>
      </p:sp>
      <p:sp>
        <p:nvSpPr>
          <p:cNvPr id="10" name="Заголовок 3"/>
          <p:cNvSpPr>
            <a:spLocks noGrp="1"/>
          </p:cNvSpPr>
          <p:nvPr>
            <p:ph type="title"/>
          </p:nvPr>
        </p:nvSpPr>
        <p:spPr>
          <a:xfrm>
            <a:off x="2339752" y="456856"/>
            <a:ext cx="3081686" cy="963960"/>
          </a:xfrm>
        </p:spPr>
        <p:txBody>
          <a:bodyPr>
            <a:normAutofit fontScale="90000"/>
          </a:bodyPr>
          <a:lstStyle/>
          <a:p>
            <a:pPr marL="342900" indent="-34290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altLang="ru-RU" sz="2400" dirty="0" smtClean="0">
                <a:solidFill>
                  <a:srgbClr val="000000"/>
                </a:solidFill>
                <a:latin typeface="Comic Sans MS" pitchFamily="66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latin typeface="Comic Sans MS" pitchFamily="66" charset="0"/>
              </a:rPr>
            </a:br>
            <a:r>
              <a:rPr lang="ru-RU" altLang="ru-RU" sz="4000" b="1" dirty="0" smtClean="0">
                <a:solidFill>
                  <a:srgbClr val="0000FF"/>
                </a:solidFill>
                <a:latin typeface="Comic Sans MS" pitchFamily="66" charset="0"/>
              </a:rPr>
              <a:t>Задание</a:t>
            </a:r>
            <a:endParaRPr lang="ru-RU" altLang="ru-RU" sz="4000" b="1" i="1" dirty="0" smtClean="0">
              <a:solidFill>
                <a:srgbClr val="0000FF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9830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8153400" cy="2876550"/>
          </a:xfrm>
        </p:spPr>
        <p:txBody>
          <a:bodyPr>
            <a:normAutofit fontScale="90000"/>
          </a:bodyPr>
          <a:lstStyle/>
          <a:p>
            <a:pPr marL="320040" indent="-320040" algn="just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ru-RU" sz="2200" i="1" dirty="0" smtClean="0">
                <a:latin typeface="Constantia" pitchFamily="18" charset="0"/>
                <a:ea typeface="+mn-ea"/>
                <a:cs typeface="+mn-cs"/>
              </a:rPr>
              <a:t>Вы собираетесь летом в деревню. Там много домашних животных.   .</a:t>
            </a:r>
            <a:br>
              <a:rPr lang="ru-RU" sz="2200" i="1" dirty="0" smtClean="0">
                <a:latin typeface="Constantia" pitchFamily="18" charset="0"/>
                <a:ea typeface="+mn-ea"/>
                <a:cs typeface="+mn-cs"/>
              </a:rPr>
            </a:br>
            <a:r>
              <a:rPr lang="ru-RU" sz="2200" i="1" dirty="0" smtClean="0">
                <a:latin typeface="Constantia" pitchFamily="18" charset="0"/>
                <a:ea typeface="+mn-ea"/>
                <a:cs typeface="+mn-cs"/>
              </a:rPr>
              <a:t/>
            </a:r>
            <a:br>
              <a:rPr lang="ru-RU" sz="2200" i="1" dirty="0" smtClean="0">
                <a:latin typeface="Constantia" pitchFamily="18" charset="0"/>
                <a:ea typeface="+mn-ea"/>
                <a:cs typeface="+mn-cs"/>
              </a:rPr>
            </a:br>
            <a:r>
              <a:rPr lang="ru-RU" sz="2200" i="1" dirty="0" smtClean="0">
                <a:latin typeface="Constantia" pitchFamily="18" charset="0"/>
                <a:ea typeface="+mn-ea"/>
                <a:cs typeface="+mn-cs"/>
              </a:rPr>
              <a:t/>
            </a:r>
            <a:br>
              <a:rPr lang="ru-RU" sz="2200" i="1" dirty="0" smtClean="0">
                <a:latin typeface="Constantia" pitchFamily="18" charset="0"/>
                <a:ea typeface="+mn-ea"/>
                <a:cs typeface="+mn-cs"/>
              </a:rPr>
            </a:br>
            <a:r>
              <a:rPr lang="ru-RU" sz="2200" i="1" dirty="0" smtClean="0">
                <a:latin typeface="Constantia" pitchFamily="18" charset="0"/>
                <a:ea typeface="+mn-ea"/>
                <a:cs typeface="+mn-cs"/>
              </a:rPr>
              <a:t> Посоветуй своим родственникам, как вести себя с домашними животными. Для этого закончи памятку и напиши свой 5 пункт . Тебе в помощь слова для справок, картинки  и текст.</a:t>
            </a:r>
            <a:r>
              <a:rPr lang="ru-RU" sz="2400" dirty="0" smtClean="0">
                <a:latin typeface="Constantia" pitchFamily="18" charset="0"/>
              </a:rPr>
              <a:t/>
            </a:r>
            <a:br>
              <a:rPr lang="ru-RU" sz="2400" dirty="0" smtClean="0">
                <a:latin typeface="Constantia" pitchFamily="18" charset="0"/>
              </a:rPr>
            </a:br>
            <a:endParaRPr lang="ru-RU" sz="2400" dirty="0">
              <a:latin typeface="Constant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677863" y="3886200"/>
            <a:ext cx="6196012" cy="2651125"/>
          </a:xfrm>
          <a:prstGeom prst="rect">
            <a:avLst/>
          </a:prstGeom>
        </p:spPr>
        <p:txBody>
          <a:bodyPr rtlCol="0">
            <a:normAutofit fontScale="70000" lnSpcReduction="20000"/>
          </a:bodyPr>
          <a:lstStyle/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nstantia" pitchFamily="18" charset="0"/>
              </a:rPr>
              <a:t>Ты разгадываешь кроссворд. Почти все слова отгаданы. Но осталось отгадать ещё одно слово. 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endParaRPr lang="ru-RU" i="1" dirty="0" smtClean="0">
              <a:solidFill>
                <a:schemeClr val="tx1">
                  <a:lumMod val="75000"/>
                  <a:lumOff val="25000"/>
                </a:schemeClr>
              </a:solidFill>
              <a:latin typeface="Constantia" pitchFamily="18" charset="0"/>
            </a:endParaRP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/>
            </a:pPr>
            <a:r>
              <a:rPr lang="ru-RU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nstantia" pitchFamily="18" charset="0"/>
              </a:rPr>
              <a:t>Мальвина</a:t>
            </a:r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nstantia" pitchFamily="18" charset="0"/>
              </a:rPr>
              <a:t> дала задание Буратино выучить стихотворение. Помоги Буратино выполнить задание, составив для него памятку по заучиванию стихотворения наизусть.</a:t>
            </a:r>
            <a:endParaRPr lang="ru-RU" i="1" dirty="0">
              <a:solidFill>
                <a:schemeClr val="tx1">
                  <a:lumMod val="75000"/>
                  <a:lumOff val="25000"/>
                </a:schemeClr>
              </a:solidFill>
              <a:latin typeface="Constantia" pitchFamily="18" charset="0"/>
            </a:endParaRPr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6858000" y="5572125"/>
            <a:ext cx="857250" cy="4286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1371600" y="0"/>
            <a:ext cx="7175351" cy="1143000"/>
          </a:xfrm>
          <a:prstGeom prst="rect">
            <a:avLst/>
          </a:prstGeom>
          <a:effectLst/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/>
              <a:t>№ 11</a:t>
            </a:r>
            <a:endParaRPr lang="ru-RU" dirty="0"/>
          </a:p>
        </p:txBody>
      </p:sp>
      <p:sp>
        <p:nvSpPr>
          <p:cNvPr id="6" name="AutoShape 22"/>
          <p:cNvSpPr>
            <a:spLocks/>
          </p:cNvSpPr>
          <p:nvPr/>
        </p:nvSpPr>
        <p:spPr bwMode="blackWhite">
          <a:xfrm>
            <a:off x="838200" y="1762125"/>
            <a:ext cx="4524375" cy="574675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20060"/>
              <a:gd name="adj6" fmla="val -28926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>
                <a:solidFill>
                  <a:schemeClr val="accent2"/>
                </a:solidFill>
                <a:latin typeface="Bookman Old Style" pitchFamily="18" charset="0"/>
              </a:rPr>
              <a:t>Задачная формулировка</a:t>
            </a:r>
            <a:endParaRPr lang="en-US" sz="2400" b="1">
              <a:solidFill>
                <a:schemeClr val="accent2"/>
              </a:solidFill>
              <a:latin typeface="Bookman Old Style" pitchFamily="18" charset="0"/>
            </a:endParaRPr>
          </a:p>
        </p:txBody>
      </p:sp>
      <p:sp>
        <p:nvSpPr>
          <p:cNvPr id="7" name="AutoShape 22"/>
          <p:cNvSpPr>
            <a:spLocks/>
          </p:cNvSpPr>
          <p:nvPr/>
        </p:nvSpPr>
        <p:spPr bwMode="blackWhite">
          <a:xfrm>
            <a:off x="609600" y="549275"/>
            <a:ext cx="4141788" cy="792163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04810"/>
              <a:gd name="adj6" fmla="val -24657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>
                <a:solidFill>
                  <a:srgbClr val="FF0000"/>
                </a:solidFill>
                <a:latin typeface="Bookman Old Style" pitchFamily="18" charset="0"/>
              </a:rPr>
              <a:t>Стимул</a:t>
            </a:r>
          </a:p>
          <a:p>
            <a:pPr eaLnBrk="0" hangingPunct="0"/>
            <a:endParaRPr lang="en-US" b="1">
              <a:solidFill>
                <a:schemeClr val="accent2"/>
              </a:solidFill>
            </a:endParaRPr>
          </a:p>
        </p:txBody>
      </p:sp>
      <p:pic>
        <p:nvPicPr>
          <p:cNvPr id="60424" name="Picture 6" descr="C:\Users\User\Desktop\каритинки\69b351f8e82cf4a256ee93d5f63b6ea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0"/>
            <a:ext cx="3348037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5" name="Picture 6" descr="C:\Users\User\Desktop\каритинки\69b351f8e82cf4a256ee93d5f63b6ea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88913"/>
            <a:ext cx="3348038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6" name="Picture 6" descr="C:\Users\User\Desktop\каритинки\69b351f8e82cf4a256ee93d5f63b6ea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3" y="2895600"/>
            <a:ext cx="3348037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7" name="Picture 6" descr="C:\Users\User\Desktop\каритинки\69b351f8e82cf4a256ee93d5f63b6ea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" y="2895600"/>
            <a:ext cx="3348038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8" name="Picture 8" descr="zajats4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69863" y="5786438"/>
            <a:ext cx="1008063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9" name="Picture 7" descr="zajats4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589588"/>
            <a:ext cx="10096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5042530"/>
      </p:ext>
    </p:extLst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</p:spPr>
        <p:txBody>
          <a:bodyPr>
            <a:normAutofit fontScale="90000"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700" dirty="0" smtClean="0">
                <a:latin typeface="Constantia" pitchFamily="18" charset="0"/>
              </a:rPr>
              <a:t/>
            </a:r>
            <a:br>
              <a:rPr lang="ru-RU" sz="2700" dirty="0" smtClean="0">
                <a:latin typeface="Constantia" pitchFamily="18" charset="0"/>
              </a:rPr>
            </a:br>
            <a:endParaRPr lang="ru-RU" dirty="0"/>
          </a:p>
        </p:txBody>
      </p:sp>
      <p:sp>
        <p:nvSpPr>
          <p:cNvPr id="61443" name="Объект 2"/>
          <p:cNvSpPr>
            <a:spLocks noGrp="1"/>
          </p:cNvSpPr>
          <p:nvPr>
            <p:ph sz="quarter" idx="4294967295"/>
          </p:nvPr>
        </p:nvSpPr>
        <p:spPr>
          <a:xfrm>
            <a:off x="1219199" y="1412081"/>
            <a:ext cx="6376989" cy="4766344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latin typeface="Constantia" pitchFamily="18" charset="0"/>
              </a:rPr>
              <a:t>Малыш упал с велосипеда и разбил колено.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latin typeface="Constantia" pitchFamily="18" charset="0"/>
              </a:rPr>
              <a:t>Какое снаряжение можно ему предложить, чтобы в следующий раз он избежал травм.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 dirty="0" smtClean="0">
                <a:latin typeface="Constantia" pitchFamily="18" charset="0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ru-RU" b="1" dirty="0" smtClean="0">
              <a:latin typeface="Constantia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b="1" dirty="0" smtClean="0">
                <a:latin typeface="Constantia" pitchFamily="18" charset="0"/>
              </a:rPr>
              <a:t>Обведи букву выбранного ответа.</a:t>
            </a:r>
            <a:endParaRPr lang="ru-RU" dirty="0" smtClean="0">
              <a:latin typeface="Constantia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b="1" dirty="0" smtClean="0">
                <a:latin typeface="Constantia" pitchFamily="18" charset="0"/>
              </a:rPr>
              <a:t>А.</a:t>
            </a:r>
            <a:r>
              <a:rPr lang="ru-RU" dirty="0" smtClean="0">
                <a:latin typeface="Constantia" pitchFamily="18" charset="0"/>
              </a:rPr>
              <a:t> Бинт, вата, зелёнка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 dirty="0" smtClean="0">
                <a:latin typeface="Constantia" pitchFamily="18" charset="0"/>
              </a:rPr>
              <a:t>Б.</a:t>
            </a:r>
            <a:r>
              <a:rPr lang="ru-RU" dirty="0" smtClean="0">
                <a:latin typeface="Constantia" pitchFamily="18" charset="0"/>
              </a:rPr>
              <a:t> Спасательный круг, жилет, маска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 dirty="0" smtClean="0">
                <a:latin typeface="Constantia" pitchFamily="18" charset="0"/>
              </a:rPr>
              <a:t>В.</a:t>
            </a:r>
            <a:r>
              <a:rPr lang="ru-RU" dirty="0" smtClean="0">
                <a:latin typeface="Constantia" pitchFamily="18" charset="0"/>
              </a:rPr>
              <a:t> Налокотники, наколенники, шлем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 dirty="0" smtClean="0">
                <a:latin typeface="Constantia" pitchFamily="18" charset="0"/>
              </a:rPr>
              <a:t>Г.</a:t>
            </a:r>
            <a:r>
              <a:rPr lang="ru-RU" dirty="0" smtClean="0">
                <a:latin typeface="Constantia" pitchFamily="18" charset="0"/>
              </a:rPr>
              <a:t> Шлем, ремень и подушка безопасности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 dirty="0" smtClean="0">
                <a:latin typeface="Constantia" pitchFamily="18" charset="0"/>
              </a:rPr>
              <a:t>Д.</a:t>
            </a:r>
            <a:r>
              <a:rPr lang="ru-RU" dirty="0" smtClean="0">
                <a:latin typeface="Constantia" pitchFamily="18" charset="0"/>
              </a:rPr>
              <a:t> Перчатки, шарф, шапка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61444" name="Picture 4" descr="D:\Изображения\deti_19_sht\дети\baby18.gif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025" y="5334000"/>
            <a:ext cx="665163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1219199" y="228600"/>
            <a:ext cx="7175351" cy="896583"/>
          </a:xfrm>
          <a:prstGeom prst="rect">
            <a:avLst/>
          </a:prstGeom>
          <a:effectLst/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/>
              <a:t>№ 12</a:t>
            </a:r>
            <a:endParaRPr lang="ru-RU" dirty="0"/>
          </a:p>
        </p:txBody>
      </p:sp>
      <p:sp>
        <p:nvSpPr>
          <p:cNvPr id="6" name="AutoShape 22"/>
          <p:cNvSpPr>
            <a:spLocks/>
          </p:cNvSpPr>
          <p:nvPr/>
        </p:nvSpPr>
        <p:spPr bwMode="blackWhite">
          <a:xfrm>
            <a:off x="1139825" y="1016000"/>
            <a:ext cx="4141788" cy="792163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04810"/>
              <a:gd name="adj6" fmla="val -24657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>
                <a:solidFill>
                  <a:srgbClr val="FF0000"/>
                </a:solidFill>
                <a:latin typeface="Bookman Old Style" pitchFamily="18" charset="0"/>
              </a:rPr>
              <a:t>Стимул</a:t>
            </a:r>
          </a:p>
          <a:p>
            <a:pPr eaLnBrk="0" hangingPunct="0"/>
            <a:endParaRPr lang="en-US" b="1">
              <a:solidFill>
                <a:schemeClr val="accent2"/>
              </a:solidFill>
            </a:endParaRPr>
          </a:p>
        </p:txBody>
      </p:sp>
      <p:sp>
        <p:nvSpPr>
          <p:cNvPr id="7" name="AutoShape 22"/>
          <p:cNvSpPr>
            <a:spLocks/>
          </p:cNvSpPr>
          <p:nvPr/>
        </p:nvSpPr>
        <p:spPr bwMode="blackWhite">
          <a:xfrm>
            <a:off x="1219199" y="3156753"/>
            <a:ext cx="5289550" cy="574675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20060"/>
              <a:gd name="adj6" fmla="val -28926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 dirty="0">
                <a:solidFill>
                  <a:schemeClr val="accent2"/>
                </a:solidFill>
                <a:latin typeface="Bookman Old Style" pitchFamily="18" charset="0"/>
              </a:rPr>
              <a:t>Задачная формулировка</a:t>
            </a:r>
            <a:endParaRPr lang="en-US" sz="2400" b="1" dirty="0">
              <a:solidFill>
                <a:schemeClr val="accent2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81984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375" y="817563"/>
            <a:ext cx="6964363" cy="46831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85000"/>
              <a:defRPr/>
            </a:pPr>
            <a:r>
              <a:rPr lang="ru-RU" sz="2400" dirty="0" smtClean="0">
                <a:solidFill>
                  <a:srgbClr val="FF00FF"/>
                </a:solidFill>
                <a:latin typeface="+mn-lt"/>
                <a:ea typeface="+mn-ea"/>
                <a:cs typeface="+mn-cs"/>
              </a:rPr>
              <a:t>Инструмент проверки – бланк (таблица)</a:t>
            </a:r>
            <a:endParaRPr lang="ru-RU" sz="2400" dirty="0">
              <a:solidFill>
                <a:srgbClr val="FF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467" name="Объект 2"/>
          <p:cNvSpPr>
            <a:spLocks noGrp="1"/>
          </p:cNvSpPr>
          <p:nvPr>
            <p:ph sz="quarter" idx="4294967295"/>
          </p:nvPr>
        </p:nvSpPr>
        <p:spPr>
          <a:xfrm>
            <a:off x="1428750" y="1428750"/>
            <a:ext cx="6196013" cy="4389438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ru-RU" b="1" smtClean="0"/>
              <a:t>Инструмент проверки</a:t>
            </a:r>
            <a:r>
              <a:rPr lang="ru-RU" smtClean="0"/>
              <a:t>: модельный ответ.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Колокольчик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Ромашка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Лютик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Мак </a:t>
            </a:r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4 балла – верно соблюдена последовательность записи слов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-1 балл за каждую допущенную ошибку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0 баллов задание выполнено неверно</a:t>
            </a:r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</p:txBody>
      </p:sp>
      <p:sp>
        <p:nvSpPr>
          <p:cNvPr id="5" name="Стрелка влево 4">
            <a:hlinkClick r:id="rId2" action="ppaction://hlinksldjump"/>
          </p:cNvPr>
          <p:cNvSpPr/>
          <p:nvPr/>
        </p:nvSpPr>
        <p:spPr>
          <a:xfrm>
            <a:off x="6858000" y="5572125"/>
            <a:ext cx="857250" cy="4841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AutoShape 24"/>
          <p:cNvSpPr>
            <a:spLocks/>
          </p:cNvSpPr>
          <p:nvPr/>
        </p:nvSpPr>
        <p:spPr bwMode="blackWhite">
          <a:xfrm>
            <a:off x="1187624" y="3501008"/>
            <a:ext cx="4319588" cy="576262"/>
          </a:xfrm>
          <a:prstGeom prst="callout2">
            <a:avLst>
              <a:gd name="adj1" fmla="val 21832"/>
              <a:gd name="adj2" fmla="val -288"/>
              <a:gd name="adj3" fmla="val 25440"/>
              <a:gd name="adj4" fmla="val -13551"/>
              <a:gd name="adj5" fmla="val 95572"/>
              <a:gd name="adj6" fmla="val -34959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ffectLst/>
        </p:spPr>
        <p:txBody>
          <a:bodyPr anchor="ctr"/>
          <a:lstStyle/>
          <a:p>
            <a:pPr eaLnBrk="0" hangingPunct="0">
              <a:defRPr/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Инструмент проверки</a:t>
            </a:r>
            <a:endParaRPr lang="en-US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62478" name="Picture 10" descr="zvonochek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1398588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69669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609602"/>
            <a:ext cx="8458200" cy="1928812"/>
          </a:xfrm>
        </p:spPr>
        <p:txBody>
          <a:bodyPr>
            <a:normAutofit fontScale="90000"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000" i="1" dirty="0" smtClean="0">
                <a:solidFill>
                  <a:srgbClr val="351AA6"/>
                </a:solidFill>
              </a:rPr>
              <a:t>Бабушка забыла где-то свои очки и не может дочитать любимую книгу. она попросила почитать ей вслух. К сожалению, книга плохо пропечатана. В ней видны не все знаки препинания</a:t>
            </a:r>
            <a:r>
              <a:rPr lang="ru-RU" sz="2400" i="1" dirty="0" smtClean="0"/>
              <a:t>.</a:t>
            </a:r>
            <a:br>
              <a:rPr lang="ru-RU" sz="2400" i="1" dirty="0" smtClean="0"/>
            </a:br>
            <a:r>
              <a:rPr lang="ru-RU" sz="2400" i="1" dirty="0"/>
              <a:t/>
            </a:r>
            <a:br>
              <a:rPr lang="ru-RU" sz="2400" i="1" dirty="0"/>
            </a:br>
            <a:r>
              <a:rPr lang="ru-RU" sz="2400" i="1" dirty="0" smtClean="0">
                <a:solidFill>
                  <a:srgbClr val="351AA6"/>
                </a:solidFill>
              </a:rPr>
              <a:t> Помоги правильно их расставить.</a:t>
            </a:r>
            <a:r>
              <a:rPr lang="ru-RU" sz="2400" dirty="0" smtClean="0">
                <a:solidFill>
                  <a:srgbClr val="351AA6"/>
                </a:solidFill>
              </a:rPr>
              <a:t/>
            </a:r>
            <a:br>
              <a:rPr lang="ru-RU" sz="2400" dirty="0" smtClean="0">
                <a:solidFill>
                  <a:srgbClr val="351AA6"/>
                </a:solidFill>
              </a:rPr>
            </a:br>
            <a:endParaRPr lang="ru-RU" sz="2400" dirty="0">
              <a:solidFill>
                <a:srgbClr val="351AA6"/>
              </a:solidFill>
            </a:endParaRPr>
          </a:p>
        </p:txBody>
      </p:sp>
      <p:sp>
        <p:nvSpPr>
          <p:cNvPr id="64515" name="Объект 2"/>
          <p:cNvSpPr>
            <a:spLocks noGrp="1"/>
          </p:cNvSpPr>
          <p:nvPr>
            <p:ph sz="quarter" idx="4294967295"/>
          </p:nvPr>
        </p:nvSpPr>
        <p:spPr>
          <a:xfrm>
            <a:off x="330784" y="3030539"/>
            <a:ext cx="8633703" cy="345944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ru-RU" sz="1800" b="1" i="1" dirty="0" smtClean="0">
                <a:solidFill>
                  <a:srgbClr val="351AA6"/>
                </a:solidFill>
              </a:rPr>
              <a:t>Красив лес в ранние осенние дни (1) На золотом фоне пожелтевшей листвы выделяются яркие (2) веселые пятна кленов и осин. Воздух легок и чист (3) и уже почти  замерзла река. Лес (4) наше богатство (5) </a:t>
            </a:r>
            <a:endParaRPr lang="ru-RU" sz="1800" dirty="0" smtClean="0">
              <a:solidFill>
                <a:srgbClr val="351AA6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ru-RU" sz="2000" b="1" i="1" dirty="0" smtClean="0"/>
          </a:p>
          <a:p>
            <a:pPr eaLnBrk="1" hangingPunct="1">
              <a:buFont typeface="Wingdings" pitchFamily="2" charset="2"/>
              <a:buNone/>
            </a:pPr>
            <a:r>
              <a:rPr lang="ru-RU" sz="1800" b="1" i="1" dirty="0" smtClean="0">
                <a:solidFill>
                  <a:srgbClr val="1E09B7"/>
                </a:solidFill>
              </a:rPr>
              <a:t>А) ,		Б) .		В) не требует знака		Г) !		Д) –</a:t>
            </a:r>
            <a:endParaRPr lang="ru-RU" sz="1800" b="1" dirty="0" smtClean="0">
              <a:solidFill>
                <a:srgbClr val="1E09B7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z="1800" b="1" i="1" dirty="0" smtClean="0">
                <a:solidFill>
                  <a:srgbClr val="1E09B7"/>
                </a:solidFill>
              </a:rPr>
              <a:t>Заполни вторую строку таблицы</a:t>
            </a:r>
            <a:r>
              <a:rPr lang="ru-RU" sz="1800" i="1" dirty="0" smtClean="0"/>
              <a:t>.	</a:t>
            </a:r>
          </a:p>
          <a:p>
            <a:pPr eaLnBrk="1" hangingPunct="1">
              <a:buFont typeface="Wingdings" pitchFamily="2" charset="2"/>
              <a:buNone/>
            </a:pPr>
            <a:endParaRPr lang="ru-RU" sz="2000" i="1" dirty="0" smtClean="0"/>
          </a:p>
          <a:p>
            <a:pPr eaLnBrk="1" hangingPunct="1">
              <a:buFont typeface="Wingdings" pitchFamily="2" charset="2"/>
              <a:buNone/>
            </a:pPr>
            <a:r>
              <a:rPr lang="ru-RU" sz="2000" i="1" dirty="0" smtClean="0">
                <a:solidFill>
                  <a:srgbClr val="351AA6"/>
                </a:solidFill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1" i="1" dirty="0" smtClean="0">
                <a:solidFill>
                  <a:srgbClr val="351AA6"/>
                </a:solidFill>
              </a:rPr>
              <a:t>Ключ: 1  2  3  4  5  </a:t>
            </a:r>
            <a:endParaRPr lang="ru-RU" sz="2000" dirty="0" smtClean="0">
              <a:solidFill>
                <a:srgbClr val="351AA6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z="2000" b="1" i="1" dirty="0" smtClean="0"/>
              <a:t>                 </a:t>
            </a:r>
            <a:endParaRPr lang="ru-RU" sz="2000" dirty="0" smtClean="0"/>
          </a:p>
          <a:p>
            <a:pPr eaLnBrk="1" hangingPunct="1">
              <a:buFont typeface="Wingdings" pitchFamily="2" charset="2"/>
              <a:buNone/>
            </a:pPr>
            <a:endParaRPr lang="ru-RU" sz="20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4826000" y="5160963"/>
            <a:ext cx="1357313" cy="2857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1665767" y="-38099"/>
            <a:ext cx="7175351" cy="1143000"/>
          </a:xfrm>
          <a:prstGeom prst="rect">
            <a:avLst/>
          </a:prstGeom>
          <a:effectLst/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/>
              <a:t>№ 13</a:t>
            </a:r>
            <a:endParaRPr lang="ru-RU" dirty="0"/>
          </a:p>
        </p:txBody>
      </p:sp>
      <p:sp>
        <p:nvSpPr>
          <p:cNvPr id="7" name="AutoShape 22"/>
          <p:cNvSpPr>
            <a:spLocks/>
          </p:cNvSpPr>
          <p:nvPr/>
        </p:nvSpPr>
        <p:spPr bwMode="blackWhite">
          <a:xfrm>
            <a:off x="468313" y="373063"/>
            <a:ext cx="4141787" cy="792162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04810"/>
              <a:gd name="adj6" fmla="val -24657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>
                <a:solidFill>
                  <a:srgbClr val="FF0000"/>
                </a:solidFill>
                <a:latin typeface="Bookman Old Style" pitchFamily="18" charset="0"/>
              </a:rPr>
              <a:t>Стимул</a:t>
            </a:r>
          </a:p>
          <a:p>
            <a:pPr eaLnBrk="0" hangingPunct="0"/>
            <a:endParaRPr lang="en-US" b="1">
              <a:solidFill>
                <a:schemeClr val="accent2"/>
              </a:solidFill>
            </a:endParaRPr>
          </a:p>
        </p:txBody>
      </p:sp>
      <p:sp>
        <p:nvSpPr>
          <p:cNvPr id="8" name="AutoShape 22"/>
          <p:cNvSpPr>
            <a:spLocks/>
          </p:cNvSpPr>
          <p:nvPr/>
        </p:nvSpPr>
        <p:spPr bwMode="blackWhite">
          <a:xfrm>
            <a:off x="865188" y="1413468"/>
            <a:ext cx="6040437" cy="574675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20060"/>
              <a:gd name="adj6" fmla="val -28926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 dirty="0">
                <a:solidFill>
                  <a:schemeClr val="accent2"/>
                </a:solidFill>
                <a:latin typeface="Bookman Old Style" pitchFamily="18" charset="0"/>
              </a:rPr>
              <a:t>Задачная формулировка</a:t>
            </a:r>
            <a:endParaRPr lang="en-US" sz="2400" b="1" dirty="0">
              <a:solidFill>
                <a:schemeClr val="accent2"/>
              </a:solidFill>
              <a:latin typeface="Bookman Old Style" pitchFamily="18" charset="0"/>
            </a:endParaRPr>
          </a:p>
        </p:txBody>
      </p:sp>
      <p:sp>
        <p:nvSpPr>
          <p:cNvPr id="9" name="AutoShape 23"/>
          <p:cNvSpPr>
            <a:spLocks/>
          </p:cNvSpPr>
          <p:nvPr/>
        </p:nvSpPr>
        <p:spPr bwMode="blackWhite">
          <a:xfrm>
            <a:off x="468313" y="2382838"/>
            <a:ext cx="4357687" cy="647700"/>
          </a:xfrm>
          <a:prstGeom prst="callout2">
            <a:avLst>
              <a:gd name="adj1" fmla="val 21884"/>
              <a:gd name="adj2" fmla="val -1954"/>
              <a:gd name="adj3" fmla="val 21884"/>
              <a:gd name="adj4" fmla="val -11843"/>
              <a:gd name="adj5" fmla="val 223620"/>
              <a:gd name="adj6" fmla="val -26588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>
                <a:solidFill>
                  <a:srgbClr val="00B0F0"/>
                </a:solidFill>
                <a:latin typeface="Bookman Old Style" pitchFamily="18" charset="0"/>
              </a:rPr>
              <a:t>Источник информации</a:t>
            </a:r>
            <a:endParaRPr lang="en-US" sz="2400" b="1">
              <a:solidFill>
                <a:srgbClr val="00B0F0"/>
              </a:solidFill>
              <a:latin typeface="Bookman Old Style" pitchFamily="18" charset="0"/>
            </a:endParaRPr>
          </a:p>
        </p:txBody>
      </p:sp>
      <p:sp>
        <p:nvSpPr>
          <p:cNvPr id="10" name="AutoShape 24"/>
          <p:cNvSpPr>
            <a:spLocks/>
          </p:cNvSpPr>
          <p:nvPr/>
        </p:nvSpPr>
        <p:spPr bwMode="blackWhite">
          <a:xfrm>
            <a:off x="379413" y="5303838"/>
            <a:ext cx="4319587" cy="576262"/>
          </a:xfrm>
          <a:prstGeom prst="callout2">
            <a:avLst>
              <a:gd name="adj1" fmla="val 21832"/>
              <a:gd name="adj2" fmla="val -288"/>
              <a:gd name="adj3" fmla="val 25440"/>
              <a:gd name="adj4" fmla="val -13551"/>
              <a:gd name="adj5" fmla="val 95572"/>
              <a:gd name="adj6" fmla="val -34959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ffectLst/>
        </p:spPr>
        <p:txBody>
          <a:bodyPr anchor="ctr"/>
          <a:lstStyle/>
          <a:p>
            <a:pPr eaLnBrk="0" hangingPunct="0">
              <a:defRPr/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Инструмент проверки</a:t>
            </a:r>
            <a:endParaRPr lang="en-US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1" name="AutoShape 25"/>
          <p:cNvSpPr>
            <a:spLocks/>
          </p:cNvSpPr>
          <p:nvPr/>
        </p:nvSpPr>
        <p:spPr bwMode="blackWhite">
          <a:xfrm>
            <a:off x="38100" y="3733800"/>
            <a:ext cx="9144000" cy="769938"/>
          </a:xfrm>
          <a:prstGeom prst="callout2">
            <a:avLst>
              <a:gd name="adj1" fmla="val 23685"/>
              <a:gd name="adj2" fmla="val -1963"/>
              <a:gd name="adj3" fmla="val 23685"/>
              <a:gd name="adj4" fmla="val -13218"/>
              <a:gd name="adj5" fmla="val 151435"/>
              <a:gd name="adj6" fmla="val -26358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ru-RU" b="1" dirty="0">
                <a:solidFill>
                  <a:srgbClr val="005C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Бланк для выполнения задания </a:t>
            </a:r>
            <a:r>
              <a:rPr lang="ru-RU" sz="2400" b="1" dirty="0">
                <a:solidFill>
                  <a:srgbClr val="005C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ru-RU" sz="1400" b="1" dirty="0">
                <a:solidFill>
                  <a:srgbClr val="005C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(если подразумевает структурированный ответ)</a:t>
            </a:r>
            <a:endParaRPr lang="en-US" sz="1400" b="1" dirty="0">
              <a:solidFill>
                <a:srgbClr val="005C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5580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Содержимое 4" descr="reWalls.com-908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6064" y="188640"/>
            <a:ext cx="8591872" cy="2876846"/>
          </a:xfr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28600" y="3254375"/>
            <a:ext cx="7772400" cy="1595438"/>
          </a:xfrm>
          <a:prstGeom prst="rect">
            <a:avLst/>
          </a:prstGeom>
          <a:effectLst/>
        </p:spPr>
        <p:txBody>
          <a:bodyPr anchor="b"/>
          <a:lstStyle>
            <a:lvl1pPr marL="228600" indent="-2286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28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4000" dirty="0" err="1" smtClean="0">
                <a:solidFill>
                  <a:srgbClr val="C00000"/>
                </a:solidFill>
                <a:latin typeface="Decadance Cursiv" pitchFamily="2" charset="0"/>
              </a:rPr>
              <a:t>Компетентностно</a:t>
            </a:r>
            <a:r>
              <a:rPr lang="ru-RU" sz="4000" dirty="0" smtClean="0">
                <a:solidFill>
                  <a:srgbClr val="C00000"/>
                </a:solidFill>
                <a:latin typeface="Decadance Cursiv" pitchFamily="2" charset="0"/>
              </a:rPr>
              <a:t> – ориентированные задачи</a:t>
            </a:r>
            <a:br>
              <a:rPr lang="ru-RU" sz="4000" dirty="0" smtClean="0">
                <a:solidFill>
                  <a:srgbClr val="C00000"/>
                </a:solidFill>
                <a:latin typeface="Decadance Cursiv" pitchFamily="2" charset="0"/>
              </a:rPr>
            </a:br>
            <a:r>
              <a:rPr lang="ru-RU" sz="4000" dirty="0" smtClean="0">
                <a:solidFill>
                  <a:srgbClr val="C00000"/>
                </a:solidFill>
                <a:latin typeface="Decadance Cursiv" pitchFamily="2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92450" y="4483100"/>
            <a:ext cx="4356100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nuscript" pitchFamily="2" charset="0"/>
              </a:rPr>
              <a:t>РУССКИЙ ЯЗЫК </a:t>
            </a:r>
            <a:endParaRPr lang="ru-RU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9730417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071563" y="357188"/>
            <a:ext cx="8072437" cy="792162"/>
          </a:xfrm>
        </p:spPr>
        <p:txBody>
          <a:bodyPr>
            <a:normAutofit fontScale="90000"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4000" dirty="0" smtClean="0">
                <a:solidFill>
                  <a:srgbClr val="002060"/>
                </a:solidFill>
                <a:latin typeface="Manuscript" pitchFamily="2" charset="0"/>
              </a:rPr>
              <a:t> </a:t>
            </a:r>
            <a:r>
              <a:rPr lang="ru-RU" sz="3100" dirty="0" smtClean="0">
                <a:solidFill>
                  <a:srgbClr val="002060"/>
                </a:solidFill>
                <a:latin typeface="Manuscript" pitchFamily="2" charset="0"/>
              </a:rPr>
              <a:t>Задача </a:t>
            </a:r>
            <a:r>
              <a:rPr lang="ru-RU" sz="2900" dirty="0" smtClean="0">
                <a:solidFill>
                  <a:srgbClr val="002060"/>
                </a:solidFill>
                <a:latin typeface="Kozuka Mincho Pro H" pitchFamily="18" charset="-128"/>
                <a:ea typeface="Kozuka Mincho Pro H" pitchFamily="18" charset="-128"/>
              </a:rPr>
              <a:t>1</a:t>
            </a:r>
            <a:r>
              <a:rPr lang="ru-RU" sz="2700" dirty="0" smtClean="0">
                <a:solidFill>
                  <a:srgbClr val="002060"/>
                </a:solidFill>
                <a:latin typeface="Kozuka Mincho Pro H" pitchFamily="18" charset="-128"/>
                <a:ea typeface="Kozuka Mincho Pro H" pitchFamily="18" charset="-128"/>
              </a:rPr>
              <a:t>.  </a:t>
            </a:r>
            <a:r>
              <a:rPr lang="ru-RU" sz="27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Kozuka Mincho Pro H" pitchFamily="18" charset="-128"/>
                <a:cs typeface="Times New Roman" pitchFamily="18" charset="0"/>
              </a:rPr>
              <a:t>И</a:t>
            </a:r>
            <a:r>
              <a:rPr lang="ru-RU" sz="22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Kozuka Mincho Pro H" pitchFamily="18" charset="-128"/>
                <a:cs typeface="Times New Roman" pitchFamily="18" charset="0"/>
              </a:rPr>
              <a:t>ЗЛОЖИТЕ   СВОЁ    МНЕНИЕ</a:t>
            </a:r>
            <a:r>
              <a:rPr lang="ru-RU" sz="22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zuka Mincho Pro H" pitchFamily="18" charset="-128"/>
                <a:ea typeface="Kozuka Mincho Pro H" pitchFamily="18" charset="-128"/>
              </a:rPr>
              <a:t>: </a:t>
            </a:r>
            <a:br>
              <a:rPr lang="ru-RU" sz="22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zuka Mincho Pro H" pitchFamily="18" charset="-128"/>
                <a:ea typeface="Kozuka Mincho Pro H" pitchFamily="18" charset="-128"/>
              </a:rPr>
            </a:br>
            <a:r>
              <a:rPr lang="ru-RU" sz="2200" i="1" dirty="0" smtClean="0">
                <a:solidFill>
                  <a:srgbClr val="FFFF00"/>
                </a:solidFill>
                <a:latin typeface="Kozuka Mincho Pro H" pitchFamily="18" charset="-128"/>
                <a:ea typeface="Kozuka Mincho Pro H" pitchFamily="18" charset="-128"/>
              </a:rPr>
              <a:t>                            </a:t>
            </a:r>
            <a:r>
              <a:rPr lang="ru-RU" sz="27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Kozuka Mincho Pro H" pitchFamily="18" charset="-128"/>
                <a:cs typeface="Times New Roman" pitchFamily="18" charset="0"/>
              </a:rPr>
              <a:t>Ч</a:t>
            </a:r>
            <a:r>
              <a:rPr lang="ru-RU" sz="22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Kozuka Mincho Pro H" pitchFamily="18" charset="-128"/>
                <a:cs typeface="Times New Roman" pitchFamily="18" charset="0"/>
              </a:rPr>
              <a:t>ТО   УДИВИЛО   </a:t>
            </a:r>
            <a:r>
              <a:rPr lang="ru-RU" sz="27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Kozuka Mincho Pro H" pitchFamily="18" charset="-128"/>
                <a:cs typeface="Times New Roman" pitchFamily="18" charset="0"/>
              </a:rPr>
              <a:t>В</a:t>
            </a:r>
            <a:r>
              <a:rPr lang="ru-RU" sz="22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Kozuka Mincho Pro H" pitchFamily="18" charset="-128"/>
                <a:cs typeface="Times New Roman" pitchFamily="18" charset="0"/>
              </a:rPr>
              <a:t>АНЮ?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7150" y="908050"/>
            <a:ext cx="4786313" cy="535463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850" eaLnBrk="0" hangingPunct="0">
              <a:defRPr/>
            </a:pPr>
            <a:r>
              <a:rPr lang="ru-RU" sz="2000" b="1" i="1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Мальчик Ваня получил письмо от</a:t>
            </a:r>
          </a:p>
          <a:p>
            <a:pPr indent="450850" eaLnBrk="0" hangingPunct="0">
              <a:defRPr/>
            </a:pPr>
            <a:r>
              <a:rPr lang="ru-RU" sz="2000" b="1" i="1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   зарубежного друга:</a:t>
            </a:r>
          </a:p>
          <a:p>
            <a:pPr indent="450850" eaLnBrk="0" hangingPunct="0">
              <a:defRPr/>
            </a:pPr>
            <a:r>
              <a:rPr lang="ru-RU" dirty="0">
                <a:solidFill>
                  <a:srgbClr val="351AA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Привет, Ваня! </a:t>
            </a:r>
          </a:p>
          <a:p>
            <a:pPr indent="450850" eaLnBrk="0" hangingPunct="0">
              <a:defRPr/>
            </a:pPr>
            <a:r>
              <a:rPr lang="ru-RU" dirty="0">
                <a:solidFill>
                  <a:srgbClr val="351AA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Как ты жить? Ходить ли ты в школу?  Как ты учиться? Чем заниматься в   свободное время? Когда ты приехать ко мне в гости? Уметь ли ты плавать? Я живу на берегу океана. </a:t>
            </a:r>
          </a:p>
          <a:p>
            <a:pPr indent="450850" eaLnBrk="0" hangingPunct="0">
              <a:defRPr/>
            </a:pPr>
            <a:r>
              <a:rPr lang="ru-RU" dirty="0">
                <a:solidFill>
                  <a:srgbClr val="351AA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Твой друг Джон.</a:t>
            </a:r>
          </a:p>
          <a:p>
            <a:pPr indent="450850" eaLnBrk="0" hangingPunct="0">
              <a:defRPr/>
            </a:pPr>
            <a:endParaRPr lang="ru-RU" dirty="0">
              <a:solidFill>
                <a:srgbClr val="351AA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indent="450850" eaLnBrk="0" hangingPunct="0">
              <a:defRPr/>
            </a:pPr>
            <a:r>
              <a:rPr lang="ru-RU" b="1" i="1" dirty="0">
                <a:solidFill>
                  <a:srgbClr val="17375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</a:t>
            </a:r>
          </a:p>
          <a:p>
            <a:pPr indent="450850" eaLnBrk="0" hangingPunct="0">
              <a:defRPr/>
            </a:pPr>
            <a:r>
              <a:rPr lang="ru-RU" b="1" i="1" dirty="0">
                <a:solidFill>
                  <a:srgbClr val="351AA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Ответы - рассуждения: </a:t>
            </a:r>
          </a:p>
          <a:p>
            <a:pPr indent="450850" eaLnBrk="0" hangingPunct="0">
              <a:defRPr/>
            </a:pPr>
            <a:r>
              <a:rPr lang="ru-RU" sz="2000" b="1" dirty="0">
                <a:solidFill>
                  <a:srgbClr val="351AA6"/>
                </a:solidFill>
                <a:latin typeface="Times New Roman" pitchFamily="18" charset="0"/>
                <a:cs typeface="Times New Roman" pitchFamily="18" charset="0"/>
              </a:rPr>
              <a:t>«Так не говорят.»</a:t>
            </a:r>
          </a:p>
          <a:p>
            <a:pPr indent="450850" eaLnBrk="0" hangingPunct="0">
              <a:defRPr/>
            </a:pPr>
            <a:r>
              <a:rPr lang="ru-RU" sz="2000" b="1" dirty="0">
                <a:solidFill>
                  <a:srgbClr val="351AA6"/>
                </a:solidFill>
                <a:latin typeface="Times New Roman" pitchFamily="18" charset="0"/>
                <a:cs typeface="Times New Roman" pitchFamily="18" charset="0"/>
              </a:rPr>
              <a:t>«Неправильно  написаны</a:t>
            </a:r>
          </a:p>
          <a:p>
            <a:pPr indent="450850" eaLnBrk="0" hangingPunct="0">
              <a:defRPr/>
            </a:pPr>
            <a:r>
              <a:rPr lang="ru-RU" sz="2000" b="1" dirty="0">
                <a:solidFill>
                  <a:srgbClr val="351AA6"/>
                </a:solidFill>
                <a:latin typeface="Times New Roman" pitchFamily="18" charset="0"/>
                <a:cs typeface="Times New Roman" pitchFamily="18" charset="0"/>
              </a:rPr>
              <a:t>     глаголы.»</a:t>
            </a:r>
          </a:p>
          <a:p>
            <a:pPr indent="450850" eaLnBrk="0" hangingPunct="0">
              <a:defRPr/>
            </a:pPr>
            <a:r>
              <a:rPr lang="ru-RU" sz="2000" b="1" dirty="0">
                <a:solidFill>
                  <a:srgbClr val="351AA6"/>
                </a:solidFill>
                <a:latin typeface="Times New Roman" pitchFamily="18" charset="0"/>
                <a:cs typeface="Times New Roman" pitchFamily="18" charset="0"/>
              </a:rPr>
              <a:t> «Глаголы употреблены не в том </a:t>
            </a:r>
          </a:p>
          <a:p>
            <a:pPr indent="450850" eaLnBrk="0" hangingPunct="0">
              <a:defRPr/>
            </a:pPr>
            <a:r>
              <a:rPr lang="ru-RU" sz="2000" b="1" dirty="0">
                <a:solidFill>
                  <a:srgbClr val="351AA6"/>
                </a:solidFill>
                <a:latin typeface="Times New Roman" pitchFamily="18" charset="0"/>
                <a:cs typeface="Times New Roman" pitchFamily="18" charset="0"/>
              </a:rPr>
              <a:t>        времени.»</a:t>
            </a:r>
          </a:p>
          <a:p>
            <a:pPr indent="450850" eaLnBrk="0" hangingPunct="0">
              <a:defRPr/>
            </a:pPr>
            <a:r>
              <a:rPr lang="ru-RU" sz="2000" b="1" dirty="0">
                <a:solidFill>
                  <a:srgbClr val="351AA6"/>
                </a:solidFill>
                <a:latin typeface="Times New Roman" pitchFamily="18" charset="0"/>
                <a:cs typeface="Times New Roman" pitchFamily="18" charset="0"/>
              </a:rPr>
              <a:t> «Глаголы написаны не в том лице»</a:t>
            </a:r>
          </a:p>
          <a:p>
            <a:pPr indent="450850" eaLnBrk="0" hangingPunct="0">
              <a:defRPr/>
            </a:pPr>
            <a:r>
              <a:rPr lang="ru-RU" sz="2000" b="1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16016" y="1260987"/>
            <a:ext cx="4143404" cy="528641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УЧЕБНО  – ПОЗНАВАТЕЛЬНАЯ КОМПЕТЕНЦИЯ:</a:t>
            </a:r>
            <a:r>
              <a:rPr lang="ru-RU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умение преобразовывать </a:t>
            </a:r>
          </a:p>
          <a:p>
            <a:pPr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информацию;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умение ориентироваться в своей </a:t>
            </a:r>
          </a:p>
          <a:p>
            <a:pPr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системе знаний;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принимать и сохранять учебную </a:t>
            </a:r>
          </a:p>
          <a:p>
            <a:pPr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задачу;  </a:t>
            </a:r>
          </a:p>
          <a:p>
            <a:pPr>
              <a:defRPr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600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КОММУНИКАТИВНАЯ КОМПЕТЕНЦИЯ: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у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мение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оформлять свои мысли </a:t>
            </a:r>
          </a:p>
          <a:p>
            <a:pPr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в устной форме;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слушать и понимать речь других; 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совместно договариваться о</a:t>
            </a:r>
          </a:p>
          <a:p>
            <a:pPr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правилах поведения и общения на </a:t>
            </a:r>
          </a:p>
          <a:p>
            <a:pPr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уроке и следовать им. </a:t>
            </a:r>
          </a:p>
        </p:txBody>
      </p:sp>
      <p:sp>
        <p:nvSpPr>
          <p:cNvPr id="5" name="AutoShape 22"/>
          <p:cNvSpPr>
            <a:spLocks/>
          </p:cNvSpPr>
          <p:nvPr/>
        </p:nvSpPr>
        <p:spPr bwMode="blackWhite">
          <a:xfrm>
            <a:off x="322263" y="452438"/>
            <a:ext cx="4141787" cy="792162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04810"/>
              <a:gd name="adj6" fmla="val -24657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>
                <a:solidFill>
                  <a:srgbClr val="FF0000"/>
                </a:solidFill>
                <a:latin typeface="Bookman Old Style" pitchFamily="18" charset="0"/>
              </a:rPr>
              <a:t>Стимул</a:t>
            </a:r>
          </a:p>
          <a:p>
            <a:pPr eaLnBrk="0" hangingPunct="0"/>
            <a:endParaRPr lang="en-US" b="1">
              <a:solidFill>
                <a:schemeClr val="accent2"/>
              </a:solidFill>
            </a:endParaRPr>
          </a:p>
        </p:txBody>
      </p:sp>
      <p:sp>
        <p:nvSpPr>
          <p:cNvPr id="7" name="AutoShape 22"/>
          <p:cNvSpPr>
            <a:spLocks/>
          </p:cNvSpPr>
          <p:nvPr/>
        </p:nvSpPr>
        <p:spPr bwMode="blackWhite">
          <a:xfrm>
            <a:off x="322262" y="3193215"/>
            <a:ext cx="6465455" cy="574675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20060"/>
              <a:gd name="adj6" fmla="val -28926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 dirty="0">
                <a:solidFill>
                  <a:schemeClr val="accent2"/>
                </a:solidFill>
                <a:latin typeface="Bookman Old Style" pitchFamily="18" charset="0"/>
              </a:rPr>
              <a:t>Задачная формулировка</a:t>
            </a:r>
            <a:endParaRPr lang="en-US" sz="2400" b="1" dirty="0">
              <a:solidFill>
                <a:schemeClr val="accent2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99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Grp="1" noChangeArrowheads="1"/>
          </p:cNvSpPr>
          <p:nvPr>
            <p:ph type="title"/>
          </p:nvPr>
        </p:nvSpPr>
        <p:spPr>
          <a:xfrm>
            <a:off x="-300038" y="2289175"/>
            <a:ext cx="5429251" cy="571500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Неопределённая форма глагола</a:t>
            </a:r>
          </a:p>
        </p:txBody>
      </p:sp>
      <p:graphicFrame>
        <p:nvGraphicFramePr>
          <p:cNvPr id="24594" name="Group 18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994508522"/>
              </p:ext>
            </p:extLst>
          </p:nvPr>
        </p:nvGraphicFramePr>
        <p:xfrm>
          <a:off x="214313" y="3278188"/>
          <a:ext cx="5149775" cy="3122612"/>
        </p:xfrm>
        <a:graphic>
          <a:graphicData uri="http://schemas.openxmlformats.org/drawingml/2006/table">
            <a:tbl>
              <a:tblPr/>
              <a:tblGrid>
                <a:gridCol w="3328147"/>
                <a:gridCol w="1821628"/>
              </a:tblGrid>
              <a:tr h="8017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           Пункты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     исследования</a:t>
                      </a:r>
                    </a:p>
                  </a:txBody>
                  <a:tcPr marL="91439" marR="91439"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Результаты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  исследования</a:t>
                      </a:r>
                      <a:endParaRPr kumimoji="0" lang="ru-RU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20860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Вопросы неопределённой 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формы глагола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Изменение по лицам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Изменение по числам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Изменение по времени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Изменение по родам</a:t>
                      </a:r>
                    </a:p>
                  </a:txBody>
                  <a:tcPr marL="91439" marR="91439"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Что делать?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AutoNum type="arabicPeriod"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 изменяется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изменяется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изменяется</a:t>
                      </a:r>
                    </a:p>
                    <a:p>
                      <a:pPr marL="457200" marR="0" lvl="0" indent="-457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изменяется</a:t>
                      </a:r>
                    </a:p>
                  </a:txBody>
                  <a:tcPr marL="91439" marR="91439"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85800" y="658813"/>
            <a:ext cx="7643813" cy="11382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2060"/>
                </a:solidFill>
                <a:latin typeface="Manuscript" pitchFamily="2" charset="0"/>
              </a:rPr>
              <a:t>Задача </a:t>
            </a:r>
            <a:r>
              <a:rPr lang="ru-RU" sz="2400" b="1" dirty="0" smtClean="0">
                <a:solidFill>
                  <a:srgbClr val="002060"/>
                </a:solidFill>
                <a:latin typeface="Manuscript" pitchFamily="2" charset="0"/>
                <a:ea typeface="Kozuka Mincho Pro H" pitchFamily="18" charset="-128"/>
              </a:rPr>
              <a:t>2.</a:t>
            </a:r>
            <a:r>
              <a:rPr lang="ru-RU" sz="2400" b="1" dirty="0" smtClean="0">
                <a:solidFill>
                  <a:srgbClr val="002060"/>
                </a:solidFill>
                <a:latin typeface="Kozuka Mincho Pro H" pitchFamily="18" charset="-128"/>
                <a:ea typeface="Kozuka Mincho Pro H" pitchFamily="18" charset="-128"/>
              </a:rPr>
              <a:t>  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Kozuka Mincho Pro H" pitchFamily="18" charset="-128"/>
                <a:cs typeface="Times New Roman" pitchFamily="18" charset="0"/>
              </a:rPr>
              <a:t>ПРОВЕДИТЕ  ИССЛЕДОВАНИЯ  О ГЛАГОЛАХ</a:t>
            </a:r>
          </a:p>
          <a:p>
            <a:pPr>
              <a:defRPr/>
            </a:pP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Kozuka Mincho Pro H" pitchFamily="18" charset="-128"/>
                <a:cs typeface="Times New Roman" pitchFamily="18" charset="0"/>
              </a:rPr>
              <a:t>                        НЕОПРЕДЕЛЁННОЙ  ФОРМЫ  ПО  ТАБЛИЦЕ.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zuka Mincho Pro H" pitchFamily="18" charset="-128"/>
                <a:ea typeface="Kozuka Mincho Pro H" pitchFamily="18" charset="-128"/>
              </a:rPr>
              <a:t>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zuka Mincho Pro H" pitchFamily="18" charset="-128"/>
                <a:ea typeface="Kozuka Mincho Pro H" pitchFamily="18" charset="-128"/>
              </a:rPr>
              <a:t/>
            </a:r>
            <a:b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zuka Mincho Pro H" pitchFamily="18" charset="-128"/>
                <a:ea typeface="Kozuka Mincho Pro H" pitchFamily="18" charset="-128"/>
              </a:rPr>
            </a:b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1905000" y="3048000"/>
            <a:ext cx="125412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i="1" dirty="0">
                <a:solidFill>
                  <a:srgbClr val="17375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Ответ: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36096" y="1789363"/>
            <a:ext cx="3534171" cy="487231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i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400" i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200" i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УЧЕБНО  – ПОЗНАВАТЕЛЬНАЯ КОМПЕТЕНЦИЯ:</a:t>
            </a:r>
            <a:r>
              <a:rPr lang="ru-RU" sz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умение  самостоятельно находить </a:t>
            </a:r>
          </a:p>
          <a:p>
            <a:pPr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информацию;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умение  преобразовывать </a:t>
            </a:r>
          </a:p>
          <a:p>
            <a:pPr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информацию;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принимать и сохранять учебную </a:t>
            </a:r>
          </a:p>
          <a:p>
            <a:pPr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задачу; 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адекватно воспринимать оценку </a:t>
            </a:r>
          </a:p>
          <a:p>
            <a:pPr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учителя. </a:t>
            </a:r>
          </a:p>
          <a:p>
            <a:pPr>
              <a:defRPr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200" i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КОММУНИКАТИВНАЯ КОМПЕТЕНЦИЯ</a:t>
            </a:r>
            <a:r>
              <a:rPr lang="ru-RU" sz="1400" i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мение</a:t>
            </a:r>
            <a:r>
              <a:rPr lang="ru-RU" sz="16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оформлять свои мысли ;</a:t>
            </a:r>
            <a:r>
              <a:rPr lang="ru-RU" sz="16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слушать и понимать речь других; 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совместно договариваться о</a:t>
            </a:r>
          </a:p>
          <a:p>
            <a:pPr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правилах поведения и общения на </a:t>
            </a:r>
          </a:p>
          <a:p>
            <a:pPr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уроке и следовать им. </a:t>
            </a:r>
          </a:p>
          <a:p>
            <a:pPr>
              <a:defRPr/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200" i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КОМПЕТЕНЦИЯ  ЛИЧНОСТНОГО САМОСОВЕРШЕНСТВОВАНИЯ: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sz="16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прогнозирование и проектирование </a:t>
            </a:r>
          </a:p>
          <a:p>
            <a:pPr>
              <a:defRPr/>
            </a:pPr>
            <a:r>
              <a:rPr lang="ru-RU" sz="16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действий, поведения. </a:t>
            </a:r>
          </a:p>
          <a:p>
            <a:pPr>
              <a:defRPr/>
            </a:pPr>
            <a:endParaRPr lang="ru-RU" sz="1400" i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22"/>
          <p:cNvSpPr>
            <a:spLocks/>
          </p:cNvSpPr>
          <p:nvPr/>
        </p:nvSpPr>
        <p:spPr bwMode="blackWhite">
          <a:xfrm>
            <a:off x="1219200" y="128588"/>
            <a:ext cx="6091238" cy="574675"/>
          </a:xfrm>
          <a:prstGeom prst="callout2">
            <a:avLst>
              <a:gd name="adj1" fmla="val 22153"/>
              <a:gd name="adj2" fmla="val -1944"/>
              <a:gd name="adj3" fmla="val 22153"/>
              <a:gd name="adj4" fmla="val -12162"/>
              <a:gd name="adj5" fmla="val 320060"/>
              <a:gd name="adj6" fmla="val -28926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>
                <a:solidFill>
                  <a:schemeClr val="accent2"/>
                </a:solidFill>
                <a:latin typeface="Bookman Old Style" pitchFamily="18" charset="0"/>
              </a:rPr>
              <a:t>Задачная формулировка</a:t>
            </a:r>
            <a:endParaRPr lang="en-US" sz="2400" b="1">
              <a:solidFill>
                <a:schemeClr val="accent2"/>
              </a:solidFill>
              <a:latin typeface="Bookman Old Style" pitchFamily="18" charset="0"/>
            </a:endParaRPr>
          </a:p>
        </p:txBody>
      </p:sp>
      <p:sp>
        <p:nvSpPr>
          <p:cNvPr id="9" name="AutoShape 23"/>
          <p:cNvSpPr>
            <a:spLocks/>
          </p:cNvSpPr>
          <p:nvPr/>
        </p:nvSpPr>
        <p:spPr bwMode="blackWhite">
          <a:xfrm>
            <a:off x="173038" y="1797050"/>
            <a:ext cx="4357687" cy="647700"/>
          </a:xfrm>
          <a:prstGeom prst="callout2">
            <a:avLst>
              <a:gd name="adj1" fmla="val 21884"/>
              <a:gd name="adj2" fmla="val -1954"/>
              <a:gd name="adj3" fmla="val 21884"/>
              <a:gd name="adj4" fmla="val -11843"/>
              <a:gd name="adj5" fmla="val 223620"/>
              <a:gd name="adj6" fmla="val -26588"/>
            </a:avLst>
          </a:prstGeom>
          <a:noFill/>
          <a:ln w="9525">
            <a:solidFill>
              <a:srgbClr val="000000"/>
            </a:solidFill>
            <a:miter lim="800000"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r>
              <a:rPr lang="ru-RU" sz="2400" b="1">
                <a:solidFill>
                  <a:srgbClr val="FF0066"/>
                </a:solidFill>
                <a:latin typeface="Bookman Old Style" pitchFamily="18" charset="0"/>
              </a:rPr>
              <a:t>Источник информации</a:t>
            </a:r>
            <a:endParaRPr lang="en-US" sz="2400" b="1">
              <a:solidFill>
                <a:srgbClr val="FF0066"/>
              </a:solidFill>
              <a:latin typeface="Bookman Old Style" pitchFamily="18" charset="0"/>
            </a:endParaRPr>
          </a:p>
        </p:txBody>
      </p:sp>
      <p:pic>
        <p:nvPicPr>
          <p:cNvPr id="70682" name="Picture 2" descr="C:\Users\User\Desktop\каритинки\1111360_1711709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5546" flipH="1">
            <a:off x="322263" y="6119813"/>
            <a:ext cx="8286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553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Содержимое 4" descr="reWalls.com-908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500" y="259561"/>
            <a:ext cx="8416999" cy="2665383"/>
          </a:xfrm>
        </p:spPr>
      </p:pic>
      <p:sp>
        <p:nvSpPr>
          <p:cNvPr id="7" name="Прямоугольник 6"/>
          <p:cNvSpPr/>
          <p:nvPr/>
        </p:nvSpPr>
        <p:spPr>
          <a:xfrm>
            <a:off x="1427163" y="4660900"/>
            <a:ext cx="1849437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nuscript" pitchFamily="2" charset="0"/>
              </a:rPr>
              <a:t>4 класс </a:t>
            </a:r>
            <a:endParaRPr lang="ru-RU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685800" y="2924944"/>
            <a:ext cx="7772400" cy="2209800"/>
          </a:xfrm>
          <a:prstGeom prst="rect">
            <a:avLst/>
          </a:prstGeom>
          <a:effectLst/>
        </p:spPr>
        <p:txBody>
          <a:bodyPr anchor="b"/>
          <a:lstStyle>
            <a:lvl1pPr marL="228600" indent="-2286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28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4000" dirty="0" err="1" smtClean="0">
                <a:solidFill>
                  <a:srgbClr val="C00000"/>
                </a:solidFill>
                <a:latin typeface="Decadance Cursiv" pitchFamily="2" charset="0"/>
              </a:rPr>
              <a:t>Компетентностно</a:t>
            </a:r>
            <a:r>
              <a:rPr lang="ru-RU" sz="4000" dirty="0" smtClean="0">
                <a:solidFill>
                  <a:srgbClr val="C00000"/>
                </a:solidFill>
                <a:latin typeface="Decadance Cursiv" pitchFamily="2" charset="0"/>
              </a:rPr>
              <a:t> – ориентированные задачи</a:t>
            </a:r>
            <a:br>
              <a:rPr lang="ru-RU" sz="4000" dirty="0" smtClean="0">
                <a:solidFill>
                  <a:srgbClr val="C00000"/>
                </a:solidFill>
                <a:latin typeface="Decadance Cursiv" pitchFamily="2" charset="0"/>
              </a:rPr>
            </a:br>
            <a:r>
              <a:rPr lang="ru-RU" sz="4000" dirty="0" smtClean="0">
                <a:solidFill>
                  <a:srgbClr val="C00000"/>
                </a:solidFill>
                <a:latin typeface="Decadance Cursiv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413345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7488832" cy="432048"/>
          </a:xfrm>
        </p:spPr>
        <p:txBody>
          <a:bodyPr>
            <a:normAutofit fontScale="90000"/>
          </a:bodyPr>
          <a:lstStyle/>
          <a:p>
            <a:pPr marL="320040" indent="-32004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600" dirty="0"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FF00FF"/>
                </a:solidFill>
                <a:latin typeface="+mn-lt"/>
                <a:ea typeface="+mn-ea"/>
                <a:cs typeface="+mn-cs"/>
              </a:rPr>
              <a:t>КОЗ по теме  «Признаки животных</a:t>
            </a:r>
            <a:r>
              <a:rPr lang="ru-RU" sz="3600" dirty="0" smtClean="0"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FF00FF"/>
                </a:solidFill>
                <a:latin typeface="+mn-lt"/>
                <a:ea typeface="+mn-ea"/>
                <a:cs typeface="+mn-cs"/>
              </a:rPr>
              <a:t>»</a:t>
            </a:r>
            <a:br>
              <a:rPr lang="ru-RU" sz="3600" dirty="0" smtClean="0"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FF00FF"/>
                </a:solidFill>
                <a:latin typeface="+mn-lt"/>
                <a:ea typeface="+mn-ea"/>
                <a:cs typeface="+mn-cs"/>
              </a:rPr>
            </a:br>
            <a:endParaRPr lang="ru-RU" sz="3600" dirty="0">
              <a:ln w="12700">
                <a:solidFill>
                  <a:schemeClr val="accent5">
                    <a:lumMod val="75000"/>
                  </a:schemeClr>
                </a:solidFill>
              </a:ln>
              <a:solidFill>
                <a:srgbClr val="FF00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8915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304800" y="838200"/>
            <a:ext cx="8610600" cy="6019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24580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" y="228600"/>
            <a:ext cx="8686800" cy="6408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73731" name="Picture 2" descr="https://cdn.scratch.mit.edu/static/site/users/avatars/819/7762.pn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164"/>
            <a:ext cx="13144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932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81000" y="228600"/>
            <a:ext cx="8535988" cy="6400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78646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863600"/>
          </a:xfrm>
        </p:spPr>
        <p:txBody>
          <a:bodyPr/>
          <a:lstStyle/>
          <a:p>
            <a:pPr marL="320040" indent="-32004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600" dirty="0"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FF00FF"/>
                </a:solidFill>
                <a:latin typeface="+mn-lt"/>
                <a:ea typeface="+mn-ea"/>
                <a:cs typeface="+mn-cs"/>
              </a:rPr>
              <a:t>КОЗ по теме «Значение насекомых»</a:t>
            </a:r>
          </a:p>
        </p:txBody>
      </p:sp>
      <p:pic>
        <p:nvPicPr>
          <p:cNvPr id="41987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1066800"/>
            <a:ext cx="8299450" cy="5562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75780" name="Picture 4" descr="http://img0.liveinternet.ru/images/attach/c/7/95/86/95086394_c5fbb1998b7d0b02bea34279dd49d2c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4419600"/>
            <a:ext cx="1144588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31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8013" cy="754063"/>
          </a:xfrm>
        </p:spPr>
        <p:txBody>
          <a:bodyPr>
            <a:normAutofit fontScale="90000"/>
          </a:bodyPr>
          <a:lstStyle/>
          <a:p>
            <a:pPr marL="320040" indent="-32004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FF00FF"/>
                </a:solidFill>
                <a:latin typeface="+mn-lt"/>
                <a:ea typeface="+mn-ea"/>
                <a:cs typeface="+mn-cs"/>
              </a:rPr>
              <a:t>КОЗ по теме «Кровь»</a:t>
            </a:r>
          </a:p>
        </p:txBody>
      </p:sp>
      <p:pic>
        <p:nvPicPr>
          <p:cNvPr id="44035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457200" y="1219200"/>
            <a:ext cx="8208963" cy="5410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76804" name="Picture 10" descr="zvonochek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0" y="-1524000"/>
            <a:ext cx="1398587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796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95536" y="241300"/>
            <a:ext cx="8352928" cy="62977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91735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33693" cy="792163"/>
          </a:xfrm>
        </p:spPr>
        <p:txBody>
          <a:bodyPr/>
          <a:lstStyle/>
          <a:p>
            <a:pPr marL="320040" indent="-32004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3200" dirty="0"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FF00FF"/>
                </a:solidFill>
                <a:latin typeface="+mn-lt"/>
                <a:ea typeface="+mn-ea"/>
                <a:cs typeface="+mn-cs"/>
              </a:rPr>
              <a:t>КОЗ по теме «Кожа. Терморегуляция»</a:t>
            </a:r>
          </a:p>
        </p:txBody>
      </p:sp>
      <p:pic>
        <p:nvPicPr>
          <p:cNvPr id="46083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81000" y="914400"/>
            <a:ext cx="8610600" cy="59229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25532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88913"/>
            <a:ext cx="8137525" cy="26685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781300"/>
            <a:ext cx="8137525" cy="36655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63759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5"/>
          <p:cNvSpPr txBox="1">
            <a:spLocks noChangeArrowheads="1"/>
          </p:cNvSpPr>
          <p:nvPr/>
        </p:nvSpPr>
        <p:spPr bwMode="auto">
          <a:xfrm>
            <a:off x="614363" y="184150"/>
            <a:ext cx="7772400" cy="946150"/>
          </a:xfrm>
          <a:prstGeom prst="rect">
            <a:avLst/>
          </a:prstGeom>
          <a:solidFill>
            <a:srgbClr val="00CC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25000"/>
              </a:spcBef>
            </a:pPr>
            <a:r>
              <a:rPr lang="ru-RU" sz="2800" b="1">
                <a:solidFill>
                  <a:srgbClr val="FFFF00"/>
                </a:solidFill>
                <a:latin typeface="Times New Roman" pitchFamily="18" charset="0"/>
              </a:rPr>
              <a:t>Компетентностно-ориентированные задания:</a:t>
            </a:r>
            <a:r>
              <a:rPr lang="ru-RU" sz="280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ru-RU" sz="2800" b="1">
                <a:solidFill>
                  <a:srgbClr val="FFFF00"/>
                </a:solidFill>
                <a:latin typeface="Times New Roman" pitchFamily="18" charset="0"/>
              </a:rPr>
              <a:t> ресурсы</a:t>
            </a:r>
          </a:p>
        </p:txBody>
      </p:sp>
      <p:pic>
        <p:nvPicPr>
          <p:cNvPr id="80899" name="Picture 6" descr="Obl_Metod_Fish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0300"/>
            <a:ext cx="2590800" cy="2133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0" name="Picture 7" descr="Pobediteli_Mini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057400"/>
            <a:ext cx="1747838" cy="20002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1" name="Picture 8" descr="Geraldika_Mini"/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4432300"/>
            <a:ext cx="1844675" cy="1943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2" name="Text Box 9"/>
          <p:cNvSpPr txBox="1">
            <a:spLocks noChangeArrowheads="1"/>
          </p:cNvSpPr>
          <p:nvPr/>
        </p:nvSpPr>
        <p:spPr bwMode="auto">
          <a:xfrm>
            <a:off x="4500563" y="1371600"/>
            <a:ext cx="475138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ru-RU" sz="2800" b="1" dirty="0">
              <a:solidFill>
                <a:srgbClr val="1E09B7"/>
              </a:solidFill>
              <a:latin typeface="Times New Roman" pitchFamily="18" charset="0"/>
            </a:endParaRPr>
          </a:p>
          <a:p>
            <a:pPr eaLnBrk="1" hangingPunct="1"/>
            <a:r>
              <a:rPr lang="ru-RU" sz="2400" b="1" dirty="0">
                <a:solidFill>
                  <a:srgbClr val="00B0F0"/>
                </a:solidFill>
                <a:latin typeface="Times New Roman" pitchFamily="18" charset="0"/>
              </a:rPr>
              <a:t>- Методические рекомендации по формированию ключевых компетентностей учащихся начальной школы</a:t>
            </a:r>
          </a:p>
          <a:p>
            <a:pPr eaLnBrk="1" hangingPunct="1"/>
            <a:r>
              <a:rPr lang="ru-RU" sz="2400" b="1" dirty="0">
                <a:solidFill>
                  <a:srgbClr val="351AA6"/>
                </a:solidFill>
                <a:latin typeface="Times New Roman" pitchFamily="18" charset="0"/>
              </a:rPr>
              <a:t>Рабочие тетради:</a:t>
            </a:r>
          </a:p>
          <a:p>
            <a:pPr eaLnBrk="1" hangingPunct="1"/>
            <a:r>
              <a:rPr lang="ru-RU" sz="2400" b="1" dirty="0">
                <a:solidFill>
                  <a:srgbClr val="351AA6"/>
                </a:solidFill>
                <a:latin typeface="Times New Roman" pitchFamily="18" charset="0"/>
              </a:rPr>
              <a:t>- «Победители стихий»</a:t>
            </a:r>
          </a:p>
          <a:p>
            <a:pPr eaLnBrk="1" hangingPunct="1"/>
            <a:r>
              <a:rPr lang="ru-RU" sz="2400" b="1" dirty="0">
                <a:solidFill>
                  <a:srgbClr val="351AA6"/>
                </a:solidFill>
                <a:latin typeface="Times New Roman" pitchFamily="18" charset="0"/>
              </a:rPr>
              <a:t>- «Символика класса»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992313" y="4911725"/>
            <a:ext cx="8496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b="1">
                <a:solidFill>
                  <a:srgbClr val="00CC5C"/>
                </a:solidFill>
                <a:latin typeface="Times New Roman" pitchFamily="18" charset="0"/>
              </a:rPr>
              <a:t>Тетрадь «Символика класса» - </a:t>
            </a:r>
            <a:br>
              <a:rPr lang="ru-RU" b="1">
                <a:solidFill>
                  <a:srgbClr val="00CC5C"/>
                </a:solidFill>
                <a:latin typeface="Times New Roman" pitchFamily="18" charset="0"/>
              </a:rPr>
            </a:br>
            <a:r>
              <a:rPr lang="ru-RU" b="1">
                <a:solidFill>
                  <a:srgbClr val="00CC5C"/>
                </a:solidFill>
                <a:latin typeface="Times New Roman" pitchFamily="18" charset="0"/>
              </a:rPr>
              <a:t>учебный проект: создание символики класса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189163" y="5557838"/>
            <a:ext cx="81010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solidFill>
                  <a:srgbClr val="0E8C1D"/>
                </a:solidFill>
                <a:latin typeface="Times New Roman" pitchFamily="18" charset="0"/>
              </a:rPr>
              <a:t>обучение действиям в рамках проекта</a:t>
            </a:r>
            <a:r>
              <a:rPr lang="ru-RU" sz="1600">
                <a:solidFill>
                  <a:srgbClr val="0E8C1D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80905" name="Text Box 8"/>
          <p:cNvSpPr txBox="1">
            <a:spLocks noChangeArrowheads="1"/>
          </p:cNvSpPr>
          <p:nvPr/>
        </p:nvSpPr>
        <p:spPr bwMode="auto">
          <a:xfrm>
            <a:off x="2784475" y="5895975"/>
            <a:ext cx="6911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600" b="1">
                <a:solidFill>
                  <a:srgbClr val="0E8C1D"/>
                </a:solidFill>
                <a:latin typeface="Times New Roman" pitchFamily="18" charset="0"/>
              </a:rPr>
              <a:t>сплочение класса / осознание общности интересов и целей</a:t>
            </a:r>
            <a:r>
              <a:rPr lang="ru-RU" sz="1600">
                <a:solidFill>
                  <a:srgbClr val="0E8C1D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80906" name="Line 9"/>
          <p:cNvSpPr>
            <a:spLocks noChangeShapeType="1"/>
          </p:cNvSpPr>
          <p:nvPr/>
        </p:nvSpPr>
        <p:spPr bwMode="auto">
          <a:xfrm>
            <a:off x="2454275" y="5843588"/>
            <a:ext cx="273050" cy="215900"/>
          </a:xfrm>
          <a:prstGeom prst="line">
            <a:avLst/>
          </a:prstGeom>
          <a:noFill/>
          <a:ln w="57150">
            <a:solidFill>
              <a:srgbClr val="99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970213" y="6294438"/>
            <a:ext cx="6121400" cy="468312"/>
            <a:chOff x="1550" y="2886"/>
            <a:chExt cx="3856" cy="979"/>
          </a:xfrm>
        </p:grpSpPr>
        <p:sp>
          <p:nvSpPr>
            <p:cNvPr id="80909" name="Text Box 11"/>
            <p:cNvSpPr txBox="1">
              <a:spLocks noChangeArrowheads="1"/>
            </p:cNvSpPr>
            <p:nvPr/>
          </p:nvSpPr>
          <p:spPr bwMode="auto">
            <a:xfrm>
              <a:off x="1550" y="3158"/>
              <a:ext cx="3856" cy="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1600" b="1">
                  <a:solidFill>
                    <a:srgbClr val="0E8C1D"/>
                  </a:solidFill>
                  <a:latin typeface="Times New Roman" pitchFamily="18" charset="0"/>
                </a:rPr>
                <a:t>освоение аспектов ключевых компетентностей </a:t>
              </a:r>
            </a:p>
          </p:txBody>
        </p:sp>
        <p:sp>
          <p:nvSpPr>
            <p:cNvPr id="80910" name="Line 12"/>
            <p:cNvSpPr>
              <a:spLocks noChangeShapeType="1"/>
            </p:cNvSpPr>
            <p:nvPr/>
          </p:nvSpPr>
          <p:spPr bwMode="auto">
            <a:xfrm>
              <a:off x="1882" y="2886"/>
              <a:ext cx="272" cy="272"/>
            </a:xfrm>
            <a:prstGeom prst="line">
              <a:avLst/>
            </a:prstGeom>
            <a:noFill/>
            <a:ln w="57150">
              <a:solidFill>
                <a:srgbClr val="99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4" name="Picture 7" descr="BD20663_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963" y="5005388"/>
            <a:ext cx="67468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962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heme/theme1.xml><?xml version="1.0" encoding="utf-8"?>
<a:theme xmlns:a="http://schemas.openxmlformats.org/drawingml/2006/main" name="Тема Office">
  <a:themeElements>
    <a:clrScheme name="Другая 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E19FF"/>
      </a:hlink>
      <a:folHlink>
        <a:srgbClr val="5F006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1393</Words>
  <Application>Microsoft Office PowerPoint</Application>
  <PresentationFormat>Экран (4:3)</PresentationFormat>
  <Paragraphs>333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Презентация PowerPoint</vt:lpstr>
      <vt:lpstr>Презентация PowerPoint</vt:lpstr>
      <vt:lpstr>Компетентностно-ориентированное задание (введение в проблему) </vt:lpstr>
      <vt:lpstr>Компетентностно-ориентированное  задание </vt:lpstr>
      <vt:lpstr>Компетентностно-ориентированное  задание (информация,необходимая для решения данной задачи)</vt:lpstr>
      <vt:lpstr>Компетентностно-ориентированное задание (форма предъявления результатов КОЗ)</vt:lpstr>
      <vt:lpstr>Презентация PowerPoint</vt:lpstr>
      <vt:lpstr>Презентация PowerPoint</vt:lpstr>
      <vt:lpstr>Презентация PowerPoint</vt:lpstr>
      <vt:lpstr>Презентация PowerPoint</vt:lpstr>
      <vt:lpstr>№ 5</vt:lpstr>
      <vt:lpstr>Компетентностно-ориентированное задание</vt:lpstr>
      <vt:lpstr>Презентация PowerPoint</vt:lpstr>
      <vt:lpstr>Презентация PowerPoint</vt:lpstr>
      <vt:lpstr>Презентация PowerPoint</vt:lpstr>
      <vt:lpstr>Характеристика задания </vt:lpstr>
      <vt:lpstr>Презентация PowerPoint</vt:lpstr>
      <vt:lpstr>Задачная формулировка: (инструкция)    Каждый класс имеет по 32 метра провода, которым нужно обозначить на земле границу клумбы. Форму клумбы предлагают выбрать из следующих вариантов: </vt:lpstr>
      <vt:lpstr>2 задание: Укажи на чертеже размеры сторон клумб, если известно, что на их  разметку ушло 32 метра провода. </vt:lpstr>
      <vt:lpstr>  Источник информации    1 задание: Обведи слово «Да» или «Нет» в таблице около каждой формы клумбы в зависимости, от того, хватит или не хватит участникам 32 метра провода, чтобы обозначить её границу. </vt:lpstr>
      <vt:lpstr> Задание</vt:lpstr>
      <vt:lpstr>Вы собираетесь летом в деревню. Там много домашних животных.   .    Посоветуй своим родственникам, как вести себя с домашними животными. Для этого закончи памятку и напиши свой 5 пункт . Тебе в помощь слова для справок, картинки  и текст. </vt:lpstr>
      <vt:lpstr> </vt:lpstr>
      <vt:lpstr>Инструмент проверки – бланк (таблица)</vt:lpstr>
      <vt:lpstr> Бабушка забыла где-то свои очки и не может дочитать любимую книгу. она попросила почитать ей вслух. К сожалению, книга плохо пропечатана. В ней видны не все знаки препинания.   Помоги правильно их расставить. </vt:lpstr>
      <vt:lpstr>Презентация PowerPoint</vt:lpstr>
      <vt:lpstr> Задача 1.  ИЗЛОЖИТЕ   СВОЁ    МНЕНИЕ:                              ЧТО   УДИВИЛО   ВАНЮ?</vt:lpstr>
      <vt:lpstr>Неопределённая форма глагола</vt:lpstr>
      <vt:lpstr>Презентация PowerPoint</vt:lpstr>
      <vt:lpstr>КОЗ по теме  «Признаки животных» </vt:lpstr>
      <vt:lpstr>Презентация PowerPoint</vt:lpstr>
      <vt:lpstr>Презентация PowerPoint</vt:lpstr>
      <vt:lpstr>КОЗ по теме «Значение насекомых»</vt:lpstr>
      <vt:lpstr>КОЗ по теме «Кровь»</vt:lpstr>
      <vt:lpstr>Презентация PowerPoint</vt:lpstr>
      <vt:lpstr>КОЗ по теме «Кожа. Терморегуляция»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10</cp:revision>
  <dcterms:created xsi:type="dcterms:W3CDTF">2014-06-25T06:41:38Z</dcterms:created>
  <dcterms:modified xsi:type="dcterms:W3CDTF">2017-11-23T16:46:28Z</dcterms:modified>
</cp:coreProperties>
</file>