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90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258" r:id="rId16"/>
    <p:sldId id="277" r:id="rId17"/>
    <p:sldId id="278" r:id="rId18"/>
    <p:sldId id="259" r:id="rId19"/>
    <p:sldId id="276" r:id="rId20"/>
    <p:sldId id="280" r:id="rId21"/>
    <p:sldId id="260" r:id="rId22"/>
    <p:sldId id="275" r:id="rId23"/>
    <p:sldId id="281" r:id="rId24"/>
    <p:sldId id="261" r:id="rId25"/>
    <p:sldId id="274" r:id="rId26"/>
    <p:sldId id="282" r:id="rId27"/>
    <p:sldId id="262" r:id="rId28"/>
    <p:sldId id="273" r:id="rId29"/>
    <p:sldId id="283" r:id="rId30"/>
    <p:sldId id="263" r:id="rId31"/>
    <p:sldId id="272" r:id="rId32"/>
    <p:sldId id="284" r:id="rId33"/>
    <p:sldId id="264" r:id="rId34"/>
    <p:sldId id="271" r:id="rId35"/>
    <p:sldId id="285" r:id="rId36"/>
    <p:sldId id="265" r:id="rId37"/>
    <p:sldId id="270" r:id="rId38"/>
    <p:sldId id="286" r:id="rId39"/>
    <p:sldId id="266" r:id="rId40"/>
    <p:sldId id="269" r:id="rId41"/>
    <p:sldId id="287" r:id="rId42"/>
    <p:sldId id="267" r:id="rId43"/>
    <p:sldId id="268" r:id="rId44"/>
    <p:sldId id="288" r:id="rId45"/>
    <p:sldId id="303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7" r:id="rId56"/>
    <p:sldId id="326" r:id="rId57"/>
    <p:sldId id="325" r:id="rId58"/>
    <p:sldId id="318" r:id="rId59"/>
    <p:sldId id="320" r:id="rId60"/>
    <p:sldId id="319" r:id="rId61"/>
    <p:sldId id="321" r:id="rId62"/>
    <p:sldId id="322" r:id="rId63"/>
    <p:sldId id="324" r:id="rId64"/>
    <p:sldId id="323" r:id="rId65"/>
    <p:sldId id="334" r:id="rId66"/>
    <p:sldId id="327" r:id="rId67"/>
    <p:sldId id="329" r:id="rId68"/>
    <p:sldId id="328" r:id="rId69"/>
    <p:sldId id="332" r:id="rId70"/>
    <p:sldId id="330" r:id="rId71"/>
    <p:sldId id="333" r:id="rId72"/>
    <p:sldId id="316" r:id="rId73"/>
    <p:sldId id="336" r:id="rId74"/>
    <p:sldId id="350" r:id="rId75"/>
    <p:sldId id="349" r:id="rId76"/>
    <p:sldId id="337" r:id="rId77"/>
    <p:sldId id="351" r:id="rId78"/>
    <p:sldId id="344" r:id="rId79"/>
    <p:sldId id="357" r:id="rId80"/>
    <p:sldId id="352" r:id="rId81"/>
    <p:sldId id="358" r:id="rId82"/>
    <p:sldId id="353" r:id="rId83"/>
    <p:sldId id="345" r:id="rId84"/>
    <p:sldId id="359" r:id="rId85"/>
    <p:sldId id="354" r:id="rId86"/>
    <p:sldId id="346" r:id="rId87"/>
    <p:sldId id="361" r:id="rId88"/>
    <p:sldId id="355" r:id="rId89"/>
    <p:sldId id="347" r:id="rId90"/>
    <p:sldId id="360" r:id="rId91"/>
    <p:sldId id="356" r:id="rId92"/>
    <p:sldId id="348" r:id="rId93"/>
    <p:sldId id="343" r:id="rId94"/>
    <p:sldId id="362" r:id="rId95"/>
    <p:sldId id="363" r:id="rId9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112" y="-224974"/>
            <a:ext cx="9317632" cy="708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68876" y="836712"/>
            <a:ext cx="6624736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Мадист</a:t>
            </a:r>
            <a:endParaRPr lang="ru-RU" sz="96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Васильевич</a:t>
            </a:r>
          </a:p>
          <a:p>
            <a:pPr algn="ctr"/>
            <a:r>
              <a:rPr lang="ru-RU" sz="9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Мусорский</a:t>
            </a:r>
            <a:endParaRPr lang="ru-RU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m-p-musorgskiy-slez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3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349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836712"/>
            <a:ext cx="8820472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Модест</a:t>
            </a:r>
          </a:p>
          <a:p>
            <a:pPr algn="ctr"/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Петрович</a:t>
            </a:r>
          </a:p>
          <a:p>
            <a:pPr algn="ctr"/>
            <a:r>
              <a:rPr lang="ru-RU" sz="9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Мусоргский</a:t>
            </a:r>
            <a:endParaRPr lang="ru-RU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68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672" y="-1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2739070"/>
            <a:ext cx="882047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Повторим</a:t>
            </a:r>
            <a:endParaRPr lang="ru-RU" sz="96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91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91680" y="980728"/>
            <a:ext cx="58326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00B0F0"/>
                </a:solidFill>
              </a:rPr>
              <a:t>Национальность композитора М.П. Мусоргского</a:t>
            </a:r>
          </a:p>
        </p:txBody>
      </p:sp>
    </p:spTree>
    <p:extLst>
      <p:ext uri="{BB962C8B-B14F-4D97-AF65-F5344CB8AC3E}">
        <p14:creationId xmlns:p14="http://schemas.microsoft.com/office/powerpoint/2010/main" val="295437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72816" y="707745"/>
            <a:ext cx="522352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00B0F0"/>
                </a:solidFill>
              </a:rPr>
              <a:t>Любимый камень Бориса Годунова. </a:t>
            </a:r>
            <a:endParaRPr lang="en-US" sz="6000" b="1" dirty="0" smtClean="0">
              <a:solidFill>
                <a:srgbClr val="00B0F0"/>
              </a:solidFill>
            </a:endParaRPr>
          </a:p>
          <a:p>
            <a:r>
              <a:rPr lang="ru-RU" sz="6000" b="1" dirty="0" smtClean="0">
                <a:solidFill>
                  <a:srgbClr val="00B0F0"/>
                </a:solidFill>
              </a:rPr>
              <a:t>Как </a:t>
            </a:r>
            <a:r>
              <a:rPr lang="ru-RU" sz="6000" b="1" dirty="0">
                <a:solidFill>
                  <a:srgbClr val="00B0F0"/>
                </a:solidFill>
              </a:rPr>
              <a:t>называется?</a:t>
            </a:r>
          </a:p>
        </p:txBody>
      </p:sp>
    </p:spTree>
    <p:extLst>
      <p:ext uri="{BB962C8B-B14F-4D97-AF65-F5344CB8AC3E}">
        <p14:creationId xmlns:p14="http://schemas.microsoft.com/office/powerpoint/2010/main" val="371711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72816" y="1772816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6000" b="1" dirty="0">
                <a:solidFill>
                  <a:srgbClr val="00B0F0"/>
                </a:solidFill>
              </a:rPr>
              <a:t>В 1858 г. Мусоргский </a:t>
            </a:r>
          </a:p>
          <a:p>
            <a:r>
              <a:rPr lang="ru-RU" sz="6000" b="1" dirty="0">
                <a:solidFill>
                  <a:srgbClr val="00B0F0"/>
                </a:solidFill>
              </a:rPr>
              <a:t>уходит в ….?</a:t>
            </a:r>
          </a:p>
        </p:txBody>
      </p:sp>
    </p:spTree>
    <p:extLst>
      <p:ext uri="{BB962C8B-B14F-4D97-AF65-F5344CB8AC3E}">
        <p14:creationId xmlns:p14="http://schemas.microsoft.com/office/powerpoint/2010/main" val="159528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95736" y="751344"/>
            <a:ext cx="518457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00B0F0"/>
                </a:solidFill>
              </a:rPr>
              <a:t>Во сколько лет отдали Модеста в юнкерскую школу</a:t>
            </a:r>
          </a:p>
        </p:txBody>
      </p:sp>
    </p:spTree>
    <p:extLst>
      <p:ext uri="{BB962C8B-B14F-4D97-AF65-F5344CB8AC3E}">
        <p14:creationId xmlns:p14="http://schemas.microsoft.com/office/powerpoint/2010/main" val="249978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246080"/>
            <a:ext cx="576064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00B0F0"/>
                </a:solidFill>
              </a:rPr>
              <a:t>С каким композитором после окончания школы встретился М.П. Мусоргский</a:t>
            </a:r>
          </a:p>
        </p:txBody>
      </p:sp>
    </p:spTree>
    <p:extLst>
      <p:ext uri="{BB962C8B-B14F-4D97-AF65-F5344CB8AC3E}">
        <p14:creationId xmlns:p14="http://schemas.microsoft.com/office/powerpoint/2010/main" val="69659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58290" y="908720"/>
            <a:ext cx="512202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00B0F0"/>
                </a:solidFill>
              </a:rPr>
              <a:t>В какие школы отдавали дворяне своих сыновей</a:t>
            </a:r>
          </a:p>
        </p:txBody>
      </p:sp>
    </p:spTree>
    <p:extLst>
      <p:ext uri="{BB962C8B-B14F-4D97-AF65-F5344CB8AC3E}">
        <p14:creationId xmlns:p14="http://schemas.microsoft.com/office/powerpoint/2010/main" val="69659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79712" y="1340768"/>
            <a:ext cx="51845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002060"/>
                </a:solidFill>
              </a:rPr>
              <a:t>Село, где родился </a:t>
            </a:r>
          </a:p>
          <a:p>
            <a:r>
              <a:rPr lang="ru-RU" sz="6000" b="1" dirty="0" err="1">
                <a:solidFill>
                  <a:srgbClr val="002060"/>
                </a:solidFill>
              </a:rPr>
              <a:t>М.Мусоргский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59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1680" y="2060848"/>
            <a:ext cx="5831405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>
                <a:solidFill>
                  <a:srgbClr val="00B0F0"/>
                </a:solidFill>
              </a:rPr>
              <a:t>Что </a:t>
            </a:r>
            <a:r>
              <a:rPr lang="ru-RU" sz="6600" b="1" dirty="0" smtClean="0">
                <a:solidFill>
                  <a:srgbClr val="00B0F0"/>
                </a:solidFill>
              </a:rPr>
              <a:t>произошло</a:t>
            </a:r>
            <a:endParaRPr lang="en-US" sz="6600" b="1" dirty="0" smtClean="0">
              <a:solidFill>
                <a:srgbClr val="00B0F0"/>
              </a:solidFill>
            </a:endParaRPr>
          </a:p>
          <a:p>
            <a:r>
              <a:rPr lang="ru-RU" sz="6600" b="1" dirty="0" smtClean="0">
                <a:solidFill>
                  <a:srgbClr val="00B0F0"/>
                </a:solidFill>
              </a:rPr>
              <a:t> </a:t>
            </a:r>
            <a:r>
              <a:rPr lang="ru-RU" sz="6600" b="1" dirty="0">
                <a:solidFill>
                  <a:srgbClr val="00B0F0"/>
                </a:solidFill>
              </a:rPr>
              <a:t>в 1981 году</a:t>
            </a:r>
          </a:p>
        </p:txBody>
      </p:sp>
    </p:spTree>
    <p:extLst>
      <p:ext uri="{BB962C8B-B14F-4D97-AF65-F5344CB8AC3E}">
        <p14:creationId xmlns:p14="http://schemas.microsoft.com/office/powerpoint/2010/main" val="154189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565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11760" y="908720"/>
            <a:ext cx="48245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00B0F0"/>
                </a:solidFill>
              </a:rPr>
              <a:t>Кто дал первые музыкальные знания М.П. Мусоргскому</a:t>
            </a:r>
          </a:p>
        </p:txBody>
      </p:sp>
    </p:spTree>
    <p:extLst>
      <p:ext uri="{BB962C8B-B14F-4D97-AF65-F5344CB8AC3E}">
        <p14:creationId xmlns:p14="http://schemas.microsoft.com/office/powerpoint/2010/main" val="154189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23728" y="984744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5400" b="1" dirty="0">
                <a:solidFill>
                  <a:srgbClr val="00B0F0"/>
                </a:solidFill>
                <a:cs typeface="Aharoni" pitchFamily="2" charset="-79"/>
              </a:rPr>
              <a:t>Постоянное …. подорвали и без того расстроенное здоровье композитора</a:t>
            </a:r>
          </a:p>
        </p:txBody>
      </p:sp>
    </p:spTree>
    <p:extLst>
      <p:ext uri="{BB962C8B-B14F-4D97-AF65-F5344CB8AC3E}">
        <p14:creationId xmlns:p14="http://schemas.microsoft.com/office/powerpoint/2010/main" val="154189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52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92541" y="1628800"/>
            <a:ext cx="6732549" cy="156966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Молодцы</a:t>
            </a:r>
            <a:r>
              <a:rPr lang="en-US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!!!</a:t>
            </a:r>
            <a:endParaRPr lang="ru-RU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847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1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79712" y="566678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	</a:t>
            </a:r>
            <a:r>
              <a:rPr lang="ru-RU" sz="5400" b="1" i="1" dirty="0">
                <a:solidFill>
                  <a:srgbClr val="C00000"/>
                </a:solidFill>
              </a:rPr>
              <a:t>Жанр произведения М.П. Мусоргского «Борис Годунов»</a:t>
            </a:r>
          </a:p>
        </p:txBody>
      </p:sp>
    </p:spTree>
    <p:extLst>
      <p:ext uri="{BB962C8B-B14F-4D97-AF65-F5344CB8AC3E}">
        <p14:creationId xmlns:p14="http://schemas.microsoft.com/office/powerpoint/2010/main" val="100213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65" y="0"/>
            <a:ext cx="91715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29314" y="908720"/>
            <a:ext cx="4283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>
                <a:solidFill>
                  <a:srgbClr val="FF0000"/>
                </a:solidFill>
              </a:rPr>
              <a:t>Семинарист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Опера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Гартман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Сиротка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Репин</a:t>
            </a:r>
          </a:p>
          <a:p>
            <a:r>
              <a:rPr lang="ru-RU" sz="6000" b="1" dirty="0">
                <a:solidFill>
                  <a:srgbClr val="FF0000"/>
                </a:solidFill>
              </a:rPr>
              <a:t>Балакирев </a:t>
            </a:r>
          </a:p>
        </p:txBody>
      </p:sp>
    </p:spTree>
    <p:extLst>
      <p:ext uri="{BB962C8B-B14F-4D97-AF65-F5344CB8AC3E}">
        <p14:creationId xmlns:p14="http://schemas.microsoft.com/office/powerpoint/2010/main" val="13930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461664"/>
            <a:ext cx="7560840" cy="123914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Запомни ответ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2564905"/>
            <a:ext cx="4032448" cy="1371928"/>
          </a:xfrm>
          <a:prstGeom prst="rect">
            <a:avLst/>
          </a:prstGeom>
        </p:spPr>
        <p:txBody>
          <a:bodyPr wrap="none">
            <a:prstTxWarp prst="textStop">
              <a:avLst/>
            </a:prstTxWarp>
            <a:spAutoFit/>
          </a:bodyPr>
          <a:lstStyle/>
          <a:p>
            <a:pPr lvl="0"/>
            <a:r>
              <a:rPr lang="ru-RU" sz="6000" b="1" dirty="0" smtClean="0">
                <a:solidFill>
                  <a:srgbClr val="FF0000"/>
                </a:solidFill>
              </a:rPr>
              <a:t>«Опера»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16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5" y="0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23728" y="2159450"/>
            <a:ext cx="528381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	</a:t>
            </a:r>
            <a:r>
              <a:rPr lang="ru-RU" sz="4800" b="1" i="1" dirty="0">
                <a:solidFill>
                  <a:srgbClr val="C00000"/>
                </a:solidFill>
              </a:rPr>
              <a:t>Песня на слова </a:t>
            </a:r>
            <a:endParaRPr lang="ru-RU" sz="4800" b="1" i="1" dirty="0" smtClean="0">
              <a:solidFill>
                <a:srgbClr val="C00000"/>
              </a:solidFill>
            </a:endParaRPr>
          </a:p>
          <a:p>
            <a:r>
              <a:rPr lang="ru-RU" sz="4800" b="1" i="1" dirty="0" smtClean="0">
                <a:solidFill>
                  <a:srgbClr val="C00000"/>
                </a:solidFill>
              </a:rPr>
              <a:t>М.П</a:t>
            </a:r>
            <a:r>
              <a:rPr lang="ru-RU" sz="4800" b="1" i="1" dirty="0">
                <a:solidFill>
                  <a:srgbClr val="C00000"/>
                </a:solidFill>
              </a:rPr>
              <a:t>. Мусоргского</a:t>
            </a:r>
          </a:p>
        </p:txBody>
      </p:sp>
    </p:spTree>
    <p:extLst>
      <p:ext uri="{BB962C8B-B14F-4D97-AF65-F5344CB8AC3E}">
        <p14:creationId xmlns:p14="http://schemas.microsoft.com/office/powerpoint/2010/main" val="1137457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32" y="16443"/>
            <a:ext cx="91715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49488" y="833767"/>
            <a:ext cx="4283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>
                <a:solidFill>
                  <a:srgbClr val="FF0000"/>
                </a:solidFill>
              </a:rPr>
              <a:t>Семинарист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Опера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Гартман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Сиротка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Репин</a:t>
            </a:r>
          </a:p>
          <a:p>
            <a:r>
              <a:rPr lang="ru-RU" sz="6000" b="1" dirty="0">
                <a:solidFill>
                  <a:srgbClr val="FF0000"/>
                </a:solidFill>
              </a:rPr>
              <a:t>Балакирев </a:t>
            </a:r>
          </a:p>
        </p:txBody>
      </p:sp>
    </p:spTree>
    <p:extLst>
      <p:ext uri="{BB962C8B-B14F-4D97-AF65-F5344CB8AC3E}">
        <p14:creationId xmlns:p14="http://schemas.microsoft.com/office/powerpoint/2010/main" val="13930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7956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461664"/>
            <a:ext cx="6984775" cy="123914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Запомни ответ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564905"/>
            <a:ext cx="5328592" cy="1371928"/>
          </a:xfrm>
          <a:prstGeom prst="rect">
            <a:avLst/>
          </a:prstGeom>
        </p:spPr>
        <p:txBody>
          <a:bodyPr wrap="none">
            <a:prstTxWarp prst="textChevronInverted">
              <a:avLst/>
            </a:prstTxWarp>
            <a:spAutoFit/>
          </a:bodyPr>
          <a:lstStyle/>
          <a:p>
            <a:pPr lvl="0"/>
            <a:r>
              <a:rPr lang="ru-RU" sz="6000" b="1" dirty="0" smtClean="0">
                <a:solidFill>
                  <a:srgbClr val="FF0000"/>
                </a:solidFill>
              </a:rPr>
              <a:t>«Семинарист»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7023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1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2060848"/>
            <a:ext cx="503214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b="1" i="1" dirty="0">
                <a:solidFill>
                  <a:srgbClr val="C00000"/>
                </a:solidFill>
              </a:rPr>
              <a:t>Песня на слова </a:t>
            </a:r>
            <a:endParaRPr lang="ru-RU" sz="4800" b="1" i="1" dirty="0" smtClean="0">
              <a:solidFill>
                <a:srgbClr val="C00000"/>
              </a:solidFill>
            </a:endParaRPr>
          </a:p>
          <a:p>
            <a:pPr lvl="0"/>
            <a:r>
              <a:rPr lang="ru-RU" sz="4800" b="1" i="1" dirty="0" smtClean="0">
                <a:solidFill>
                  <a:srgbClr val="C00000"/>
                </a:solidFill>
              </a:rPr>
              <a:t>М.П</a:t>
            </a:r>
            <a:r>
              <a:rPr lang="ru-RU" sz="4800" b="1" i="1" dirty="0">
                <a:solidFill>
                  <a:srgbClr val="C00000"/>
                </a:solidFill>
              </a:rPr>
              <a:t>. Мусоргского</a:t>
            </a:r>
          </a:p>
        </p:txBody>
      </p:sp>
    </p:spTree>
    <p:extLst>
      <p:ext uri="{BB962C8B-B14F-4D97-AF65-F5344CB8AC3E}">
        <p14:creationId xmlns:p14="http://schemas.microsoft.com/office/powerpoint/2010/main" val="1137457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32" y="16443"/>
            <a:ext cx="91715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29314" y="833767"/>
            <a:ext cx="4283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>
                <a:solidFill>
                  <a:srgbClr val="FF0000"/>
                </a:solidFill>
              </a:rPr>
              <a:t>Семинарист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Опера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Гартман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Сиротка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Репин</a:t>
            </a:r>
          </a:p>
          <a:p>
            <a:r>
              <a:rPr lang="ru-RU" sz="6000" b="1" dirty="0">
                <a:solidFill>
                  <a:srgbClr val="FF0000"/>
                </a:solidFill>
              </a:rPr>
              <a:t>Балакирев </a:t>
            </a:r>
          </a:p>
        </p:txBody>
      </p:sp>
    </p:spTree>
    <p:extLst>
      <p:ext uri="{BB962C8B-B14F-4D97-AF65-F5344CB8AC3E}">
        <p14:creationId xmlns:p14="http://schemas.microsoft.com/office/powerpoint/2010/main" val="13930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59632" y="764704"/>
            <a:ext cx="6552727" cy="98072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Запомни ответ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2921169"/>
            <a:ext cx="4941361" cy="1299919"/>
          </a:xfrm>
          <a:prstGeom prst="rect">
            <a:avLst/>
          </a:prstGeom>
        </p:spPr>
        <p:txBody>
          <a:bodyPr wrap="none">
            <a:prstTxWarp prst="textChevron">
              <a:avLst/>
            </a:prstTxWarp>
            <a:spAutoFit/>
          </a:bodyPr>
          <a:lstStyle/>
          <a:p>
            <a:pPr lvl="0"/>
            <a:r>
              <a:rPr lang="ru-RU" sz="6000" b="1" dirty="0" smtClean="0">
                <a:solidFill>
                  <a:srgbClr val="FF0000"/>
                </a:solidFill>
              </a:rPr>
              <a:t>«Сиротка»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89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1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58291" y="351678"/>
            <a:ext cx="4572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4800" b="1" i="1" dirty="0">
                <a:solidFill>
                  <a:srgbClr val="C00000"/>
                </a:solidFill>
              </a:rPr>
              <a:t>Художник, вдохновивших М.П. Мусоргского на создание цикла фортепианных пьес «Картинки с выставки» </a:t>
            </a:r>
          </a:p>
        </p:txBody>
      </p:sp>
    </p:spTree>
    <p:extLst>
      <p:ext uri="{BB962C8B-B14F-4D97-AF65-F5344CB8AC3E}">
        <p14:creationId xmlns:p14="http://schemas.microsoft.com/office/powerpoint/2010/main" val="113745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32" y="16443"/>
            <a:ext cx="91715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16249" y="692696"/>
            <a:ext cx="4283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>
                <a:solidFill>
                  <a:srgbClr val="FF0000"/>
                </a:solidFill>
              </a:rPr>
              <a:t>Семинарист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Опера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Гартман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Сиротка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Репин</a:t>
            </a:r>
          </a:p>
          <a:p>
            <a:r>
              <a:rPr lang="ru-RU" sz="6000" b="1" dirty="0">
                <a:solidFill>
                  <a:srgbClr val="FF0000"/>
                </a:solidFill>
              </a:rPr>
              <a:t>Балакирев </a:t>
            </a:r>
          </a:p>
        </p:txBody>
      </p:sp>
    </p:spTree>
    <p:extLst>
      <p:ext uri="{BB962C8B-B14F-4D97-AF65-F5344CB8AC3E}">
        <p14:creationId xmlns:p14="http://schemas.microsoft.com/office/powerpoint/2010/main" val="13930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" y="-230160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9672" y="620688"/>
            <a:ext cx="6336704" cy="129614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Запомни ответ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2492897"/>
            <a:ext cx="6696744" cy="1443936"/>
          </a:xfrm>
          <a:prstGeom prst="rect">
            <a:avLst/>
          </a:prstGeom>
        </p:spPr>
        <p:txBody>
          <a:bodyPr wrap="none">
            <a:prstTxWarp prst="textCurveDown">
              <a:avLst/>
            </a:prstTxWarp>
            <a:spAutoFit/>
          </a:bodyPr>
          <a:lstStyle/>
          <a:p>
            <a:pPr lvl="0"/>
            <a:r>
              <a:rPr lang="ru-RU" sz="6000" b="1" dirty="0" smtClean="0">
                <a:solidFill>
                  <a:srgbClr val="FF0000"/>
                </a:solidFill>
              </a:rPr>
              <a:t>   </a:t>
            </a:r>
            <a:r>
              <a:rPr lang="ru-RU" sz="6000" b="1" dirty="0">
                <a:solidFill>
                  <a:srgbClr val="FF0000"/>
                </a:solidFill>
              </a:rPr>
              <a:t>В</a:t>
            </a:r>
            <a:r>
              <a:rPr lang="ru-RU" sz="6000" b="1" dirty="0" smtClean="0">
                <a:solidFill>
                  <a:srgbClr val="FF0000"/>
                </a:solidFill>
              </a:rPr>
              <a:t>иктор Гартман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30722" name="Picture 2" descr="Картинки по запросу фото гартмана художни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12292"/>
            <a:ext cx="9476393" cy="72973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89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634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39752" y="764704"/>
            <a:ext cx="48062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5400" b="1" i="1" dirty="0">
                <a:solidFill>
                  <a:srgbClr val="C00000"/>
                </a:solidFill>
              </a:rPr>
              <a:t>Русский художник, который написал портрет М.П. Мусоргского</a:t>
            </a:r>
          </a:p>
        </p:txBody>
      </p:sp>
      <p:pic>
        <p:nvPicPr>
          <p:cNvPr id="8194" name="Picture 2" descr="Картинки по запросу фото гартмана художни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44" y="146138"/>
            <a:ext cx="5880112" cy="65662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10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32" y="16443"/>
            <a:ext cx="91715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76778" y="629287"/>
            <a:ext cx="4283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>
                <a:solidFill>
                  <a:srgbClr val="FF0000"/>
                </a:solidFill>
              </a:rPr>
              <a:t>Семинарист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Опера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Гартман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Сиротка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Репин</a:t>
            </a:r>
          </a:p>
          <a:p>
            <a:r>
              <a:rPr lang="ru-RU" sz="6000" b="1" dirty="0">
                <a:solidFill>
                  <a:srgbClr val="FF0000"/>
                </a:solidFill>
              </a:rPr>
              <a:t>Балакирев </a:t>
            </a:r>
          </a:p>
        </p:txBody>
      </p:sp>
    </p:spTree>
    <p:extLst>
      <p:ext uri="{BB962C8B-B14F-4D97-AF65-F5344CB8AC3E}">
        <p14:creationId xmlns:p14="http://schemas.microsoft.com/office/powerpoint/2010/main" val="13930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461664"/>
            <a:ext cx="5832647" cy="123914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Запомни ответ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99793" y="2636913"/>
            <a:ext cx="3744416" cy="1080119"/>
          </a:xfrm>
          <a:prstGeom prst="rect">
            <a:avLst/>
          </a:prstGeom>
        </p:spPr>
        <p:txBody>
          <a:bodyPr wrap="none">
            <a:prstTxWarp prst="textChevronInverted">
              <a:avLst/>
            </a:prstTxWarp>
            <a:spAutoFit/>
          </a:bodyPr>
          <a:lstStyle/>
          <a:p>
            <a:pPr lvl="0"/>
            <a:r>
              <a:rPr lang="ru-RU" sz="6000" b="1" dirty="0" smtClean="0">
                <a:solidFill>
                  <a:srgbClr val="FF0000"/>
                </a:solidFill>
              </a:rPr>
              <a:t>Илья Репин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29698" name="Picture 2" descr="Картинки по запросу фото худ репи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-99392"/>
            <a:ext cx="5472608" cy="70567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89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1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1412776"/>
            <a:ext cx="64624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i="1" dirty="0">
                <a:solidFill>
                  <a:srgbClr val="C00000"/>
                </a:solidFill>
              </a:rPr>
              <a:t>Композитор, руководитель  «Могучей кучки», под руководством которого Мусоргский начал серьезно заниматься композицией</a:t>
            </a:r>
          </a:p>
        </p:txBody>
      </p:sp>
    </p:spTree>
    <p:extLst>
      <p:ext uri="{BB962C8B-B14F-4D97-AF65-F5344CB8AC3E}">
        <p14:creationId xmlns:p14="http://schemas.microsoft.com/office/powerpoint/2010/main" val="12110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32" y="16443"/>
            <a:ext cx="91715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02485" y="629287"/>
            <a:ext cx="4283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>
                <a:solidFill>
                  <a:srgbClr val="FF0000"/>
                </a:solidFill>
              </a:rPr>
              <a:t>Семинарист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Опера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Гартман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Сиротка</a:t>
            </a:r>
          </a:p>
          <a:p>
            <a:pPr lvl="0"/>
            <a:r>
              <a:rPr lang="ru-RU" sz="6000" b="1" dirty="0">
                <a:solidFill>
                  <a:srgbClr val="FF0000"/>
                </a:solidFill>
              </a:rPr>
              <a:t>Репин</a:t>
            </a:r>
          </a:p>
          <a:p>
            <a:r>
              <a:rPr lang="ru-RU" sz="6000" b="1" dirty="0">
                <a:solidFill>
                  <a:srgbClr val="FF0000"/>
                </a:solidFill>
              </a:rPr>
              <a:t>Балакирев </a:t>
            </a:r>
          </a:p>
        </p:txBody>
      </p:sp>
    </p:spTree>
    <p:extLst>
      <p:ext uri="{BB962C8B-B14F-4D97-AF65-F5344CB8AC3E}">
        <p14:creationId xmlns:p14="http://schemas.microsoft.com/office/powerpoint/2010/main" val="13930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404664"/>
            <a:ext cx="5472608" cy="158417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Запомни ответ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2348880"/>
            <a:ext cx="5328592" cy="1800199"/>
          </a:xfrm>
          <a:prstGeom prst="rect">
            <a:avLst/>
          </a:prstGeom>
        </p:spPr>
        <p:txBody>
          <a:bodyPr wrap="none">
            <a:prstTxWarp prst="textChevron">
              <a:avLst/>
            </a:prstTxWarp>
            <a:spAutoFit/>
          </a:bodyPr>
          <a:lstStyle/>
          <a:p>
            <a:pPr lvl="0"/>
            <a:r>
              <a:rPr lang="ru-RU" sz="6000" b="1" dirty="0">
                <a:solidFill>
                  <a:srgbClr val="FF0000"/>
                </a:solidFill>
              </a:rPr>
              <a:t>Балакирев </a:t>
            </a:r>
          </a:p>
        </p:txBody>
      </p:sp>
      <p:pic>
        <p:nvPicPr>
          <p:cNvPr id="28674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-273188"/>
            <a:ext cx="5616623" cy="70443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89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1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2204864"/>
            <a:ext cx="68659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Опера М.П. Мусоргского</a:t>
            </a:r>
          </a:p>
        </p:txBody>
      </p:sp>
    </p:spTree>
    <p:extLst>
      <p:ext uri="{BB962C8B-B14F-4D97-AF65-F5344CB8AC3E}">
        <p14:creationId xmlns:p14="http://schemas.microsoft.com/office/powerpoint/2010/main" val="286963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32" y="16443"/>
            <a:ext cx="91715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05472" y="1367951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6600" b="1" dirty="0">
                <a:solidFill>
                  <a:srgbClr val="FF0000"/>
                </a:solidFill>
              </a:rPr>
              <a:t>Дебюсси</a:t>
            </a:r>
          </a:p>
          <a:p>
            <a:pPr lvl="0"/>
            <a:r>
              <a:rPr lang="ru-RU" sz="6600" b="1" dirty="0">
                <a:solidFill>
                  <a:srgbClr val="FF0000"/>
                </a:solidFill>
              </a:rPr>
              <a:t>Детская</a:t>
            </a:r>
          </a:p>
          <a:p>
            <a:pPr lvl="0"/>
            <a:r>
              <a:rPr lang="ru-RU" sz="6600" b="1" dirty="0" err="1">
                <a:solidFill>
                  <a:srgbClr val="FF0000"/>
                </a:solidFill>
              </a:rPr>
              <a:t>Хованщина</a:t>
            </a:r>
            <a:endParaRPr lang="ru-RU" sz="6600" b="1" dirty="0">
              <a:solidFill>
                <a:srgbClr val="FF0000"/>
              </a:solidFill>
            </a:endParaRPr>
          </a:p>
          <a:p>
            <a:pPr lvl="0"/>
            <a:r>
              <a:rPr lang="ru-RU" sz="6600" b="1" dirty="0">
                <a:solidFill>
                  <a:srgbClr val="FF0000"/>
                </a:solidFill>
              </a:rPr>
              <a:t>Некрасов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908720"/>
            <a:ext cx="4283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 smtClean="0">
                <a:solidFill>
                  <a:srgbClr val="FF0000"/>
                </a:solidFill>
              </a:rPr>
              <a:t> 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09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51619" y="493839"/>
            <a:ext cx="698477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Запомни ответ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2487696"/>
            <a:ext cx="5472607" cy="1661384"/>
          </a:xfrm>
          <a:prstGeom prst="rect">
            <a:avLst/>
          </a:prstGeom>
        </p:spPr>
        <p:txBody>
          <a:bodyPr wrap="none">
            <a:prstTxWarp prst="textCurveDown">
              <a:avLst/>
            </a:prstTxWarp>
            <a:spAutoFit/>
          </a:bodyPr>
          <a:lstStyle/>
          <a:p>
            <a:pPr lvl="0"/>
            <a:r>
              <a:rPr lang="ru-RU" sz="6600" b="1" dirty="0" smtClean="0">
                <a:solidFill>
                  <a:srgbClr val="FF0000"/>
                </a:solidFill>
              </a:rPr>
              <a:t>«</a:t>
            </a:r>
            <a:r>
              <a:rPr lang="ru-RU" sz="6600" b="1" dirty="0" err="1" smtClean="0">
                <a:solidFill>
                  <a:srgbClr val="FF0000"/>
                </a:solidFill>
              </a:rPr>
              <a:t>Хованщина</a:t>
            </a:r>
            <a:r>
              <a:rPr lang="ru-RU" sz="6600" b="1" dirty="0" smtClean="0">
                <a:solidFill>
                  <a:srgbClr val="FF0000"/>
                </a:solidFill>
              </a:rPr>
              <a:t>»</a:t>
            </a:r>
            <a:endParaRPr lang="ru-RU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89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25987" y="2132856"/>
            <a:ext cx="691759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400" b="1" i="1" dirty="0">
                <a:solidFill>
                  <a:srgbClr val="C00000"/>
                </a:solidFill>
              </a:rPr>
              <a:t>Автор слов  </a:t>
            </a:r>
            <a:endParaRPr lang="ru-RU" sz="4400" b="1" i="1" dirty="0" smtClean="0">
              <a:solidFill>
                <a:srgbClr val="C00000"/>
              </a:solidFill>
            </a:endParaRPr>
          </a:p>
          <a:p>
            <a:pPr lvl="0"/>
            <a:r>
              <a:rPr lang="ru-RU" sz="4400" b="1" i="1" dirty="0" smtClean="0">
                <a:solidFill>
                  <a:srgbClr val="C00000"/>
                </a:solidFill>
              </a:rPr>
              <a:t>«</a:t>
            </a:r>
            <a:r>
              <a:rPr lang="ru-RU" sz="4400" b="1" i="1" dirty="0">
                <a:solidFill>
                  <a:srgbClr val="C00000"/>
                </a:solidFill>
              </a:rPr>
              <a:t>Колыбельная </a:t>
            </a:r>
            <a:r>
              <a:rPr lang="ru-RU" sz="4400" b="1" i="1" dirty="0" err="1">
                <a:solidFill>
                  <a:srgbClr val="C00000"/>
                </a:solidFill>
              </a:rPr>
              <a:t>Ерёмушки</a:t>
            </a:r>
            <a:r>
              <a:rPr lang="ru-RU" sz="4400" b="1" i="1" dirty="0">
                <a:solidFill>
                  <a:srgbClr val="C00000"/>
                </a:solidFill>
              </a:rPr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286963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32" y="16443"/>
            <a:ext cx="91715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05472" y="1367951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6600" b="1" dirty="0">
                <a:solidFill>
                  <a:srgbClr val="FF0000"/>
                </a:solidFill>
              </a:rPr>
              <a:t>Дебюсси</a:t>
            </a:r>
          </a:p>
          <a:p>
            <a:pPr lvl="0"/>
            <a:r>
              <a:rPr lang="ru-RU" sz="6600" b="1" dirty="0">
                <a:solidFill>
                  <a:srgbClr val="FF0000"/>
                </a:solidFill>
              </a:rPr>
              <a:t>Детская</a:t>
            </a:r>
          </a:p>
          <a:p>
            <a:pPr lvl="0"/>
            <a:r>
              <a:rPr lang="ru-RU" sz="6600" b="1" dirty="0" err="1">
                <a:solidFill>
                  <a:srgbClr val="FF0000"/>
                </a:solidFill>
              </a:rPr>
              <a:t>Хованщина</a:t>
            </a:r>
            <a:endParaRPr lang="ru-RU" sz="6600" b="1" dirty="0">
              <a:solidFill>
                <a:srgbClr val="FF0000"/>
              </a:solidFill>
            </a:endParaRPr>
          </a:p>
          <a:p>
            <a:pPr lvl="0"/>
            <a:r>
              <a:rPr lang="ru-RU" sz="6600" b="1" dirty="0">
                <a:solidFill>
                  <a:srgbClr val="FF0000"/>
                </a:solidFill>
              </a:rPr>
              <a:t>Некрасов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908720"/>
            <a:ext cx="4283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 smtClean="0">
                <a:solidFill>
                  <a:srgbClr val="FF0000"/>
                </a:solidFill>
              </a:rPr>
              <a:t> 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89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378538"/>
            <a:ext cx="5904656" cy="156966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Запомни ответ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65856" y="2564904"/>
            <a:ext cx="5114455" cy="1656184"/>
          </a:xfrm>
          <a:prstGeom prst="rect">
            <a:avLst/>
          </a:prstGeom>
        </p:spPr>
        <p:txBody>
          <a:bodyPr wrap="none">
            <a:prstTxWarp prst="textChevron">
              <a:avLst/>
            </a:prstTxWarp>
            <a:spAutoFit/>
          </a:bodyPr>
          <a:lstStyle/>
          <a:p>
            <a:pPr lvl="0"/>
            <a:r>
              <a:rPr lang="ru-RU" sz="6600" b="1" dirty="0" smtClean="0">
                <a:solidFill>
                  <a:srgbClr val="FF0000"/>
                </a:solidFill>
              </a:rPr>
              <a:t>Николай Некрасов</a:t>
            </a:r>
            <a:endParaRPr lang="ru-RU" sz="6600" b="1" dirty="0">
              <a:solidFill>
                <a:srgbClr val="FF0000"/>
              </a:solidFill>
            </a:endParaRPr>
          </a:p>
        </p:txBody>
      </p:sp>
      <p:pic>
        <p:nvPicPr>
          <p:cNvPr id="26626" name="Picture 2" descr="Картинки по запросу фото некрасова н.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654" y="-321988"/>
            <a:ext cx="6116698" cy="69913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89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9804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1772816"/>
            <a:ext cx="6409896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i="1" dirty="0">
                <a:solidFill>
                  <a:srgbClr val="C00000"/>
                </a:solidFill>
              </a:rPr>
              <a:t>Вокальный </a:t>
            </a:r>
            <a:r>
              <a:rPr lang="ru-RU" sz="6000" b="1" i="1" dirty="0" smtClean="0">
                <a:solidFill>
                  <a:srgbClr val="C00000"/>
                </a:solidFill>
              </a:rPr>
              <a:t>цикл</a:t>
            </a:r>
          </a:p>
          <a:p>
            <a:r>
              <a:rPr lang="ru-RU" sz="6000" b="1" i="1" dirty="0" smtClean="0">
                <a:solidFill>
                  <a:srgbClr val="C00000"/>
                </a:solidFill>
              </a:rPr>
              <a:t> </a:t>
            </a:r>
            <a:r>
              <a:rPr lang="ru-RU" sz="6000" b="1" i="1" dirty="0">
                <a:solidFill>
                  <a:srgbClr val="C00000"/>
                </a:solidFill>
              </a:rPr>
              <a:t>М.П. Мусоргского</a:t>
            </a:r>
          </a:p>
        </p:txBody>
      </p:sp>
    </p:spTree>
    <p:extLst>
      <p:ext uri="{BB962C8B-B14F-4D97-AF65-F5344CB8AC3E}">
        <p14:creationId xmlns:p14="http://schemas.microsoft.com/office/powerpoint/2010/main" val="397830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32" y="16443"/>
            <a:ext cx="91715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51720" y="1484784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6600" b="1" dirty="0">
                <a:solidFill>
                  <a:srgbClr val="FF0000"/>
                </a:solidFill>
              </a:rPr>
              <a:t>Дебюсси</a:t>
            </a:r>
          </a:p>
          <a:p>
            <a:pPr lvl="0"/>
            <a:r>
              <a:rPr lang="ru-RU" sz="6600" b="1" dirty="0">
                <a:solidFill>
                  <a:srgbClr val="FF0000"/>
                </a:solidFill>
              </a:rPr>
              <a:t>Детская</a:t>
            </a:r>
          </a:p>
          <a:p>
            <a:pPr lvl="0"/>
            <a:r>
              <a:rPr lang="ru-RU" sz="6600" b="1" dirty="0" err="1">
                <a:solidFill>
                  <a:srgbClr val="FF0000"/>
                </a:solidFill>
              </a:rPr>
              <a:t>Хованщина</a:t>
            </a:r>
            <a:endParaRPr lang="ru-RU" sz="6600" b="1" dirty="0">
              <a:solidFill>
                <a:srgbClr val="FF0000"/>
              </a:solidFill>
            </a:endParaRPr>
          </a:p>
          <a:p>
            <a:pPr lvl="0"/>
            <a:r>
              <a:rPr lang="ru-RU" sz="6600" b="1" dirty="0">
                <a:solidFill>
                  <a:srgbClr val="FF0000"/>
                </a:solidFill>
              </a:rPr>
              <a:t>Некрасов</a:t>
            </a:r>
          </a:p>
        </p:txBody>
      </p:sp>
    </p:spTree>
    <p:extLst>
      <p:ext uri="{BB962C8B-B14F-4D97-AF65-F5344CB8AC3E}">
        <p14:creationId xmlns:p14="http://schemas.microsoft.com/office/powerpoint/2010/main" val="230392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1282" y="461665"/>
            <a:ext cx="8061439" cy="156966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Запомни ответ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642744"/>
            <a:ext cx="4032448" cy="1578343"/>
          </a:xfrm>
          <a:prstGeom prst="rect">
            <a:avLst/>
          </a:prstGeom>
        </p:spPr>
        <p:txBody>
          <a:bodyPr wrap="none">
            <a:prstTxWarp prst="textChevronInverted">
              <a:avLst/>
            </a:prstTxWarp>
            <a:spAutoFit/>
          </a:bodyPr>
          <a:lstStyle/>
          <a:p>
            <a:pPr lvl="0"/>
            <a:r>
              <a:rPr lang="ru-RU" sz="6600" b="1" dirty="0" smtClean="0">
                <a:solidFill>
                  <a:srgbClr val="FF0000"/>
                </a:solidFill>
              </a:rPr>
              <a:t>«Детская»</a:t>
            </a:r>
            <a:endParaRPr lang="ru-RU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89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1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0"/>
            <a:ext cx="921702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/>
              <a:t>  </a:t>
            </a:r>
            <a:r>
              <a:rPr lang="ru-RU" sz="6600" b="1" dirty="0">
                <a:solidFill>
                  <a:srgbClr val="C00000"/>
                </a:solidFill>
              </a:rPr>
              <a:t>Какому зарубежному композитору принадлежат следующие слова   «Мусоргский - некий бог музыки».</a:t>
            </a:r>
          </a:p>
        </p:txBody>
      </p:sp>
    </p:spTree>
    <p:extLst>
      <p:ext uri="{BB962C8B-B14F-4D97-AF65-F5344CB8AC3E}">
        <p14:creationId xmlns:p14="http://schemas.microsoft.com/office/powerpoint/2010/main" val="287331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15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95736" y="1417859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6600" b="1" dirty="0">
                <a:solidFill>
                  <a:srgbClr val="FF0000"/>
                </a:solidFill>
              </a:rPr>
              <a:t>Дебюсси</a:t>
            </a:r>
          </a:p>
          <a:p>
            <a:pPr lvl="0"/>
            <a:r>
              <a:rPr lang="ru-RU" sz="6600" b="1" dirty="0">
                <a:solidFill>
                  <a:srgbClr val="FF0000"/>
                </a:solidFill>
              </a:rPr>
              <a:t>Детская</a:t>
            </a:r>
          </a:p>
          <a:p>
            <a:pPr lvl="0"/>
            <a:r>
              <a:rPr lang="ru-RU" sz="6600" b="1" dirty="0" err="1">
                <a:solidFill>
                  <a:srgbClr val="FF0000"/>
                </a:solidFill>
              </a:rPr>
              <a:t>Хованщина</a:t>
            </a:r>
            <a:endParaRPr lang="ru-RU" sz="6600" b="1" dirty="0">
              <a:solidFill>
                <a:srgbClr val="FF0000"/>
              </a:solidFill>
            </a:endParaRPr>
          </a:p>
          <a:p>
            <a:pPr lvl="0"/>
            <a:r>
              <a:rPr lang="ru-RU" sz="6600" b="1" dirty="0">
                <a:solidFill>
                  <a:srgbClr val="FF0000"/>
                </a:solidFill>
              </a:rPr>
              <a:t>Некрасов</a:t>
            </a:r>
          </a:p>
        </p:txBody>
      </p:sp>
    </p:spTree>
    <p:extLst>
      <p:ext uri="{BB962C8B-B14F-4D97-AF65-F5344CB8AC3E}">
        <p14:creationId xmlns:p14="http://schemas.microsoft.com/office/powerpoint/2010/main" val="312249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3647" y="620688"/>
            <a:ext cx="6264697" cy="115212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Запомни ответ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r>
              <a:rPr lang="ru-RU" sz="9600" b="1" dirty="0" smtClean="0">
                <a:solidFill>
                  <a:srgbClr val="FF0000"/>
                </a:solidFill>
              </a:rPr>
              <a:t>Клод Дебюсси</a:t>
            </a:r>
            <a:endParaRPr lang="ru-RU" sz="9600" b="1" dirty="0">
              <a:solidFill>
                <a:srgbClr val="FF0000"/>
              </a:solidFill>
            </a:endParaRPr>
          </a:p>
        </p:txBody>
      </p:sp>
      <p:pic>
        <p:nvPicPr>
          <p:cNvPr id="24580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-460857"/>
            <a:ext cx="6408712" cy="7315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89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01824" y="-329932"/>
            <a:ext cx="8064895" cy="446449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Повторим и запомним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23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1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79712" y="566678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	</a:t>
            </a:r>
            <a:r>
              <a:rPr lang="ru-RU" sz="5400" b="1" i="1" dirty="0">
                <a:solidFill>
                  <a:srgbClr val="C00000"/>
                </a:solidFill>
              </a:rPr>
              <a:t>Жанр произведения М.П. Мусоргского «Борис Годунов»</a:t>
            </a:r>
          </a:p>
        </p:txBody>
      </p:sp>
    </p:spTree>
    <p:extLst>
      <p:ext uri="{BB962C8B-B14F-4D97-AF65-F5344CB8AC3E}">
        <p14:creationId xmlns:p14="http://schemas.microsoft.com/office/powerpoint/2010/main" val="383789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5" y="0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23728" y="2159450"/>
            <a:ext cx="528381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	</a:t>
            </a:r>
            <a:r>
              <a:rPr lang="ru-RU" sz="4800" b="1" i="1" dirty="0">
                <a:solidFill>
                  <a:srgbClr val="C00000"/>
                </a:solidFill>
              </a:rPr>
              <a:t>Песня на слова </a:t>
            </a:r>
            <a:endParaRPr lang="ru-RU" sz="4800" b="1" i="1" dirty="0" smtClean="0">
              <a:solidFill>
                <a:srgbClr val="C00000"/>
              </a:solidFill>
            </a:endParaRPr>
          </a:p>
          <a:p>
            <a:r>
              <a:rPr lang="ru-RU" sz="4800" b="1" i="1" dirty="0" smtClean="0">
                <a:solidFill>
                  <a:srgbClr val="C00000"/>
                </a:solidFill>
              </a:rPr>
              <a:t>М.П</a:t>
            </a:r>
            <a:r>
              <a:rPr lang="ru-RU" sz="4800" b="1" i="1" dirty="0">
                <a:solidFill>
                  <a:srgbClr val="C00000"/>
                </a:solidFill>
              </a:rPr>
              <a:t>. Мусоргского</a:t>
            </a:r>
          </a:p>
        </p:txBody>
      </p:sp>
    </p:spTree>
    <p:extLst>
      <p:ext uri="{BB962C8B-B14F-4D97-AF65-F5344CB8AC3E}">
        <p14:creationId xmlns:p14="http://schemas.microsoft.com/office/powerpoint/2010/main" val="265934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1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58291" y="351678"/>
            <a:ext cx="4572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4800" b="1" i="1" dirty="0">
                <a:solidFill>
                  <a:srgbClr val="C00000"/>
                </a:solidFill>
              </a:rPr>
              <a:t>Художник, вдохновивших М.П. Мусоргского на создание цикла фортепианных пьес «Картинки с выставки» </a:t>
            </a:r>
          </a:p>
        </p:txBody>
      </p:sp>
    </p:spTree>
    <p:extLst>
      <p:ext uri="{BB962C8B-B14F-4D97-AF65-F5344CB8AC3E}">
        <p14:creationId xmlns:p14="http://schemas.microsoft.com/office/powerpoint/2010/main" val="197385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634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39752" y="764704"/>
            <a:ext cx="48062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5400" b="1" i="1" dirty="0">
                <a:solidFill>
                  <a:srgbClr val="C00000"/>
                </a:solidFill>
              </a:rPr>
              <a:t>Русский художник, который написал портрет М.П. Мусоргского</a:t>
            </a:r>
          </a:p>
        </p:txBody>
      </p:sp>
    </p:spTree>
    <p:extLst>
      <p:ext uri="{BB962C8B-B14F-4D97-AF65-F5344CB8AC3E}">
        <p14:creationId xmlns:p14="http://schemas.microsoft.com/office/powerpoint/2010/main" val="361491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1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1412776"/>
            <a:ext cx="64624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i="1" dirty="0">
                <a:solidFill>
                  <a:srgbClr val="C00000"/>
                </a:solidFill>
              </a:rPr>
              <a:t>Композитор, руководитель  «Могучей кучки», под руководством которого Мусоргский начал серьезно заниматься композицией</a:t>
            </a:r>
          </a:p>
        </p:txBody>
      </p:sp>
    </p:spTree>
    <p:extLst>
      <p:ext uri="{BB962C8B-B14F-4D97-AF65-F5344CB8AC3E}">
        <p14:creationId xmlns:p14="http://schemas.microsoft.com/office/powerpoint/2010/main" val="134026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1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2204864"/>
            <a:ext cx="68659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i="1" dirty="0">
                <a:solidFill>
                  <a:srgbClr val="C00000"/>
                </a:solidFill>
              </a:rPr>
              <a:t>Опера М.П. Мусоргского</a:t>
            </a:r>
          </a:p>
        </p:txBody>
      </p:sp>
    </p:spTree>
    <p:extLst>
      <p:ext uri="{BB962C8B-B14F-4D97-AF65-F5344CB8AC3E}">
        <p14:creationId xmlns:p14="http://schemas.microsoft.com/office/powerpoint/2010/main" val="110817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25987" y="2132856"/>
            <a:ext cx="691759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400" b="1" i="1" dirty="0">
                <a:solidFill>
                  <a:srgbClr val="C00000"/>
                </a:solidFill>
              </a:rPr>
              <a:t>Автор слов  </a:t>
            </a:r>
            <a:endParaRPr lang="ru-RU" sz="4400" b="1" i="1" dirty="0" smtClean="0">
              <a:solidFill>
                <a:srgbClr val="C00000"/>
              </a:solidFill>
            </a:endParaRPr>
          </a:p>
          <a:p>
            <a:pPr lvl="0"/>
            <a:r>
              <a:rPr lang="ru-RU" sz="4400" b="1" i="1" dirty="0" smtClean="0">
                <a:solidFill>
                  <a:srgbClr val="C00000"/>
                </a:solidFill>
              </a:rPr>
              <a:t>«</a:t>
            </a:r>
            <a:r>
              <a:rPr lang="ru-RU" sz="4400" b="1" i="1" dirty="0">
                <a:solidFill>
                  <a:srgbClr val="C00000"/>
                </a:solidFill>
              </a:rPr>
              <a:t>Колыбельная </a:t>
            </a:r>
            <a:r>
              <a:rPr lang="ru-RU" sz="4400" b="1" i="1" dirty="0" err="1">
                <a:solidFill>
                  <a:srgbClr val="C00000"/>
                </a:solidFill>
              </a:rPr>
              <a:t>Ерёмушки</a:t>
            </a:r>
            <a:r>
              <a:rPr lang="ru-RU" sz="4400" b="1" i="1" dirty="0">
                <a:solidFill>
                  <a:srgbClr val="C00000"/>
                </a:solidFill>
              </a:rPr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256735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9804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1772816"/>
            <a:ext cx="6409896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i="1" dirty="0">
                <a:solidFill>
                  <a:srgbClr val="C00000"/>
                </a:solidFill>
              </a:rPr>
              <a:t>Вокальный </a:t>
            </a:r>
            <a:r>
              <a:rPr lang="ru-RU" sz="6000" b="1" i="1" dirty="0" smtClean="0">
                <a:solidFill>
                  <a:srgbClr val="C00000"/>
                </a:solidFill>
              </a:rPr>
              <a:t>цикл</a:t>
            </a:r>
          </a:p>
          <a:p>
            <a:r>
              <a:rPr lang="ru-RU" sz="6000" b="1" i="1" dirty="0" smtClean="0">
                <a:solidFill>
                  <a:srgbClr val="C00000"/>
                </a:solidFill>
              </a:rPr>
              <a:t> </a:t>
            </a:r>
            <a:r>
              <a:rPr lang="ru-RU" sz="6000" b="1" i="1" dirty="0">
                <a:solidFill>
                  <a:srgbClr val="C00000"/>
                </a:solidFill>
              </a:rPr>
              <a:t>М.П. Мусоргского</a:t>
            </a:r>
          </a:p>
        </p:txBody>
      </p:sp>
    </p:spTree>
    <p:extLst>
      <p:ext uri="{BB962C8B-B14F-4D97-AF65-F5344CB8AC3E}">
        <p14:creationId xmlns:p14="http://schemas.microsoft.com/office/powerpoint/2010/main" val="400343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1"/>
            <a:ext cx="9144000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0"/>
            <a:ext cx="921702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/>
              <a:t>  </a:t>
            </a:r>
            <a:r>
              <a:rPr lang="ru-RU" sz="6600" b="1" dirty="0">
                <a:solidFill>
                  <a:srgbClr val="C00000"/>
                </a:solidFill>
              </a:rPr>
              <a:t>Какому зарубежному композитору принадлежат следующие слова   «Мусоргский - некий бог музыки».</a:t>
            </a:r>
          </a:p>
        </p:txBody>
      </p:sp>
    </p:spTree>
    <p:extLst>
      <p:ext uri="{BB962C8B-B14F-4D97-AF65-F5344CB8AC3E}">
        <p14:creationId xmlns:p14="http://schemas.microsoft.com/office/powerpoint/2010/main" val="371650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23728" y="984744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5400" b="1" dirty="0">
                <a:solidFill>
                  <a:srgbClr val="00B0F0"/>
                </a:solidFill>
                <a:cs typeface="Aharoni" pitchFamily="2" charset="-79"/>
              </a:rPr>
              <a:t>Постоянное …. подорвали и без того расстроенное здоровье композитора</a:t>
            </a:r>
          </a:p>
        </p:txBody>
      </p:sp>
    </p:spTree>
    <p:extLst>
      <p:ext uri="{BB962C8B-B14F-4D97-AF65-F5344CB8AC3E}">
        <p14:creationId xmlns:p14="http://schemas.microsoft.com/office/powerpoint/2010/main" val="175054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23728" y="984744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5400" b="1" dirty="0">
                <a:solidFill>
                  <a:srgbClr val="00B0F0"/>
                </a:solidFill>
                <a:cs typeface="Aharoni" pitchFamily="2" charset="-79"/>
              </a:rPr>
              <a:t>Постоянное …. подорвали и без того расстроенное здоровье композитора</a:t>
            </a:r>
          </a:p>
        </p:txBody>
      </p:sp>
    </p:spTree>
    <p:extLst>
      <p:ext uri="{BB962C8B-B14F-4D97-AF65-F5344CB8AC3E}">
        <p14:creationId xmlns:p14="http://schemas.microsoft.com/office/powerpoint/2010/main" val="317899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565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11760" y="908720"/>
            <a:ext cx="48245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00B0F0"/>
                </a:solidFill>
              </a:rPr>
              <a:t>Кто дал первые музыкальные знания М.П. Мусоргскому</a:t>
            </a:r>
          </a:p>
        </p:txBody>
      </p:sp>
    </p:spTree>
    <p:extLst>
      <p:ext uri="{BB962C8B-B14F-4D97-AF65-F5344CB8AC3E}">
        <p14:creationId xmlns:p14="http://schemas.microsoft.com/office/powerpoint/2010/main" val="289950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72816" y="707745"/>
            <a:ext cx="522352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00B0F0"/>
                </a:solidFill>
              </a:rPr>
              <a:t>Любимый камень Бориса Годунова. </a:t>
            </a:r>
            <a:endParaRPr lang="en-US" sz="6000" b="1" dirty="0" smtClean="0">
              <a:solidFill>
                <a:srgbClr val="00B0F0"/>
              </a:solidFill>
            </a:endParaRPr>
          </a:p>
          <a:p>
            <a:r>
              <a:rPr lang="ru-RU" sz="6000" b="1" dirty="0" smtClean="0">
                <a:solidFill>
                  <a:srgbClr val="00B0F0"/>
                </a:solidFill>
              </a:rPr>
              <a:t>Как </a:t>
            </a:r>
            <a:r>
              <a:rPr lang="ru-RU" sz="6000" b="1" dirty="0">
                <a:solidFill>
                  <a:srgbClr val="00B0F0"/>
                </a:solidFill>
              </a:rPr>
              <a:t>называется?</a:t>
            </a:r>
          </a:p>
        </p:txBody>
      </p:sp>
    </p:spTree>
    <p:extLst>
      <p:ext uri="{BB962C8B-B14F-4D97-AF65-F5344CB8AC3E}">
        <p14:creationId xmlns:p14="http://schemas.microsoft.com/office/powerpoint/2010/main" val="7770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95736" y="751344"/>
            <a:ext cx="518457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00B0F0"/>
                </a:solidFill>
              </a:rPr>
              <a:t>Во сколько лет отдали Модеста в юнкерскую школу</a:t>
            </a:r>
          </a:p>
        </p:txBody>
      </p:sp>
    </p:spTree>
    <p:extLst>
      <p:ext uri="{BB962C8B-B14F-4D97-AF65-F5344CB8AC3E}">
        <p14:creationId xmlns:p14="http://schemas.microsoft.com/office/powerpoint/2010/main" val="36372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72816" y="1772816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6000" b="1" dirty="0">
                <a:solidFill>
                  <a:srgbClr val="00B0F0"/>
                </a:solidFill>
              </a:rPr>
              <a:t>В 1858 г. Мусоргский </a:t>
            </a:r>
          </a:p>
          <a:p>
            <a:r>
              <a:rPr lang="ru-RU" sz="6000" b="1" dirty="0">
                <a:solidFill>
                  <a:srgbClr val="00B0F0"/>
                </a:solidFill>
              </a:rPr>
              <a:t>уходит в ….?</a:t>
            </a:r>
          </a:p>
        </p:txBody>
      </p:sp>
    </p:spTree>
    <p:extLst>
      <p:ext uri="{BB962C8B-B14F-4D97-AF65-F5344CB8AC3E}">
        <p14:creationId xmlns:p14="http://schemas.microsoft.com/office/powerpoint/2010/main" val="355402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35696" y="246080"/>
            <a:ext cx="576064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00B0F0"/>
                </a:solidFill>
              </a:rPr>
              <a:t>С каким композитором после окончания школы встретился М.П. Мусоргский</a:t>
            </a:r>
          </a:p>
        </p:txBody>
      </p:sp>
    </p:spTree>
    <p:extLst>
      <p:ext uri="{BB962C8B-B14F-4D97-AF65-F5344CB8AC3E}">
        <p14:creationId xmlns:p14="http://schemas.microsoft.com/office/powerpoint/2010/main" val="184886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58290" y="908720"/>
            <a:ext cx="512202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00B0F0"/>
                </a:solidFill>
              </a:rPr>
              <a:t>В какие школы отдавали дворяне своих сыновей</a:t>
            </a:r>
          </a:p>
        </p:txBody>
      </p:sp>
    </p:spTree>
    <p:extLst>
      <p:ext uri="{BB962C8B-B14F-4D97-AF65-F5344CB8AC3E}">
        <p14:creationId xmlns:p14="http://schemas.microsoft.com/office/powerpoint/2010/main" val="353379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1680" y="2060848"/>
            <a:ext cx="5831405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>
                <a:solidFill>
                  <a:srgbClr val="00B0F0"/>
                </a:solidFill>
              </a:rPr>
              <a:t>Что </a:t>
            </a:r>
            <a:r>
              <a:rPr lang="ru-RU" sz="6600" b="1" dirty="0" smtClean="0">
                <a:solidFill>
                  <a:srgbClr val="00B0F0"/>
                </a:solidFill>
              </a:rPr>
              <a:t>произошло</a:t>
            </a:r>
            <a:endParaRPr lang="en-US" sz="6600" b="1" dirty="0" smtClean="0">
              <a:solidFill>
                <a:srgbClr val="00B0F0"/>
              </a:solidFill>
            </a:endParaRPr>
          </a:p>
          <a:p>
            <a:r>
              <a:rPr lang="ru-RU" sz="6600" b="1" dirty="0" smtClean="0">
                <a:solidFill>
                  <a:srgbClr val="00B0F0"/>
                </a:solidFill>
              </a:rPr>
              <a:t> </a:t>
            </a:r>
            <a:r>
              <a:rPr lang="ru-RU" sz="6600" b="1" dirty="0">
                <a:solidFill>
                  <a:srgbClr val="00B0F0"/>
                </a:solidFill>
              </a:rPr>
              <a:t>в 1981 году</a:t>
            </a:r>
          </a:p>
        </p:txBody>
      </p:sp>
    </p:spTree>
    <p:extLst>
      <p:ext uri="{BB962C8B-B14F-4D97-AF65-F5344CB8AC3E}">
        <p14:creationId xmlns:p14="http://schemas.microsoft.com/office/powerpoint/2010/main" val="186492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79712" y="1340768"/>
            <a:ext cx="51845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002060"/>
                </a:solidFill>
              </a:rPr>
              <a:t>Село, где родился </a:t>
            </a:r>
          </a:p>
          <a:p>
            <a:r>
              <a:rPr lang="ru-RU" sz="6000" b="1" dirty="0" err="1">
                <a:solidFill>
                  <a:srgbClr val="002060"/>
                </a:solidFill>
              </a:rPr>
              <a:t>М.Мусоргский</a:t>
            </a:r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59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1282" y="461665"/>
            <a:ext cx="8061439" cy="156966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35597" y="1628800"/>
            <a:ext cx="7272808" cy="2448271"/>
          </a:xfrm>
          <a:prstGeom prst="rect">
            <a:avLst/>
          </a:prstGeom>
        </p:spPr>
        <p:txBody>
          <a:bodyPr wrap="none">
            <a:prstTxWarp prst="textChevronInverted">
              <a:avLst/>
            </a:prstTxWarp>
            <a:spAutoFit/>
          </a:bodyPr>
          <a:lstStyle/>
          <a:p>
            <a:pPr lvl="0"/>
            <a:r>
              <a:rPr lang="ru-RU" sz="6600" b="1" dirty="0" smtClean="0">
                <a:solidFill>
                  <a:srgbClr val="FF0000"/>
                </a:solidFill>
              </a:rPr>
              <a:t>«Перевёртыши»</a:t>
            </a:r>
            <a:endParaRPr lang="ru-RU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21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71531" cy="697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5877" y="16443"/>
            <a:ext cx="7416823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>
                <a:solidFill>
                  <a:srgbClr val="FF0000"/>
                </a:solidFill>
              </a:rPr>
              <a:t> </a:t>
            </a:r>
            <a:r>
              <a:rPr lang="ru-RU" sz="6000" b="1" dirty="0" smtClean="0">
                <a:solidFill>
                  <a:srgbClr val="FF0000"/>
                </a:solidFill>
              </a:rPr>
              <a:t>           </a:t>
            </a:r>
            <a:r>
              <a:rPr lang="ru-RU" sz="8800" b="1" dirty="0" err="1" smtClean="0">
                <a:solidFill>
                  <a:srgbClr val="FF0000"/>
                </a:solidFill>
              </a:rPr>
              <a:t>апоре</a:t>
            </a:r>
            <a:endParaRPr lang="ru-RU" sz="8800" b="1" dirty="0">
              <a:solidFill>
                <a:srgbClr val="FF0000"/>
              </a:solidFill>
            </a:endParaRPr>
          </a:p>
          <a:p>
            <a:pPr lvl="0"/>
            <a:r>
              <a:rPr lang="ru-RU" sz="6000" b="1" dirty="0" smtClean="0">
                <a:solidFill>
                  <a:srgbClr val="FF0000"/>
                </a:solidFill>
              </a:rPr>
              <a:t>   </a:t>
            </a:r>
          </a:p>
          <a:p>
            <a:pPr lvl="0"/>
            <a:r>
              <a:rPr lang="ru-RU" sz="8000" b="1" dirty="0" err="1" smtClean="0">
                <a:solidFill>
                  <a:srgbClr val="FF0000"/>
                </a:solidFill>
              </a:rPr>
              <a:t>сеиартисмн</a:t>
            </a:r>
            <a:endParaRPr lang="ru-RU" sz="8000" b="1" dirty="0" smtClean="0">
              <a:solidFill>
                <a:srgbClr val="FF0000"/>
              </a:solidFill>
            </a:endParaRPr>
          </a:p>
          <a:p>
            <a:pPr lvl="0"/>
            <a:endParaRPr lang="ru-RU" sz="6000" b="1" dirty="0" smtClean="0">
              <a:solidFill>
                <a:srgbClr val="FF0000"/>
              </a:solidFill>
            </a:endParaRPr>
          </a:p>
          <a:p>
            <a:pPr lvl="0"/>
            <a:r>
              <a:rPr lang="ru-RU" sz="8800" b="1" dirty="0" err="1" smtClean="0">
                <a:solidFill>
                  <a:srgbClr val="FF0000"/>
                </a:solidFill>
              </a:rPr>
              <a:t>нагтарм</a:t>
            </a:r>
            <a:endParaRPr lang="ru-RU" sz="88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05654" y="1412776"/>
            <a:ext cx="2177135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опера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6344" y="3671747"/>
            <a:ext cx="4336445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семинарист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1356" y="5805264"/>
            <a:ext cx="3022559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ГАРТМАН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958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53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98616" y="593393"/>
            <a:ext cx="616624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оващинхан</a:t>
            </a:r>
            <a:endParaRPr lang="ru-RU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30369" y="1916832"/>
            <a:ext cx="5302734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Хованщина</a:t>
            </a:r>
            <a:endParaRPr lang="ru-RU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0223" y="3495351"/>
            <a:ext cx="489108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оверканс</a:t>
            </a:r>
            <a:endParaRPr lang="ru-RU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51715" y="4915771"/>
            <a:ext cx="4402167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Некрасов</a:t>
            </a:r>
            <a:endParaRPr lang="ru-RU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08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948" y="0"/>
            <a:ext cx="9366476" cy="688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692696"/>
            <a:ext cx="55846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6000" b="1" dirty="0">
              <a:solidFill>
                <a:srgbClr val="FF0000"/>
              </a:solidFill>
            </a:endParaRPr>
          </a:p>
          <a:p>
            <a:pPr lvl="0"/>
            <a:r>
              <a:rPr lang="ru-RU" sz="6000" b="1" dirty="0" smtClean="0">
                <a:solidFill>
                  <a:srgbClr val="FF0000"/>
                </a:solidFill>
              </a:rPr>
              <a:t> 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59832" y="106288"/>
            <a:ext cx="22172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ИПРЕН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29865" y="908720"/>
            <a:ext cx="2677208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Репин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41989" y="2170023"/>
            <a:ext cx="37818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лабеикарв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04238" y="3093353"/>
            <a:ext cx="5019323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Балакирев</a:t>
            </a:r>
            <a:endParaRPr lang="ru-RU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72380" y="3755072"/>
            <a:ext cx="339217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иосртак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70860" y="5509397"/>
            <a:ext cx="3796360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Сиротка</a:t>
            </a:r>
            <a:endParaRPr lang="ru-RU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79631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590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-171400"/>
            <a:ext cx="10441160" cy="7110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692696"/>
            <a:ext cx="55846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6000" b="1" dirty="0">
              <a:solidFill>
                <a:srgbClr val="FF0000"/>
              </a:solidFill>
            </a:endParaRPr>
          </a:p>
          <a:p>
            <a:pPr lvl="0"/>
            <a:r>
              <a:rPr lang="ru-RU" sz="6000" b="1" dirty="0" smtClean="0">
                <a:solidFill>
                  <a:srgbClr val="FF0000"/>
                </a:solidFill>
              </a:rPr>
              <a:t> 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40524" y="2170023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72380" y="3755072"/>
            <a:ext cx="339217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79631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93631" y="58772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23321" y="-162869"/>
            <a:ext cx="729571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sz="7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ордасжымкйи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08095" y="928149"/>
            <a:ext cx="7122464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Даргомыжский</a:t>
            </a:r>
            <a:endParaRPr lang="ru-RU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26400" y="2141392"/>
            <a:ext cx="333815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оерква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50995" y="3228945"/>
            <a:ext cx="3834947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8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Карево</a:t>
            </a:r>
            <a:endParaRPr lang="ru-RU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81831" y="4377405"/>
            <a:ext cx="498380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дебжезенье</a:t>
            </a:r>
            <a:endParaRPr lang="ru-RU" sz="6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42854" y="5415607"/>
            <a:ext cx="5651227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Безденежье</a:t>
            </a:r>
            <a:endParaRPr lang="ru-RU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183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31" y="0"/>
            <a:ext cx="917153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95736" y="1417859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ru-RU" sz="6600" b="1" dirty="0">
              <a:solidFill>
                <a:srgbClr val="FF0000"/>
              </a:solidFill>
            </a:endParaRPr>
          </a:p>
          <a:p>
            <a:pPr lvl="0"/>
            <a:endParaRPr lang="ru-RU" sz="6600" b="1" dirty="0">
              <a:solidFill>
                <a:srgbClr val="FF0000"/>
              </a:solidFill>
            </a:endParaRPr>
          </a:p>
          <a:p>
            <a:pPr lvl="0"/>
            <a:endParaRPr lang="ru-RU" sz="66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40311" y="756139"/>
            <a:ext cx="461639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сиюбдес</a:t>
            </a:r>
            <a:endParaRPr lang="ru-RU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82147" y="1982450"/>
            <a:ext cx="4523034" cy="14465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Дебюсси</a:t>
            </a:r>
            <a:endParaRPr lang="ru-RU" sz="8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8488" y="3643691"/>
            <a:ext cx="412003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аткяедс</a:t>
            </a:r>
            <a:endParaRPr lang="ru-RU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46499" y="4931603"/>
            <a:ext cx="4070473" cy="14465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Детская</a:t>
            </a:r>
            <a:endParaRPr lang="ru-RU" sz="8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318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473" y="-23192"/>
            <a:ext cx="9366476" cy="6881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5616" y="692696"/>
            <a:ext cx="55846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6000" b="1" dirty="0">
              <a:solidFill>
                <a:srgbClr val="FF0000"/>
              </a:solidFill>
            </a:endParaRPr>
          </a:p>
          <a:p>
            <a:pPr lvl="0"/>
            <a:r>
              <a:rPr lang="ru-RU" sz="6000" b="1" dirty="0" smtClean="0">
                <a:solidFill>
                  <a:srgbClr val="FF0000"/>
                </a:solidFill>
              </a:rPr>
              <a:t> 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40524" y="2170023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72380" y="3755072"/>
            <a:ext cx="339217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79631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82469" y="566124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0201" y="-121564"/>
            <a:ext cx="426411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</a:t>
            </a:r>
            <a:r>
              <a:rPr lang="ru-RU" sz="8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йриксу</a:t>
            </a:r>
            <a:endParaRPr lang="ru-RU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9166" y="938917"/>
            <a:ext cx="4066178" cy="14465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Русский</a:t>
            </a:r>
            <a:endParaRPr lang="ru-RU" sz="8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62340" y="2170023"/>
            <a:ext cx="609699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рнатицатьд</a:t>
            </a:r>
            <a:endParaRPr lang="ru-RU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55072" y="3354963"/>
            <a:ext cx="5355633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тринадцать</a:t>
            </a:r>
            <a:endParaRPr lang="ru-RU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14987" y="4579493"/>
            <a:ext cx="479169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уйскишй</a:t>
            </a:r>
            <a:endParaRPr lang="ru-RU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21569" y="5661248"/>
            <a:ext cx="383791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Шуйский</a:t>
            </a:r>
            <a:endParaRPr lang="ru-RU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741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7735" y="980728"/>
            <a:ext cx="8640960" cy="367240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 уже много знаете</a:t>
            </a:r>
          </a:p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 музыке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72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9922" y="348889"/>
            <a:ext cx="8640960" cy="221601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Кроссворд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8744" y="2564904"/>
            <a:ext cx="7024295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i="1" dirty="0" smtClean="0">
                <a:solidFill>
                  <a:srgbClr val="FF0000"/>
                </a:solidFill>
              </a:rPr>
              <a:t>По творчеству </a:t>
            </a:r>
          </a:p>
          <a:p>
            <a:r>
              <a:rPr lang="ru-RU" sz="6600" b="1" i="1" dirty="0" smtClean="0">
                <a:solidFill>
                  <a:srgbClr val="FF0000"/>
                </a:solidFill>
              </a:rPr>
              <a:t>М</a:t>
            </a:r>
            <a:r>
              <a:rPr lang="ru-RU" sz="6600" b="1" i="1" dirty="0" smtClean="0">
                <a:solidFill>
                  <a:srgbClr val="FF0000"/>
                </a:solidFill>
              </a:rPr>
              <a:t>. П. Мусоргского</a:t>
            </a:r>
            <a:endParaRPr lang="ru-RU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58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9922" y="348889"/>
            <a:ext cx="8640960" cy="199999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Кроссворд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8744" y="2564904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6600" b="1" i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2564904"/>
            <a:ext cx="80648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>
                <a:solidFill>
                  <a:srgbClr val="C00000"/>
                </a:solidFill>
              </a:rPr>
              <a:t>Название пьесы из цикла для фортепиано «Картинки с выставки».</a:t>
            </a:r>
          </a:p>
        </p:txBody>
      </p:sp>
    </p:spTree>
    <p:extLst>
      <p:ext uri="{BB962C8B-B14F-4D97-AF65-F5344CB8AC3E}">
        <p14:creationId xmlns:p14="http://schemas.microsoft.com/office/powerpoint/2010/main" val="428492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-86250"/>
            <a:ext cx="9066112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                 ОТВЕТЫ</a:t>
            </a:r>
          </a:p>
          <a:p>
            <a:r>
              <a:rPr lang="ru-RU" sz="6000" dirty="0" smtClean="0"/>
              <a:t> </a:t>
            </a:r>
            <a:r>
              <a:rPr lang="ru-RU" sz="7200" dirty="0" smtClean="0">
                <a:solidFill>
                  <a:srgbClr val="C00000"/>
                </a:solidFill>
              </a:rPr>
              <a:t>Гартман.   Пимен. «Прогулка». «Забытый</a:t>
            </a:r>
            <a:r>
              <a:rPr lang="ru-RU" sz="7200" dirty="0">
                <a:solidFill>
                  <a:srgbClr val="C00000"/>
                </a:solidFill>
              </a:rPr>
              <a:t>». </a:t>
            </a:r>
            <a:r>
              <a:rPr lang="ru-RU" sz="7200" dirty="0" smtClean="0">
                <a:solidFill>
                  <a:srgbClr val="C00000"/>
                </a:solidFill>
              </a:rPr>
              <a:t>  </a:t>
            </a:r>
            <a:r>
              <a:rPr lang="ru-RU" sz="7200" dirty="0">
                <a:solidFill>
                  <a:srgbClr val="C00000"/>
                </a:solidFill>
              </a:rPr>
              <a:t>…смерти</a:t>
            </a:r>
            <a:r>
              <a:rPr lang="ru-RU" sz="7200" dirty="0" smtClean="0">
                <a:solidFill>
                  <a:srgbClr val="C00000"/>
                </a:solidFill>
              </a:rPr>
              <a:t>».  Гном  </a:t>
            </a:r>
            <a:r>
              <a:rPr lang="ru-RU" sz="7200" dirty="0">
                <a:solidFill>
                  <a:srgbClr val="C00000"/>
                </a:solidFill>
              </a:rPr>
              <a:t>Отрепьев. </a:t>
            </a:r>
            <a:r>
              <a:rPr lang="ru-RU" sz="7200" dirty="0" smtClean="0">
                <a:solidFill>
                  <a:srgbClr val="C00000"/>
                </a:solidFill>
              </a:rPr>
              <a:t>    </a:t>
            </a:r>
            <a:r>
              <a:rPr lang="ru-RU" sz="7200" dirty="0">
                <a:solidFill>
                  <a:srgbClr val="C00000"/>
                </a:solidFill>
              </a:rPr>
              <a:t>Монолог. </a:t>
            </a:r>
          </a:p>
          <a:p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17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7735" y="980728"/>
            <a:ext cx="8640960" cy="367240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3007" y="-460857"/>
            <a:ext cx="8280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4400" b="1" i="1" dirty="0" err="1" smtClean="0">
                <a:solidFill>
                  <a:srgbClr val="FF0000"/>
                </a:solidFill>
              </a:rPr>
              <a:t>М.П.Мусоргского</a:t>
            </a:r>
            <a:endParaRPr lang="ru-RU" sz="4400" b="1" i="1" dirty="0" smtClean="0">
              <a:solidFill>
                <a:srgbClr val="FF0000"/>
              </a:solidFill>
            </a:endParaRPr>
          </a:p>
          <a:p>
            <a:r>
              <a:rPr lang="ru-RU" sz="4400" b="1" i="1" dirty="0" smtClean="0">
                <a:solidFill>
                  <a:srgbClr val="FF0000"/>
                </a:solidFill>
              </a:rPr>
              <a:t>1111</a:t>
            </a:r>
            <a:endParaRPr lang="ru-RU" sz="4400" dirty="0">
              <a:solidFill>
                <a:srgbClr val="FF0000"/>
              </a:solidFill>
            </a:endParaRPr>
          </a:p>
          <a:p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http://xn--i1abbnckbmcl9fb.xn--p1ai/%D1%81%D1%82%D0%B0%D1%82%D1%8C%D0%B8/519614/img1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81" y="957044"/>
            <a:ext cx="8712968" cy="568863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405466" y="1135476"/>
            <a:ext cx="29748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Г   н  о  м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0677" y="1893602"/>
            <a:ext cx="52430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180528" y="4941168"/>
            <a:ext cx="5400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 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1135476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971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9922" y="348889"/>
            <a:ext cx="8640960" cy="199999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Кроссворд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8744" y="2564904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6600" b="1" i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69922" y="2204864"/>
            <a:ext cx="823452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>
                <a:solidFill>
                  <a:srgbClr val="C00000"/>
                </a:solidFill>
              </a:rPr>
              <a:t>Название вокальной баллады, программой которой послужила картина </a:t>
            </a:r>
            <a:r>
              <a:rPr lang="ru-RU" sz="6000" b="1" dirty="0" err="1">
                <a:solidFill>
                  <a:srgbClr val="C00000"/>
                </a:solidFill>
              </a:rPr>
              <a:t>В.Верещагина</a:t>
            </a:r>
            <a:r>
              <a:rPr lang="ru-RU" sz="6000" b="1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596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-86250"/>
            <a:ext cx="9066112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                 ОТВЕТЫ</a:t>
            </a:r>
          </a:p>
          <a:p>
            <a:r>
              <a:rPr lang="ru-RU" sz="6000" dirty="0" smtClean="0"/>
              <a:t> </a:t>
            </a:r>
            <a:r>
              <a:rPr lang="ru-RU" sz="7200" dirty="0" smtClean="0">
                <a:solidFill>
                  <a:srgbClr val="C00000"/>
                </a:solidFill>
              </a:rPr>
              <a:t>Гартман.   Пимен. «Прогулка». «Забытый</a:t>
            </a:r>
            <a:r>
              <a:rPr lang="ru-RU" sz="7200" dirty="0">
                <a:solidFill>
                  <a:srgbClr val="C00000"/>
                </a:solidFill>
              </a:rPr>
              <a:t>». </a:t>
            </a:r>
            <a:r>
              <a:rPr lang="ru-RU" sz="7200" dirty="0" smtClean="0">
                <a:solidFill>
                  <a:srgbClr val="C00000"/>
                </a:solidFill>
              </a:rPr>
              <a:t>  </a:t>
            </a:r>
            <a:r>
              <a:rPr lang="ru-RU" sz="7200" dirty="0">
                <a:solidFill>
                  <a:srgbClr val="C00000"/>
                </a:solidFill>
              </a:rPr>
              <a:t>…смерти</a:t>
            </a:r>
            <a:r>
              <a:rPr lang="ru-RU" sz="7200" dirty="0" smtClean="0">
                <a:solidFill>
                  <a:srgbClr val="C00000"/>
                </a:solidFill>
              </a:rPr>
              <a:t>».  Гном  </a:t>
            </a:r>
            <a:r>
              <a:rPr lang="ru-RU" sz="7200" dirty="0">
                <a:solidFill>
                  <a:srgbClr val="C00000"/>
                </a:solidFill>
              </a:rPr>
              <a:t>Отрепьев. </a:t>
            </a:r>
            <a:r>
              <a:rPr lang="ru-RU" sz="7200" dirty="0" smtClean="0">
                <a:solidFill>
                  <a:srgbClr val="C00000"/>
                </a:solidFill>
              </a:rPr>
              <a:t>    </a:t>
            </a:r>
            <a:r>
              <a:rPr lang="ru-RU" sz="7200" dirty="0">
                <a:solidFill>
                  <a:srgbClr val="C00000"/>
                </a:solidFill>
              </a:rPr>
              <a:t>Монолог. </a:t>
            </a:r>
          </a:p>
          <a:p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97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7735" y="980728"/>
            <a:ext cx="8640960" cy="367240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3007" y="-460857"/>
            <a:ext cx="828092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400" b="1" i="1" dirty="0">
              <a:solidFill>
                <a:srgbClr val="FF0000"/>
              </a:solidFill>
            </a:endParaRPr>
          </a:p>
          <a:p>
            <a:r>
              <a:rPr lang="ru-RU" sz="4400" b="1" i="1" dirty="0" err="1" smtClean="0">
                <a:solidFill>
                  <a:srgbClr val="FF0000"/>
                </a:solidFill>
              </a:rPr>
              <a:t>М.П.Мусоргского</a:t>
            </a:r>
            <a:endParaRPr lang="ru-RU" sz="4400" dirty="0">
              <a:solidFill>
                <a:srgbClr val="FF0000"/>
              </a:solidFill>
            </a:endParaRPr>
          </a:p>
          <a:p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http://xn--i1abbnckbmcl9fb.xn--p1ai/%D1%81%D1%82%D0%B0%D1%82%D1%8C%D0%B8/519614/img1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81" y="957044"/>
            <a:ext cx="8712968" cy="568863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405466" y="1135476"/>
            <a:ext cx="29748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Г   н  о  м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0677" y="1893602"/>
            <a:ext cx="52430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5400" b="1" cap="none" spc="0" dirty="0" smtClean="0">
                <a:ln/>
                <a:solidFill>
                  <a:srgbClr val="FF0000"/>
                </a:solidFill>
                <a:effectLst/>
              </a:rPr>
              <a:t>З   а   б  ы  т  ы й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180528" y="4941168"/>
            <a:ext cx="5400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 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5145" y="1135476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2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3824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9922" y="348889"/>
            <a:ext cx="8640960" cy="199999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Кроссворд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8744" y="2564904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6600" b="1" i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92769" y="2703403"/>
            <a:ext cx="74168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>
                <a:solidFill>
                  <a:srgbClr val="C00000"/>
                </a:solidFill>
              </a:rPr>
              <a:t>Название вокального цикла «Песни и пляски…».</a:t>
            </a:r>
          </a:p>
        </p:txBody>
      </p:sp>
    </p:spTree>
    <p:extLst>
      <p:ext uri="{BB962C8B-B14F-4D97-AF65-F5344CB8AC3E}">
        <p14:creationId xmlns:p14="http://schemas.microsoft.com/office/powerpoint/2010/main" val="277441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7735" y="980728"/>
            <a:ext cx="8640960" cy="367240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3007" y="-460857"/>
            <a:ext cx="828092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400" b="1" i="1" dirty="0">
              <a:solidFill>
                <a:srgbClr val="FF0000"/>
              </a:solidFill>
            </a:endParaRPr>
          </a:p>
          <a:p>
            <a:r>
              <a:rPr lang="ru-RU" sz="4400" b="1" i="1" dirty="0" smtClean="0">
                <a:solidFill>
                  <a:srgbClr val="FF0000"/>
                </a:solidFill>
              </a:rPr>
              <a:t> </a:t>
            </a:r>
            <a:r>
              <a:rPr lang="ru-RU" sz="4400" b="1" i="1" dirty="0" err="1">
                <a:solidFill>
                  <a:srgbClr val="FF0000"/>
                </a:solidFill>
              </a:rPr>
              <a:t>М.П.Мусоргского</a:t>
            </a:r>
            <a:endParaRPr lang="ru-RU" sz="4400" dirty="0">
              <a:solidFill>
                <a:srgbClr val="FF0000"/>
              </a:solidFill>
            </a:endParaRPr>
          </a:p>
          <a:p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http://xn--i1abbnckbmcl9fb.xn--p1ai/%D1%81%D1%82%D0%B0%D1%82%D1%8C%D0%B8/519614/img1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81" y="957044"/>
            <a:ext cx="8712968" cy="568863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405466" y="1135476"/>
            <a:ext cx="29748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Г   н  о  м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0677" y="1893602"/>
            <a:ext cx="52430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5400" b="1" cap="none" spc="0" dirty="0" smtClean="0">
                <a:ln/>
                <a:solidFill>
                  <a:srgbClr val="FF0000"/>
                </a:solidFill>
                <a:effectLst/>
              </a:rPr>
              <a:t>З   а   б  ы  т  ы й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27784" y="2616481"/>
            <a:ext cx="385584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С м е  р   т  и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180528" y="4941168"/>
            <a:ext cx="5400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 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9255" y="1135476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3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1096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1917" y="0"/>
            <a:ext cx="8640960" cy="149593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Кроссворд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8744" y="2564904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6600" b="1" i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340768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rgbClr val="C00000"/>
                </a:solidFill>
              </a:rPr>
              <a:t>Настоящая фамилия Лжедмитрия (Самозванца) из трагедии Пушкина «Борис Годунов» и одноимённой оперы </a:t>
            </a:r>
            <a:r>
              <a:rPr lang="ru-RU" sz="5400" b="1" dirty="0" err="1">
                <a:solidFill>
                  <a:srgbClr val="C00000"/>
                </a:solidFill>
              </a:rPr>
              <a:t>М.Мусоргского</a:t>
            </a:r>
            <a:endParaRPr lang="ru-RU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41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-86250"/>
            <a:ext cx="9066112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                 ОТВЕТЫ</a:t>
            </a:r>
          </a:p>
          <a:p>
            <a:r>
              <a:rPr lang="ru-RU" sz="6000" dirty="0" smtClean="0"/>
              <a:t> </a:t>
            </a:r>
            <a:r>
              <a:rPr lang="ru-RU" sz="7200" dirty="0" smtClean="0">
                <a:solidFill>
                  <a:srgbClr val="C00000"/>
                </a:solidFill>
              </a:rPr>
              <a:t>Гартман.   Пимен. «Прогулка». «Забытый</a:t>
            </a:r>
            <a:r>
              <a:rPr lang="ru-RU" sz="7200" dirty="0">
                <a:solidFill>
                  <a:srgbClr val="C00000"/>
                </a:solidFill>
              </a:rPr>
              <a:t>». </a:t>
            </a:r>
            <a:r>
              <a:rPr lang="ru-RU" sz="7200" dirty="0" smtClean="0">
                <a:solidFill>
                  <a:srgbClr val="C00000"/>
                </a:solidFill>
              </a:rPr>
              <a:t>  </a:t>
            </a:r>
            <a:r>
              <a:rPr lang="ru-RU" sz="7200" dirty="0">
                <a:solidFill>
                  <a:srgbClr val="C00000"/>
                </a:solidFill>
              </a:rPr>
              <a:t>…смерти</a:t>
            </a:r>
            <a:r>
              <a:rPr lang="ru-RU" sz="7200" dirty="0" smtClean="0">
                <a:solidFill>
                  <a:srgbClr val="C00000"/>
                </a:solidFill>
              </a:rPr>
              <a:t>».  Гном  </a:t>
            </a:r>
            <a:r>
              <a:rPr lang="ru-RU" sz="7200" dirty="0">
                <a:solidFill>
                  <a:srgbClr val="C00000"/>
                </a:solidFill>
              </a:rPr>
              <a:t>Отрепьев. </a:t>
            </a:r>
            <a:r>
              <a:rPr lang="ru-RU" sz="7200" dirty="0" smtClean="0">
                <a:solidFill>
                  <a:srgbClr val="C00000"/>
                </a:solidFill>
              </a:rPr>
              <a:t>    </a:t>
            </a:r>
            <a:r>
              <a:rPr lang="ru-RU" sz="7200" dirty="0">
                <a:solidFill>
                  <a:srgbClr val="C00000"/>
                </a:solidFill>
              </a:rPr>
              <a:t>Монолог. </a:t>
            </a:r>
          </a:p>
          <a:p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7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7735" y="980728"/>
            <a:ext cx="8640960" cy="367240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3007" y="-171400"/>
            <a:ext cx="828092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FF0000"/>
                </a:solidFill>
              </a:rPr>
              <a:t>Кроссворды по творчеству </a:t>
            </a:r>
            <a:r>
              <a:rPr lang="ru-RU" sz="3200" b="1" i="1" dirty="0" err="1">
                <a:solidFill>
                  <a:srgbClr val="FF0000"/>
                </a:solidFill>
              </a:rPr>
              <a:t>М.П.Мусоргского</a:t>
            </a:r>
            <a:endParaRPr lang="ru-RU" sz="3200" dirty="0">
              <a:solidFill>
                <a:srgbClr val="FF0000"/>
              </a:solidFill>
            </a:endParaRPr>
          </a:p>
          <a:p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http://xn--i1abbnckbmcl9fb.xn--p1ai/%D1%81%D1%82%D0%B0%D1%82%D1%8C%D0%B8/519614/img1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81" y="957044"/>
            <a:ext cx="8712968" cy="568863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405466" y="1135476"/>
            <a:ext cx="29748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Г   н  о  м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0677" y="1893602"/>
            <a:ext cx="52430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5400" b="1" cap="none" spc="0" dirty="0" smtClean="0">
                <a:ln/>
                <a:solidFill>
                  <a:srgbClr val="FF0000"/>
                </a:solidFill>
                <a:effectLst/>
              </a:rPr>
              <a:t>З   а   б  ы  т  ы й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27784" y="2765973"/>
            <a:ext cx="385584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С м е  р   т  и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47864" y="3385114"/>
            <a:ext cx="59766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О  т   р  е   п ь  е в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180528" y="4941168"/>
            <a:ext cx="5400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 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7735" y="1135476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4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6332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7200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9922" y="348889"/>
            <a:ext cx="8640960" cy="156794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Кроссворд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8744" y="2564904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6600" b="1" i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2142138"/>
            <a:ext cx="693113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>
                <a:solidFill>
                  <a:srgbClr val="C00000"/>
                </a:solidFill>
              </a:rPr>
              <a:t>Имя летописца из оперы </a:t>
            </a:r>
            <a:r>
              <a:rPr lang="ru-RU" sz="6000" b="1" dirty="0" err="1">
                <a:solidFill>
                  <a:srgbClr val="C00000"/>
                </a:solidFill>
              </a:rPr>
              <a:t>М.П.Мусоргского</a:t>
            </a:r>
            <a:r>
              <a:rPr lang="ru-RU" sz="6000" b="1" dirty="0">
                <a:solidFill>
                  <a:srgbClr val="C00000"/>
                </a:solidFill>
              </a:rPr>
              <a:t> «Борис Годунов».</a:t>
            </a:r>
          </a:p>
        </p:txBody>
      </p:sp>
    </p:spTree>
    <p:extLst>
      <p:ext uri="{BB962C8B-B14F-4D97-AF65-F5344CB8AC3E}">
        <p14:creationId xmlns:p14="http://schemas.microsoft.com/office/powerpoint/2010/main" val="277441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-86250"/>
            <a:ext cx="9066112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                 ОТВЕТЫ</a:t>
            </a:r>
          </a:p>
          <a:p>
            <a:r>
              <a:rPr lang="ru-RU" sz="6000" dirty="0" smtClean="0"/>
              <a:t> </a:t>
            </a:r>
            <a:r>
              <a:rPr lang="ru-RU" sz="7200" dirty="0" smtClean="0">
                <a:solidFill>
                  <a:srgbClr val="C00000"/>
                </a:solidFill>
              </a:rPr>
              <a:t>Гартман.   Пимен. «Прогулка». «Забытый</a:t>
            </a:r>
            <a:r>
              <a:rPr lang="ru-RU" sz="7200" dirty="0">
                <a:solidFill>
                  <a:srgbClr val="C00000"/>
                </a:solidFill>
              </a:rPr>
              <a:t>». </a:t>
            </a:r>
            <a:r>
              <a:rPr lang="ru-RU" sz="7200" dirty="0" smtClean="0">
                <a:solidFill>
                  <a:srgbClr val="C00000"/>
                </a:solidFill>
              </a:rPr>
              <a:t>  </a:t>
            </a:r>
            <a:r>
              <a:rPr lang="ru-RU" sz="7200" dirty="0">
                <a:solidFill>
                  <a:srgbClr val="C00000"/>
                </a:solidFill>
              </a:rPr>
              <a:t>…смерти</a:t>
            </a:r>
            <a:r>
              <a:rPr lang="ru-RU" sz="7200" dirty="0" smtClean="0">
                <a:solidFill>
                  <a:srgbClr val="C00000"/>
                </a:solidFill>
              </a:rPr>
              <a:t>».  Гном  </a:t>
            </a:r>
            <a:r>
              <a:rPr lang="ru-RU" sz="7200" dirty="0">
                <a:solidFill>
                  <a:srgbClr val="C00000"/>
                </a:solidFill>
              </a:rPr>
              <a:t>Отрепьев. </a:t>
            </a:r>
            <a:r>
              <a:rPr lang="ru-RU" sz="7200" dirty="0" smtClean="0">
                <a:solidFill>
                  <a:srgbClr val="C00000"/>
                </a:solidFill>
              </a:rPr>
              <a:t>    </a:t>
            </a:r>
            <a:r>
              <a:rPr lang="ru-RU" sz="7200" dirty="0">
                <a:solidFill>
                  <a:srgbClr val="C00000"/>
                </a:solidFill>
              </a:rPr>
              <a:t>Монолог. </a:t>
            </a:r>
          </a:p>
          <a:p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60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7735" y="980728"/>
            <a:ext cx="8640960" cy="367240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3007" y="-460857"/>
            <a:ext cx="828092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400" b="1" i="1" dirty="0">
              <a:solidFill>
                <a:srgbClr val="FF0000"/>
              </a:solidFill>
            </a:endParaRPr>
          </a:p>
          <a:p>
            <a:r>
              <a:rPr lang="ru-RU" sz="4400" b="1" i="1" dirty="0" smtClean="0">
                <a:solidFill>
                  <a:srgbClr val="FF0000"/>
                </a:solidFill>
              </a:rPr>
              <a:t> </a:t>
            </a:r>
            <a:r>
              <a:rPr lang="ru-RU" sz="4400" b="1" i="1" dirty="0" err="1">
                <a:solidFill>
                  <a:srgbClr val="FF0000"/>
                </a:solidFill>
              </a:rPr>
              <a:t>М.П.Мусоргского</a:t>
            </a:r>
            <a:endParaRPr lang="ru-RU" sz="4400" dirty="0">
              <a:solidFill>
                <a:srgbClr val="FF0000"/>
              </a:solidFill>
            </a:endParaRPr>
          </a:p>
          <a:p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http://xn--i1abbnckbmcl9fb.xn--p1ai/%D1%81%D1%82%D0%B0%D1%82%D1%8C%D0%B8/519614/img1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81" y="957044"/>
            <a:ext cx="8712968" cy="568863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405466" y="1135476"/>
            <a:ext cx="29748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Г   н  о  м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0677" y="1893602"/>
            <a:ext cx="52430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5400" b="1" cap="none" spc="0" dirty="0" smtClean="0">
                <a:ln/>
                <a:solidFill>
                  <a:srgbClr val="FF0000"/>
                </a:solidFill>
                <a:effectLst/>
              </a:rPr>
              <a:t>З   а   б  ы  т  ы й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37057" y="2670265"/>
            <a:ext cx="385584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С м е  р   т  и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47864" y="3385114"/>
            <a:ext cx="59766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О  т   р  е   п ь  е в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95836" y="4191471"/>
            <a:ext cx="3600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rgbClr val="FF0000"/>
                </a:solidFill>
                <a:effectLst/>
              </a:rPr>
              <a:t>П и  м   е  н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180528" y="4941168"/>
            <a:ext cx="5400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 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43808" y="5692111"/>
            <a:ext cx="518457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5144" y="117784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5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7007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9922" y="348889"/>
            <a:ext cx="8640960" cy="156794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Кроссворд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8744" y="2564904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6600" b="1" i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2145362"/>
            <a:ext cx="765121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>
                <a:solidFill>
                  <a:srgbClr val="C00000"/>
                </a:solidFill>
              </a:rPr>
              <a:t>Название пьесы из цикла для фортепиано «Картинки с выставки».</a:t>
            </a:r>
          </a:p>
        </p:txBody>
      </p:sp>
    </p:spTree>
    <p:extLst>
      <p:ext uri="{BB962C8B-B14F-4D97-AF65-F5344CB8AC3E}">
        <p14:creationId xmlns:p14="http://schemas.microsoft.com/office/powerpoint/2010/main" val="277441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-86250"/>
            <a:ext cx="9066112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                 ОТВЕТЫ</a:t>
            </a:r>
          </a:p>
          <a:p>
            <a:r>
              <a:rPr lang="ru-RU" sz="6000" dirty="0" smtClean="0"/>
              <a:t> </a:t>
            </a:r>
            <a:r>
              <a:rPr lang="ru-RU" sz="7200" dirty="0" smtClean="0">
                <a:solidFill>
                  <a:srgbClr val="C00000"/>
                </a:solidFill>
              </a:rPr>
              <a:t>Гартман.   Пимен. «Прогулка». «Забытый</a:t>
            </a:r>
            <a:r>
              <a:rPr lang="ru-RU" sz="7200" dirty="0">
                <a:solidFill>
                  <a:srgbClr val="C00000"/>
                </a:solidFill>
              </a:rPr>
              <a:t>». </a:t>
            </a:r>
            <a:r>
              <a:rPr lang="ru-RU" sz="7200" dirty="0" smtClean="0">
                <a:solidFill>
                  <a:srgbClr val="C00000"/>
                </a:solidFill>
              </a:rPr>
              <a:t>  </a:t>
            </a:r>
            <a:r>
              <a:rPr lang="ru-RU" sz="7200" dirty="0">
                <a:solidFill>
                  <a:srgbClr val="C00000"/>
                </a:solidFill>
              </a:rPr>
              <a:t>…смерти</a:t>
            </a:r>
            <a:r>
              <a:rPr lang="ru-RU" sz="7200" dirty="0" smtClean="0">
                <a:solidFill>
                  <a:srgbClr val="C00000"/>
                </a:solidFill>
              </a:rPr>
              <a:t>».  Гном  </a:t>
            </a:r>
            <a:r>
              <a:rPr lang="ru-RU" sz="7200" dirty="0">
                <a:solidFill>
                  <a:srgbClr val="C00000"/>
                </a:solidFill>
              </a:rPr>
              <a:t>Отрепьев. </a:t>
            </a:r>
            <a:r>
              <a:rPr lang="ru-RU" sz="7200" dirty="0" smtClean="0">
                <a:solidFill>
                  <a:srgbClr val="C00000"/>
                </a:solidFill>
              </a:rPr>
              <a:t>    </a:t>
            </a:r>
            <a:r>
              <a:rPr lang="ru-RU" sz="7200" dirty="0">
                <a:solidFill>
                  <a:srgbClr val="C00000"/>
                </a:solidFill>
              </a:rPr>
              <a:t>Монолог. </a:t>
            </a:r>
          </a:p>
          <a:p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60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7735" y="980728"/>
            <a:ext cx="8640960" cy="367240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3007" y="-460857"/>
            <a:ext cx="828092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400" b="1" i="1" dirty="0">
              <a:solidFill>
                <a:srgbClr val="FF0000"/>
              </a:solidFill>
            </a:endParaRPr>
          </a:p>
          <a:p>
            <a:r>
              <a:rPr lang="ru-RU" sz="4400" b="1" i="1" dirty="0" smtClean="0">
                <a:solidFill>
                  <a:srgbClr val="FF0000"/>
                </a:solidFill>
              </a:rPr>
              <a:t> </a:t>
            </a:r>
            <a:r>
              <a:rPr lang="ru-RU" sz="4400" b="1" i="1" dirty="0" err="1">
                <a:solidFill>
                  <a:srgbClr val="FF0000"/>
                </a:solidFill>
              </a:rPr>
              <a:t>М.П.Мусоргского</a:t>
            </a:r>
            <a:endParaRPr lang="ru-RU" sz="4400" dirty="0">
              <a:solidFill>
                <a:srgbClr val="FF0000"/>
              </a:solidFill>
            </a:endParaRPr>
          </a:p>
          <a:p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http://xn--i1abbnckbmcl9fb.xn--p1ai/%D1%81%D1%82%D0%B0%D1%82%D1%8C%D0%B8/519614/img1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81" y="957044"/>
            <a:ext cx="8712968" cy="568863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405466" y="1135476"/>
            <a:ext cx="29748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Г   н  о  м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0677" y="1893602"/>
            <a:ext cx="52430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5400" b="1" cap="none" spc="0" dirty="0" smtClean="0">
                <a:ln/>
                <a:solidFill>
                  <a:srgbClr val="FF0000"/>
                </a:solidFill>
                <a:effectLst/>
              </a:rPr>
              <a:t>З   а   б  ы  т  ы й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37057" y="2670265"/>
            <a:ext cx="385584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С м е  р   т  и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47864" y="3385114"/>
            <a:ext cx="59766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О  т   р  е   п ь  е в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95836" y="4191471"/>
            <a:ext cx="3600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rgbClr val="FF0000"/>
                </a:solidFill>
                <a:effectLst/>
              </a:rPr>
              <a:t>П и  м   е  н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180528" y="4941168"/>
            <a:ext cx="5400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 </a:t>
            </a:r>
            <a:r>
              <a:rPr lang="ru-RU" sz="5400" b="1" dirty="0" smtClean="0">
                <a:ln/>
                <a:solidFill>
                  <a:srgbClr val="FF0000"/>
                </a:solidFill>
              </a:rPr>
              <a:t>П  р о г   у л  к  а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43808" y="5692111"/>
            <a:ext cx="518457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5145" y="1177842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6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4972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3792" y="0"/>
            <a:ext cx="8640960" cy="185597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Кроссворд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8744" y="2564904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6600" b="1" i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2187352"/>
            <a:ext cx="698477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>
                <a:solidFill>
                  <a:srgbClr val="C00000"/>
                </a:solidFill>
              </a:rPr>
              <a:t>Жанр сольного номера Бориса из II действия «Достиг я высшей власти».</a:t>
            </a:r>
          </a:p>
        </p:txBody>
      </p:sp>
    </p:spTree>
    <p:extLst>
      <p:ext uri="{BB962C8B-B14F-4D97-AF65-F5344CB8AC3E}">
        <p14:creationId xmlns:p14="http://schemas.microsoft.com/office/powerpoint/2010/main" val="277441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17632" cy="7047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-86250"/>
            <a:ext cx="9066112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                 ОТВЕТЫ</a:t>
            </a:r>
          </a:p>
          <a:p>
            <a:r>
              <a:rPr lang="ru-RU" sz="6000" dirty="0" smtClean="0"/>
              <a:t> </a:t>
            </a:r>
            <a:r>
              <a:rPr lang="ru-RU" sz="7200" dirty="0" smtClean="0">
                <a:solidFill>
                  <a:srgbClr val="C00000"/>
                </a:solidFill>
              </a:rPr>
              <a:t>Гартман.   Пимен. «Прогулка». «Забытый</a:t>
            </a:r>
            <a:r>
              <a:rPr lang="ru-RU" sz="7200" dirty="0">
                <a:solidFill>
                  <a:srgbClr val="C00000"/>
                </a:solidFill>
              </a:rPr>
              <a:t>». </a:t>
            </a:r>
            <a:r>
              <a:rPr lang="ru-RU" sz="7200" dirty="0" smtClean="0">
                <a:solidFill>
                  <a:srgbClr val="C00000"/>
                </a:solidFill>
              </a:rPr>
              <a:t>  </a:t>
            </a:r>
            <a:r>
              <a:rPr lang="ru-RU" sz="7200" dirty="0">
                <a:solidFill>
                  <a:srgbClr val="C00000"/>
                </a:solidFill>
              </a:rPr>
              <a:t>…смерти</a:t>
            </a:r>
            <a:r>
              <a:rPr lang="ru-RU" sz="7200" dirty="0" smtClean="0">
                <a:solidFill>
                  <a:srgbClr val="C00000"/>
                </a:solidFill>
              </a:rPr>
              <a:t>».  Гном  </a:t>
            </a:r>
            <a:r>
              <a:rPr lang="ru-RU" sz="7200" dirty="0">
                <a:solidFill>
                  <a:srgbClr val="C00000"/>
                </a:solidFill>
              </a:rPr>
              <a:t>Отрепьев. </a:t>
            </a:r>
            <a:r>
              <a:rPr lang="ru-RU" sz="7200" dirty="0" smtClean="0">
                <a:solidFill>
                  <a:srgbClr val="C00000"/>
                </a:solidFill>
              </a:rPr>
              <a:t>    </a:t>
            </a:r>
            <a:r>
              <a:rPr lang="ru-RU" sz="7200" dirty="0">
                <a:solidFill>
                  <a:srgbClr val="C00000"/>
                </a:solidFill>
              </a:rPr>
              <a:t>Монолог. </a:t>
            </a:r>
          </a:p>
          <a:p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60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7735" y="980728"/>
            <a:ext cx="8640960" cy="367240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3007" y="-460857"/>
            <a:ext cx="828092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400" b="1" i="1" dirty="0">
              <a:solidFill>
                <a:srgbClr val="FF0000"/>
              </a:solidFill>
            </a:endParaRPr>
          </a:p>
          <a:p>
            <a:r>
              <a:rPr lang="ru-RU" sz="4400" b="1" i="1" dirty="0" smtClean="0">
                <a:solidFill>
                  <a:srgbClr val="FF0000"/>
                </a:solidFill>
              </a:rPr>
              <a:t> </a:t>
            </a:r>
            <a:r>
              <a:rPr lang="ru-RU" sz="4400" b="1" i="1" dirty="0" err="1">
                <a:solidFill>
                  <a:srgbClr val="FF0000"/>
                </a:solidFill>
              </a:rPr>
              <a:t>М.П.Мусоргского</a:t>
            </a:r>
            <a:endParaRPr lang="ru-RU" sz="4400" dirty="0">
              <a:solidFill>
                <a:srgbClr val="FF0000"/>
              </a:solidFill>
            </a:endParaRPr>
          </a:p>
          <a:p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http://xn--i1abbnckbmcl9fb.xn--p1ai/%D1%81%D1%82%D0%B0%D1%82%D1%8C%D0%B8/519614/img1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81" y="957044"/>
            <a:ext cx="8712968" cy="568863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405466" y="1135476"/>
            <a:ext cx="29748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Г   н  о  м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0677" y="1893602"/>
            <a:ext cx="52430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5400" b="1" cap="none" spc="0" dirty="0" smtClean="0">
                <a:ln/>
                <a:solidFill>
                  <a:srgbClr val="FF0000"/>
                </a:solidFill>
                <a:effectLst/>
              </a:rPr>
              <a:t>З   а   б  ы  т  ы й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37057" y="2670265"/>
            <a:ext cx="385584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С м е  р   т  и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47864" y="3385114"/>
            <a:ext cx="59766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О  т   р  е   п ь  е в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95836" y="4191471"/>
            <a:ext cx="3600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rgbClr val="FF0000"/>
                </a:solidFill>
                <a:effectLst/>
              </a:rPr>
              <a:t>П и  м   е  н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180528" y="4941168"/>
            <a:ext cx="5400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 </a:t>
            </a:r>
            <a:r>
              <a:rPr lang="ru-RU" sz="5400" b="1" dirty="0" smtClean="0">
                <a:ln/>
                <a:solidFill>
                  <a:srgbClr val="FF0000"/>
                </a:solidFill>
              </a:rPr>
              <a:t>П  р о г   у л  к  а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43808" y="5692111"/>
            <a:ext cx="518457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М о  н  о  л   о  г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5144" y="117784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/>
                <a:solidFill>
                  <a:schemeClr val="accent3"/>
                </a:solidFill>
              </a:rPr>
              <a:t>7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8165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3792" y="1"/>
            <a:ext cx="8640960" cy="141277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Кроссворд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8744" y="2564904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6600" b="1" i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99593" y="1556792"/>
            <a:ext cx="712879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Фамилия </a:t>
            </a:r>
            <a:r>
              <a:rPr lang="ru-RU" sz="4400" b="1" dirty="0">
                <a:solidFill>
                  <a:srgbClr val="FF0000"/>
                </a:solidFill>
              </a:rPr>
              <a:t>художника, картины которого послужили одновременно и стимулом и программой для создания фортепианного цикла «Картинки с выставки».</a:t>
            </a:r>
          </a:p>
        </p:txBody>
      </p:sp>
    </p:spTree>
    <p:extLst>
      <p:ext uri="{BB962C8B-B14F-4D97-AF65-F5344CB8AC3E}">
        <p14:creationId xmlns:p14="http://schemas.microsoft.com/office/powerpoint/2010/main" val="382975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857"/>
            <a:ext cx="9468544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7735" y="980728"/>
            <a:ext cx="8640960" cy="367240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96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32358" y="2564904"/>
            <a:ext cx="4916089" cy="156966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lvl="0"/>
            <a:endParaRPr lang="ru-RU" sz="9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3007" y="-460857"/>
            <a:ext cx="828092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400" b="1" i="1" dirty="0">
              <a:solidFill>
                <a:srgbClr val="FF0000"/>
              </a:solidFill>
            </a:endParaRPr>
          </a:p>
          <a:p>
            <a:r>
              <a:rPr lang="ru-RU" sz="4400" b="1" i="1" dirty="0" smtClean="0">
                <a:solidFill>
                  <a:srgbClr val="FF0000"/>
                </a:solidFill>
              </a:rPr>
              <a:t> </a:t>
            </a:r>
            <a:r>
              <a:rPr lang="ru-RU" sz="4400" b="1" i="1" dirty="0" err="1">
                <a:solidFill>
                  <a:srgbClr val="FF0000"/>
                </a:solidFill>
              </a:rPr>
              <a:t>М.П.Мусоргского</a:t>
            </a:r>
            <a:endParaRPr lang="ru-RU" sz="4400" dirty="0">
              <a:solidFill>
                <a:srgbClr val="FF0000"/>
              </a:solidFill>
            </a:endParaRPr>
          </a:p>
          <a:p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http://xn--i1abbnckbmcl9fb.xn--p1ai/%D1%81%D1%82%D0%B0%D1%82%D1%8C%D0%B8/519614/img1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81" y="957044"/>
            <a:ext cx="8712968" cy="568863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405466" y="1135476"/>
            <a:ext cx="29748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0070C0"/>
                </a:solidFill>
              </a:rPr>
              <a:t>Г</a:t>
            </a:r>
            <a:r>
              <a:rPr lang="ru-RU" sz="5400" b="1" dirty="0" smtClean="0">
                <a:ln/>
                <a:solidFill>
                  <a:srgbClr val="FF0000"/>
                </a:solidFill>
              </a:rPr>
              <a:t>   н  о  м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0677" y="1893602"/>
            <a:ext cx="52430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5400" b="1" cap="none" spc="0" dirty="0" smtClean="0">
                <a:ln/>
                <a:solidFill>
                  <a:srgbClr val="FF0000"/>
                </a:solidFill>
                <a:effectLst/>
              </a:rPr>
              <a:t>З   </a:t>
            </a:r>
            <a:r>
              <a:rPr lang="ru-RU" sz="5400" b="1" cap="none" spc="0" dirty="0" smtClean="0">
                <a:ln/>
                <a:solidFill>
                  <a:srgbClr val="0070C0"/>
                </a:solidFill>
                <a:effectLst/>
              </a:rPr>
              <a:t>а</a:t>
            </a:r>
            <a:r>
              <a:rPr lang="ru-RU" sz="5400" b="1" cap="none" spc="0" dirty="0" smtClean="0">
                <a:ln/>
                <a:solidFill>
                  <a:srgbClr val="FF0000"/>
                </a:solidFill>
                <a:effectLst/>
              </a:rPr>
              <a:t>   б  ы  т  ы й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37057" y="2670265"/>
            <a:ext cx="385584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С м е  </a:t>
            </a:r>
            <a:r>
              <a:rPr lang="ru-RU" sz="5400" b="1" dirty="0" smtClean="0">
                <a:ln/>
                <a:solidFill>
                  <a:srgbClr val="0070C0"/>
                </a:solidFill>
              </a:rPr>
              <a:t>р </a:t>
            </a:r>
            <a:r>
              <a:rPr lang="ru-RU" sz="5400" b="1" dirty="0" smtClean="0">
                <a:ln/>
                <a:solidFill>
                  <a:srgbClr val="FF0000"/>
                </a:solidFill>
              </a:rPr>
              <a:t>  т  и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47864" y="3385114"/>
            <a:ext cx="59766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О  </a:t>
            </a:r>
            <a:r>
              <a:rPr lang="ru-RU" sz="5400" b="1" dirty="0" smtClean="0">
                <a:ln/>
                <a:solidFill>
                  <a:srgbClr val="0070C0"/>
                </a:solidFill>
              </a:rPr>
              <a:t>т </a:t>
            </a:r>
            <a:r>
              <a:rPr lang="ru-RU" sz="5400" b="1" dirty="0" smtClean="0">
                <a:ln/>
                <a:solidFill>
                  <a:srgbClr val="FF0000"/>
                </a:solidFill>
              </a:rPr>
              <a:t>  р  е   п ь  е в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95836" y="4191471"/>
            <a:ext cx="3600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rgbClr val="FF0000"/>
                </a:solidFill>
                <a:effectLst/>
              </a:rPr>
              <a:t>П и  </a:t>
            </a:r>
            <a:r>
              <a:rPr lang="ru-RU" sz="5400" b="1" cap="none" spc="0" dirty="0" smtClean="0">
                <a:ln/>
                <a:solidFill>
                  <a:srgbClr val="0070C0"/>
                </a:solidFill>
                <a:effectLst/>
              </a:rPr>
              <a:t>м</a:t>
            </a:r>
            <a:r>
              <a:rPr lang="ru-RU" sz="5400" b="1" cap="none" spc="0" dirty="0" smtClean="0">
                <a:ln/>
                <a:solidFill>
                  <a:srgbClr val="FF0000"/>
                </a:solidFill>
                <a:effectLst/>
              </a:rPr>
              <a:t>   е  н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180528" y="4941168"/>
            <a:ext cx="5400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 </a:t>
            </a:r>
            <a:r>
              <a:rPr lang="ru-RU" sz="5400" b="1" dirty="0" smtClean="0">
                <a:ln/>
                <a:solidFill>
                  <a:srgbClr val="FF0000"/>
                </a:solidFill>
              </a:rPr>
              <a:t>П  р о г   у л  к  </a:t>
            </a:r>
            <a:r>
              <a:rPr lang="ru-RU" sz="5400" b="1" dirty="0" smtClean="0">
                <a:ln/>
                <a:solidFill>
                  <a:srgbClr val="0070C0"/>
                </a:solidFill>
              </a:rPr>
              <a:t>а</a:t>
            </a:r>
            <a:endParaRPr lang="ru-RU" sz="5400" b="1" cap="none" spc="0" dirty="0">
              <a:ln/>
              <a:solidFill>
                <a:srgbClr val="0070C0"/>
              </a:soli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43808" y="5692111"/>
            <a:ext cx="518457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М о  </a:t>
            </a:r>
            <a:r>
              <a:rPr lang="ru-RU" sz="5400" b="1" dirty="0" smtClean="0">
                <a:ln/>
                <a:solidFill>
                  <a:srgbClr val="0070C0"/>
                </a:solidFill>
              </a:rPr>
              <a:t>н</a:t>
            </a:r>
            <a:r>
              <a:rPr lang="ru-RU" sz="5400" b="1" dirty="0" smtClean="0">
                <a:ln/>
                <a:solidFill>
                  <a:srgbClr val="FF0000"/>
                </a:solidFill>
              </a:rPr>
              <a:t>  о  л   о  г</a:t>
            </a:r>
            <a:endParaRPr lang="ru-RU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5144" y="117784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/>
                <a:solidFill>
                  <a:schemeClr val="accent3"/>
                </a:solidFill>
              </a:rPr>
              <a:t>8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8623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966</Words>
  <Application>Microsoft Office PowerPoint</Application>
  <PresentationFormat>Экран (4:3)</PresentationFormat>
  <Paragraphs>298</Paragraphs>
  <Slides>95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95</vt:i4>
      </vt:variant>
    </vt:vector>
  </HeadingPairs>
  <TitlesOfParts>
    <vt:vector size="9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31</cp:revision>
  <dcterms:created xsi:type="dcterms:W3CDTF">2017-11-12T11:04:27Z</dcterms:created>
  <dcterms:modified xsi:type="dcterms:W3CDTF">2017-11-21T05:03:15Z</dcterms:modified>
</cp:coreProperties>
</file>