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40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12" Type="http://schemas.openxmlformats.org/officeDocument/2006/relationships/image" Target="../media/image39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11" Type="http://schemas.openxmlformats.org/officeDocument/2006/relationships/image" Target="../media/image38.wmf"/><Relationship Id="rId5" Type="http://schemas.openxmlformats.org/officeDocument/2006/relationships/image" Target="../media/image32.wmf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1001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818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569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098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0953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7917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304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922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1042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3922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8651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4BC3F-6A04-403D-9599-36B2E07E22BE}" type="datetimeFigureOut">
              <a:rPr lang="ru-RU" smtClean="0"/>
              <a:pPr/>
              <a:t>21.08.2017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4BCDC-9C7B-4039-8161-AA6023F73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99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9.bin"/><Relationship Id="rId3" Type="http://schemas.openxmlformats.org/officeDocument/2006/relationships/image" Target="../media/image3.jpeg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6.png"/><Relationship Id="rId9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25.jpeg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Relationship Id="rId14" Type="http://schemas.openxmlformats.org/officeDocument/2006/relationships/oleObject" Target="../embeddings/oleObject27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2742"/>
            <a:ext cx="9144000" cy="688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5140"/>
            <a:ext cx="9144000" cy="688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548680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Сабақтың</a:t>
            </a:r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тақырыбы</a:t>
            </a:r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:</a:t>
            </a:r>
          </a:p>
          <a:p>
            <a:pPr algn="ctr"/>
            <a:r>
              <a:rPr lang="ru-RU" sz="32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«</a:t>
            </a:r>
            <a:r>
              <a:rPr lang="ru-RU" sz="3200" b="1" i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Жай</a:t>
            </a:r>
            <a:r>
              <a:rPr lang="ru-RU" sz="32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200" b="1" i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бөлшектер</a:t>
            </a:r>
            <a:r>
              <a:rPr lang="ru-RU" sz="32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мен </a:t>
            </a:r>
            <a:r>
              <a:rPr lang="ru-RU" sz="3200" b="1" i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аралас</a:t>
            </a:r>
            <a:r>
              <a:rPr lang="ru-RU" sz="32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200" b="1" i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сандарды</a:t>
            </a:r>
            <a:r>
              <a:rPr lang="ru-RU" sz="32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200" b="1" i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көбейту</a:t>
            </a:r>
            <a:r>
              <a:rPr lang="ru-RU" sz="32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»</a:t>
            </a:r>
            <a:endParaRPr lang="ru-RU" sz="3200" b="1" i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612845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3600" b="1" i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endParaRPr lang="kk-KZ" sz="3600" b="1" i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endParaRPr lang="kk-KZ" sz="3600" b="1" i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r>
              <a:rPr lang="kk-KZ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Сабақтың мақсаты:</a:t>
            </a:r>
          </a:p>
          <a:p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Білімділік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 smtClean="0"/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бөлшек ұғымын қайталау, Жай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бөлшектерге амалдар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қолдана білуге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 жай бөлшек пен бүтін санды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аралас сандарды көбейту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есептерін шешу кезінде </a:t>
            </a:r>
            <a:endParaRPr lang="kk-KZ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kk-KZ" sz="1600" smtClean="0">
                <a:latin typeface="Times New Roman" pitchFamily="18" charset="0"/>
                <a:cs typeface="Times New Roman" pitchFamily="18" charset="0"/>
              </a:rPr>
              <a:t>тиімді пайдалана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білуге үйрету</a:t>
            </a:r>
            <a:r>
              <a:rPr lang="kk-KZ" sz="1600" dirty="0" smtClean="0"/>
              <a:t>; 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sz="1600" b="1" i="1" dirty="0" smtClean="0">
                <a:latin typeface="Times New Roman" pitchFamily="18" charset="0"/>
                <a:cs typeface="Times New Roman" pitchFamily="18" charset="0"/>
              </a:rPr>
              <a:t>Тәрбиелік: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Ұқыптылыққа, тиянақтылыққа және іскерлікке баулу.Өз бетінше ізденіп,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 алған білімін өзін қоршаған ортада еркін қолдана алатын жеке тұлғаны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тәрбиелеу.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Еңбекке, ынталылыққа және қиындықтарды жеңуде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табандылыққа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тәрбиелеу.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Дамытушылық: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Жай бөлшектерді және аралас сандарды көбейту кезіндегі </a:t>
            </a: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 білімдерін   жетілдіру, есте сақтау   және ойлау қабілеттерін дамыту. </a:t>
            </a: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 Шығармашылық іс әрекеттерін  қалыптастыру. Өз бетімен есептер </a:t>
            </a: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                   шығара білу.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183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dn.wallpapersafari.com/9/32/DcBj6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7041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827584" y="548680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Сабақтың жоспары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484784"/>
            <a:ext cx="1008112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 smtClean="0"/>
              <a:t>                 </a:t>
            </a:r>
            <a:r>
              <a:rPr lang="kk-KZ" sz="2800" dirty="0" smtClean="0"/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І. Ұйымдастыру кезеңі. Сыныпты топқа бөлу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             	ІІ. «Қайталау – графикалық диктант  ▬ иә;  ... жоқ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IІІ.   «Кім жылдам» ойыны Инсерт әдісі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ІV. Сөзжұмбақ шешу Сергіту сәті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V. Сәйкестендіру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VІ. Сабақты қорытындылау «Адасқан әріптерді орнына қой»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VIІ. Үй тапсырмасы.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VIII. Бағалау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42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0-tub-kz.yandex.net/i?id=afc52a0b8e1d3609003c7d822cfec69a&amp;n=33&amp;h=215&amp;w=28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6962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548680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 О П Т А Р</a:t>
            </a:r>
            <a:endParaRPr lang="ru-RU" sz="4800" b="1" i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AutoShape 11"/>
          <p:cNvSpPr>
            <a:spLocks noChangeArrowheads="1"/>
          </p:cNvSpPr>
          <p:nvPr/>
        </p:nvSpPr>
        <p:spPr bwMode="auto">
          <a:xfrm>
            <a:off x="597171" y="1464111"/>
            <a:ext cx="2808287" cy="647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400" b="1" i="1" dirty="0"/>
              <a:t>І топ</a:t>
            </a:r>
            <a:endParaRPr lang="ru-RU" sz="2400" b="1" i="1" dirty="0"/>
          </a:p>
        </p:txBody>
      </p:sp>
      <p:sp>
        <p:nvSpPr>
          <p:cNvPr id="6" name="Лента лицом вниз 5"/>
          <p:cNvSpPr/>
          <p:nvPr/>
        </p:nvSpPr>
        <p:spPr>
          <a:xfrm>
            <a:off x="3707904" y="1492398"/>
            <a:ext cx="5000660" cy="714380"/>
          </a:xfrm>
          <a:prstGeom prst="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3200" dirty="0" smtClean="0">
                <a:solidFill>
                  <a:schemeClr val="tx1"/>
                </a:solidFill>
              </a:rPr>
              <a:t>Дұрыс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575823" y="2778354"/>
            <a:ext cx="2808287" cy="647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400" b="1" i="1" dirty="0" smtClean="0"/>
              <a:t>ІІ </a:t>
            </a:r>
            <a:r>
              <a:rPr lang="kk-KZ" sz="2400" b="1" i="1" dirty="0"/>
              <a:t>топ</a:t>
            </a:r>
            <a:endParaRPr lang="ru-RU" sz="2400" b="1" i="1" dirty="0"/>
          </a:p>
        </p:txBody>
      </p:sp>
      <p:sp>
        <p:nvSpPr>
          <p:cNvPr id="8" name="Лента лицом вниз 7"/>
          <p:cNvSpPr/>
          <p:nvPr/>
        </p:nvSpPr>
        <p:spPr>
          <a:xfrm>
            <a:off x="3480976" y="2854201"/>
            <a:ext cx="5000660" cy="714380"/>
          </a:xfrm>
          <a:prstGeom prst="ribbon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3200" dirty="0" smtClean="0">
                <a:solidFill>
                  <a:schemeClr val="tx1"/>
                </a:solidFill>
              </a:rPr>
              <a:t>Бұрыс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654433" y="4293096"/>
            <a:ext cx="2808287" cy="647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400" b="1" i="1" dirty="0"/>
              <a:t>І </a:t>
            </a:r>
            <a:r>
              <a:rPr lang="kk-KZ" sz="2400" b="1" i="1" dirty="0" smtClean="0"/>
              <a:t>ІІ топ</a:t>
            </a:r>
            <a:endParaRPr lang="ru-RU" sz="2400" b="1" i="1" dirty="0"/>
          </a:p>
        </p:txBody>
      </p:sp>
      <p:sp>
        <p:nvSpPr>
          <p:cNvPr id="10" name="Лента лицом вниз 9"/>
          <p:cNvSpPr/>
          <p:nvPr/>
        </p:nvSpPr>
        <p:spPr>
          <a:xfrm>
            <a:off x="3511064" y="4293096"/>
            <a:ext cx="5000660" cy="714380"/>
          </a:xfrm>
          <a:prstGeom prst="ribb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3200" dirty="0" smtClean="0">
                <a:solidFill>
                  <a:schemeClr val="tx1"/>
                </a:solidFill>
              </a:rPr>
              <a:t>Аралас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233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rhivurokov.ru/multiurok/html/2017/01/17/s_587db09b97996/img_s531108_2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85" y="15505"/>
            <a:ext cx="9136151" cy="68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Қайталау – графикалық диктант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Минус 3"/>
          <p:cNvSpPr/>
          <p:nvPr/>
        </p:nvSpPr>
        <p:spPr>
          <a:xfrm>
            <a:off x="830078" y="1333551"/>
            <a:ext cx="1643074" cy="28575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dirty="0" smtClean="0">
                <a:solidFill>
                  <a:schemeClr val="tx1"/>
                </a:solidFill>
              </a:rPr>
              <a:t>                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0245" y="1041164"/>
            <a:ext cx="7825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400" b="1" dirty="0" smtClean="0">
                <a:solidFill>
                  <a:srgbClr val="002060"/>
                </a:solidFill>
              </a:rPr>
              <a:t>иә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2536" y="896526"/>
            <a:ext cx="971552" cy="82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580112" y="1071941"/>
            <a:ext cx="11056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 smtClean="0">
                <a:solidFill>
                  <a:srgbClr val="002060"/>
                </a:solidFill>
              </a:rPr>
              <a:t>жоқ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4376" y="1806148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1.Өзара тең бөліктер үлес деп аталады.</a:t>
            </a:r>
          </a:p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2. Бөлшек сызығының астында бөлшектің алымы жазылады</a:t>
            </a:r>
          </a:p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3. Дұрыс бөлшекті аралас сан түрінде жазуға болады</a:t>
            </a:r>
          </a:p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4. 15 минут сағаттың  ¼ бөлігі</a:t>
            </a:r>
          </a:p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5. Дұрыс бөлшек координаталық сәуледе 1 санының оң жағында орналасады</a:t>
            </a:r>
          </a:p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6. Бұрыс бөлшек 1- ге тең немесе бірден үлкен</a:t>
            </a:r>
          </a:p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7.  Бөлімдері әр түрлі аралас сандарды қосу үшін, аралас сандардың бөлшек бөлігін ең кіші ортақ бөлімге келтіру, бөлімдері бірдей аралас сандарды қосу керек</a:t>
            </a:r>
          </a:p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8.  Бөлшекті бөлшекке көбейту үшін, олардын алымдарын көбейтіп, алым етіп, бөлімдерін көбейтіп, бөлім етіп жазу керек. </a:t>
            </a:r>
          </a:p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9. Аралас сандарды көбейту үшін, оларды сол қалпында көбейту керек.</a:t>
            </a:r>
          </a:p>
          <a:p>
            <a:pPr marL="838200" indent="-838200"/>
            <a:r>
              <a:rPr lang="kk-KZ" b="1" i="1" dirty="0" smtClean="0">
                <a:solidFill>
                  <a:srgbClr val="002060"/>
                </a:solidFill>
              </a:rPr>
              <a:t>10. Бөлшекті натурал санға көбейту үшін,  натурал санды бөлшектің бөліміне көбейту керек.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099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rhivurokov.ru/multiurok/html/2017/01/17/s_587db09b97996/img_s531108_2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85" y="15505"/>
            <a:ext cx="9136151" cy="68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332656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Графикалық диктанттың жауабы:</a:t>
            </a:r>
            <a:endParaRPr lang="ru-RU" sz="4000" kern="1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083" y="1484784"/>
            <a:ext cx="8228042" cy="13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3140968"/>
            <a:ext cx="5688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i="1" dirty="0" smtClean="0">
                <a:solidFill>
                  <a:srgbClr val="002060"/>
                </a:solidFill>
              </a:rPr>
              <a:t>0-1- қате    5 ұпай</a:t>
            </a:r>
          </a:p>
          <a:p>
            <a:r>
              <a:rPr lang="kk-KZ" sz="3600" b="1" i="1" dirty="0" smtClean="0">
                <a:solidFill>
                  <a:srgbClr val="002060"/>
                </a:solidFill>
              </a:rPr>
              <a:t>2-3 қате     4 ұпай</a:t>
            </a:r>
          </a:p>
          <a:p>
            <a:r>
              <a:rPr lang="kk-KZ" sz="3600" b="1" i="1" dirty="0" smtClean="0">
                <a:solidFill>
                  <a:srgbClr val="002060"/>
                </a:solidFill>
              </a:rPr>
              <a:t>4-5 қате    3 ұпай</a:t>
            </a:r>
          </a:p>
          <a:p>
            <a:r>
              <a:rPr lang="kk-KZ" sz="3600" b="1" i="1" dirty="0" smtClean="0">
                <a:solidFill>
                  <a:srgbClr val="002060"/>
                </a:solidFill>
              </a:rPr>
              <a:t>5 қатеден көп- 0 ұпай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90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im0-tub-kz.yandex.net/i?id=ec51728b2ef9274be31907570b28b68f&amp;n=33&amp;h=215&amp;w=32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https://im0-tub-kz.yandex.net/i?id=afc52a0b8e1d3609003c7d822cfec69a&amp;n=33&amp;h=215&amp;w=28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7" y="-14446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266745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“Кім жылдам?” ойыны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tabl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975" y="950757"/>
            <a:ext cx="8643966" cy="5311889"/>
          </a:xfrm>
          <a:prstGeom prst="rect">
            <a:avLst/>
          </a:prstGeom>
        </p:spPr>
      </p:pic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57909484"/>
              </p:ext>
            </p:extLst>
          </p:nvPr>
        </p:nvGraphicFramePr>
        <p:xfrm>
          <a:off x="642938" y="2492896"/>
          <a:ext cx="2071687" cy="1147242"/>
        </p:xfrm>
        <a:graphic>
          <a:graphicData uri="http://schemas.openxmlformats.org/presentationml/2006/ole">
            <p:oleObj spid="_x0000_s6210" name="Формула" r:id="rId5" imgW="634725" imgH="393529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27846274"/>
              </p:ext>
            </p:extLst>
          </p:nvPr>
        </p:nvGraphicFramePr>
        <p:xfrm>
          <a:off x="899592" y="3789040"/>
          <a:ext cx="1714500" cy="1150938"/>
        </p:xfrm>
        <a:graphic>
          <a:graphicData uri="http://schemas.openxmlformats.org/presentationml/2006/ole">
            <p:oleObj spid="_x0000_s6211" name="Формула" r:id="rId6" imgW="431613" imgH="393529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7190843"/>
              </p:ext>
            </p:extLst>
          </p:nvPr>
        </p:nvGraphicFramePr>
        <p:xfrm>
          <a:off x="1691680" y="4941168"/>
          <a:ext cx="1477962" cy="1154112"/>
        </p:xfrm>
        <a:graphic>
          <a:graphicData uri="http://schemas.openxmlformats.org/presentationml/2006/ole">
            <p:oleObj spid="_x0000_s6212" name="Формула" r:id="rId7" imgW="406048" imgH="393359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3429000" y="2428875"/>
          <a:ext cx="2306638" cy="1214438"/>
        </p:xfrm>
        <a:graphic>
          <a:graphicData uri="http://schemas.openxmlformats.org/presentationml/2006/ole">
            <p:oleObj spid="_x0000_s6213" name="Формула" r:id="rId8" imgW="647419" imgH="393529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90307765"/>
              </p:ext>
            </p:extLst>
          </p:nvPr>
        </p:nvGraphicFramePr>
        <p:xfrm>
          <a:off x="3431765" y="3789040"/>
          <a:ext cx="1776413" cy="1000125"/>
        </p:xfrm>
        <a:graphic>
          <a:graphicData uri="http://schemas.openxmlformats.org/presentationml/2006/ole">
            <p:oleObj spid="_x0000_s6214" name="Формула" r:id="rId9" imgW="431613" imgH="393529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95869278"/>
              </p:ext>
            </p:extLst>
          </p:nvPr>
        </p:nvGraphicFramePr>
        <p:xfrm>
          <a:off x="3576392" y="4941168"/>
          <a:ext cx="2000250" cy="1214438"/>
        </p:xfrm>
        <a:graphic>
          <a:graphicData uri="http://schemas.openxmlformats.org/presentationml/2006/ole">
            <p:oleObj spid="_x0000_s6215" name="Формула" r:id="rId10" imgW="418918" imgH="393529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6357938" y="2500313"/>
          <a:ext cx="2071687" cy="1139825"/>
        </p:xfrm>
        <a:graphic>
          <a:graphicData uri="http://schemas.openxmlformats.org/presentationml/2006/ole">
            <p:oleObj spid="_x0000_s6216" name="Формула" r:id="rId11" imgW="647419" imgH="393529" progId="Equation.3">
              <p:embed/>
            </p:oleObj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94191232"/>
              </p:ext>
            </p:extLst>
          </p:nvPr>
        </p:nvGraphicFramePr>
        <p:xfrm>
          <a:off x="6300192" y="3694349"/>
          <a:ext cx="1816100" cy="1227137"/>
        </p:xfrm>
        <a:graphic>
          <a:graphicData uri="http://schemas.openxmlformats.org/presentationml/2006/ole">
            <p:oleObj spid="_x0000_s6217" name="Формула" r:id="rId12" imgW="444307" imgH="393529" progId="Equation.3">
              <p:embed/>
            </p:oleObj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7316156"/>
              </p:ext>
            </p:extLst>
          </p:nvPr>
        </p:nvGraphicFramePr>
        <p:xfrm>
          <a:off x="6300192" y="4869160"/>
          <a:ext cx="1714500" cy="1227138"/>
        </p:xfrm>
        <a:graphic>
          <a:graphicData uri="http://schemas.openxmlformats.org/presentationml/2006/ole">
            <p:oleObj spid="_x0000_s6218" name="Формула" r:id="rId13" imgW="406048" imgH="393359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7575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m0-tub-kz.yandex.net/i?id=fcae80b990c3542b224314337474ff81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im0-tub-kz.yandex.net/i?id=fcae80b990c3542b224314337474ff81&amp;n=33&amp;h=215&amp;w=28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im0-tub-kz.yandex.net/i?id=fcae80b990c3542b224314337474ff81&amp;n=33&amp;h=215&amp;w=287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://cdn.wallpapersafari.com/9/32/DcBj6P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180" y="-50515"/>
            <a:ext cx="9144000" cy="68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39121" y="0"/>
            <a:ext cx="37784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Инсерт</a:t>
            </a:r>
            <a:r>
              <a:rPr lang="ru-RU" sz="44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әдісі</a:t>
            </a:r>
            <a:r>
              <a:rPr lang="ru-RU" sz="4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4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1196752"/>
            <a:ext cx="6100773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Жай</a:t>
            </a: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бөлшек дегеніміз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не?</a:t>
            </a:r>
          </a:p>
          <a:p>
            <a:pPr algn="ctr"/>
            <a:r>
              <a:rPr lang="kk-KZ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Аралас сандар дегеніміз не?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89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и по запросу красивый фон для презентации школ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143" y="0"/>
            <a:ext cx="9157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64192" y="411931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Сөзжұмбақ</a:t>
            </a:r>
            <a:r>
              <a:rPr lang="kk-KZ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kk-KZ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шешейік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AutoShape 11"/>
          <p:cNvSpPr>
            <a:spLocks noChangeArrowheads="1"/>
          </p:cNvSpPr>
          <p:nvPr/>
        </p:nvSpPr>
        <p:spPr bwMode="auto">
          <a:xfrm>
            <a:off x="1643042" y="996706"/>
            <a:ext cx="4714908" cy="647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2400" b="1" i="1" dirty="0"/>
              <a:t>І топ</a:t>
            </a:r>
            <a:endParaRPr lang="ru-RU" sz="24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2090172"/>
            <a:ext cx="6053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buFont typeface="Calibri" pitchFamily="34" charset="0"/>
              <a:buAutoNum type="arabicPeriod"/>
            </a:pPr>
            <a:r>
              <a:rPr lang="kk-KZ" sz="2400" dirty="0">
                <a:latin typeface="Sylfaen" pitchFamily="18" charset="0"/>
                <a:ea typeface="Times New Roman" pitchFamily="18" charset="0"/>
              </a:rPr>
              <a:t>Алымы бөліміне тең немесе одан үлкен бөлшек </a:t>
            </a:r>
            <a:endParaRPr lang="ru-RU" sz="2400" dirty="0">
              <a:latin typeface="Sylfaen" pitchFamily="18" charset="0"/>
            </a:endParaRPr>
          </a:p>
          <a:p>
            <a:pPr eaLnBrk="0" hangingPunct="0">
              <a:buFont typeface="Calibri" pitchFamily="34" charset="0"/>
              <a:buAutoNum type="arabicPeriod"/>
            </a:pPr>
            <a:r>
              <a:rPr lang="kk-KZ" sz="2400" dirty="0">
                <a:latin typeface="Sylfaen" pitchFamily="18" charset="0"/>
                <a:cs typeface="Times New Roman" pitchFamily="18" charset="0"/>
              </a:rPr>
              <a:t>  2*2 неге тең? </a:t>
            </a:r>
            <a:endParaRPr lang="ru-RU" sz="2400" dirty="0">
              <a:latin typeface="Sylfaen" pitchFamily="18" charset="0"/>
            </a:endParaRPr>
          </a:p>
          <a:p>
            <a:pPr eaLnBrk="0" hangingPunct="0">
              <a:buFont typeface="Calibri" pitchFamily="34" charset="0"/>
              <a:buAutoNum type="arabicPeriod"/>
            </a:pPr>
            <a:r>
              <a:rPr lang="kk-KZ" sz="2400" dirty="0">
                <a:latin typeface="Sylfaen" pitchFamily="18" charset="0"/>
                <a:cs typeface="Times New Roman" pitchFamily="18" charset="0"/>
              </a:rPr>
              <a:t>Бүтін және бөлшек бөліктен тұратын сан </a:t>
            </a:r>
            <a:endParaRPr lang="ru-RU" sz="2400" dirty="0">
              <a:latin typeface="Sylfaen" pitchFamily="18" charset="0"/>
            </a:endParaRPr>
          </a:p>
          <a:p>
            <a:pPr eaLnBrk="0" hangingPunct="0">
              <a:buFont typeface="Calibri" pitchFamily="34" charset="0"/>
              <a:buAutoNum type="arabicPeriod"/>
            </a:pPr>
            <a:r>
              <a:rPr lang="kk-KZ" sz="2400" dirty="0">
                <a:latin typeface="Sylfaen" pitchFamily="18" charset="0"/>
                <a:cs typeface="Times New Roman" pitchFamily="18" charset="0"/>
              </a:rPr>
              <a:t>Құрамында мәнін табу қажет болатын әріпті өрне</a:t>
            </a:r>
            <a:r>
              <a:rPr lang="kk-KZ" sz="2400" dirty="0">
                <a:cs typeface="Times New Roman" pitchFamily="18" charset="0"/>
              </a:rPr>
              <a:t>к</a:t>
            </a:r>
            <a:endParaRPr lang="kk-KZ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2003082"/>
              </p:ext>
            </p:extLst>
          </p:nvPr>
        </p:nvGraphicFramePr>
        <p:xfrm>
          <a:off x="2555776" y="3933056"/>
          <a:ext cx="4861153" cy="2643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1923"/>
                <a:gridCol w="441923"/>
                <a:gridCol w="441923"/>
                <a:gridCol w="441923"/>
                <a:gridCol w="441923"/>
                <a:gridCol w="441923"/>
                <a:gridCol w="441923"/>
                <a:gridCol w="441923"/>
                <a:gridCol w="441923"/>
                <a:gridCol w="441923"/>
                <a:gridCol w="441923"/>
              </a:tblGrid>
              <a:tr h="660802"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b="1" dirty="0" smtClean="0">
                          <a:solidFill>
                            <a:srgbClr val="FF0000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  <a:tr h="660802"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b="1" dirty="0" smtClean="0">
                          <a:solidFill>
                            <a:srgbClr val="FF0000"/>
                          </a:solidFill>
                        </a:rPr>
                        <a:t>Ө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0802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b="1" dirty="0" smtClean="0">
                          <a:solidFill>
                            <a:srgbClr val="FF0000"/>
                          </a:solidFill>
                        </a:rPr>
                        <a:t>Л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0802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b="1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sz="32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9380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и по запросу красивый фон для презентации школ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1857356" y="548680"/>
            <a:ext cx="5429288" cy="647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2400" b="1" i="1" dirty="0" smtClean="0"/>
              <a:t>ІІ </a:t>
            </a:r>
            <a:r>
              <a:rPr lang="kk-KZ" sz="2400" b="1" i="1" dirty="0"/>
              <a:t>топ</a:t>
            </a:r>
            <a:endParaRPr lang="ru-RU" sz="24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043608" y="1556792"/>
            <a:ext cx="64807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Ребус шешу.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kk-KZ" sz="2000" b="1" i="1" dirty="0">
              <a:solidFill>
                <a:srgbClr val="000000"/>
              </a:solidFill>
              <a:latin typeface="Times New Roman" pitchFamily="18" charset="0"/>
            </a:endParaRPr>
          </a:p>
          <a:p>
            <a:pPr eaLnBrk="0" hangingPunct="0"/>
            <a:r>
              <a:rPr lang="kk-KZ" sz="2000" b="1" i="1" dirty="0">
                <a:solidFill>
                  <a:srgbClr val="000000"/>
                </a:solidFill>
                <a:latin typeface="Times New Roman" pitchFamily="18" charset="0"/>
              </a:rPr>
              <a:t>1. Бөлшектерді өсу ретімен жаз;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2000" b="1" i="1" dirty="0">
                <a:solidFill>
                  <a:srgbClr val="000000"/>
                </a:solidFill>
                <a:latin typeface="Times New Roman" pitchFamily="18" charset="0"/>
              </a:rPr>
              <a:t>2. Бөлшектердің қатары бойынша әріптерді орын-орнына қойсақ, қандай сөз шығады? </a:t>
            </a:r>
            <a:endParaRPr lang="kk-KZ" sz="2000" dirty="0">
              <a:latin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2744692"/>
              </p:ext>
            </p:extLst>
          </p:nvPr>
        </p:nvGraphicFramePr>
        <p:xfrm>
          <a:off x="899592" y="3429000"/>
          <a:ext cx="6077585" cy="2451122"/>
        </p:xfrm>
        <a:graphic>
          <a:graphicData uri="http://schemas.openxmlformats.org/drawingml/2006/table">
            <a:tbl>
              <a:tblPr/>
              <a:tblGrid>
                <a:gridCol w="1012825"/>
                <a:gridCol w="1012825"/>
                <a:gridCol w="1012825"/>
                <a:gridCol w="1012825"/>
                <a:gridCol w="1012825"/>
                <a:gridCol w="1013460"/>
              </a:tblGrid>
              <a:tr h="13085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7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7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7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7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7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7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2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У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Ң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09674515"/>
              </p:ext>
            </p:extLst>
          </p:nvPr>
        </p:nvGraphicFramePr>
        <p:xfrm>
          <a:off x="1259632" y="3645024"/>
          <a:ext cx="357187" cy="803275"/>
        </p:xfrm>
        <a:graphic>
          <a:graphicData uri="http://schemas.openxmlformats.org/presentationml/2006/ole">
            <p:oleObj spid="_x0000_s8225" name="Формула" r:id="rId4" imgW="152334" imgH="393529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48851866"/>
              </p:ext>
            </p:extLst>
          </p:nvPr>
        </p:nvGraphicFramePr>
        <p:xfrm>
          <a:off x="2195736" y="3645024"/>
          <a:ext cx="595313" cy="957262"/>
        </p:xfrm>
        <a:graphic>
          <a:graphicData uri="http://schemas.openxmlformats.org/presentationml/2006/ole">
            <p:oleObj spid="_x0000_s8226" name="Формула" r:id="rId5" imgW="152334" imgH="393529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53304592"/>
              </p:ext>
            </p:extLst>
          </p:nvPr>
        </p:nvGraphicFramePr>
        <p:xfrm>
          <a:off x="3131840" y="3645024"/>
          <a:ext cx="627062" cy="928687"/>
        </p:xfrm>
        <a:graphic>
          <a:graphicData uri="http://schemas.openxmlformats.org/presentationml/2006/ole">
            <p:oleObj spid="_x0000_s8227" name="Формула" r:id="rId6" imgW="139639" imgH="393529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26323128"/>
              </p:ext>
            </p:extLst>
          </p:nvPr>
        </p:nvGraphicFramePr>
        <p:xfrm>
          <a:off x="4116223" y="3645024"/>
          <a:ext cx="477837" cy="957263"/>
        </p:xfrm>
        <a:graphic>
          <a:graphicData uri="http://schemas.openxmlformats.org/presentationml/2006/ole">
            <p:oleObj spid="_x0000_s8228" name="Формула" r:id="rId7" imgW="152334" imgH="393529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89516680"/>
              </p:ext>
            </p:extLst>
          </p:nvPr>
        </p:nvGraphicFramePr>
        <p:xfrm>
          <a:off x="5220072" y="3573016"/>
          <a:ext cx="468312" cy="1028700"/>
        </p:xfrm>
        <a:graphic>
          <a:graphicData uri="http://schemas.openxmlformats.org/presentationml/2006/ole">
            <p:oleObj spid="_x0000_s8229" name="Формула" r:id="rId8" imgW="152334" imgH="393529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9498032"/>
              </p:ext>
            </p:extLst>
          </p:nvPr>
        </p:nvGraphicFramePr>
        <p:xfrm>
          <a:off x="6156176" y="3573016"/>
          <a:ext cx="642937" cy="1165225"/>
        </p:xfrm>
        <a:graphic>
          <a:graphicData uri="http://schemas.openxmlformats.org/presentationml/2006/ole">
            <p:oleObj spid="_x0000_s8230" name="Формула" r:id="rId9" imgW="152334" imgH="393529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4426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и по запросу красивый фон для презентации школ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08" y="0"/>
            <a:ext cx="91206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1783539" y="398272"/>
            <a:ext cx="5429288" cy="647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2400" b="1" i="1" dirty="0" smtClean="0"/>
              <a:t>ІІІ топ</a:t>
            </a:r>
            <a:endParaRPr lang="ru-RU" sz="24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611560" y="1053968"/>
            <a:ext cx="78488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kk-KZ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Алымы бөліміне тең немесе алымы бөлімінен үлкен бөлшек.</a:t>
            </a: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kk-KZ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Бөлшек сызығының астындағы сан.</a:t>
            </a: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kk-KZ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Бөлшек сызығының үстіндегі сан.</a:t>
            </a: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kk-KZ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 нүктесінен бірдей қашықтықтағы нүктелерден құралған тұйық сызық.</a:t>
            </a: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kk-KZ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Ең кіші жай сан.</a:t>
            </a: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kk-KZ" sz="20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Координаталық сәуледегі таңдап алынған кесінді. </a:t>
            </a:r>
            <a:endParaRPr lang="kk-KZ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30157" t="35063" r="17819" b="19656"/>
          <a:stretch>
            <a:fillRect/>
          </a:stretch>
        </p:blipFill>
        <p:spPr bwMode="auto">
          <a:xfrm>
            <a:off x="2460940" y="3300737"/>
            <a:ext cx="5135395" cy="3111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108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8531"/>
            <a:ext cx="373467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Сәйкестік тест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ru-RU" dirty="0"/>
          </a:p>
        </p:txBody>
      </p:sp>
      <p:grpSp>
        <p:nvGrpSpPr>
          <p:cNvPr id="43" name="Group 5"/>
          <p:cNvGrpSpPr>
            <a:grpSpLocks/>
          </p:cNvGrpSpPr>
          <p:nvPr/>
        </p:nvGrpSpPr>
        <p:grpSpPr bwMode="auto">
          <a:xfrm>
            <a:off x="500034" y="1142984"/>
            <a:ext cx="936625" cy="719137"/>
            <a:chOff x="1020" y="845"/>
            <a:chExt cx="590" cy="453"/>
          </a:xfrm>
        </p:grpSpPr>
        <p:sp>
          <p:nvSpPr>
            <p:cNvPr id="44" name="AutoShape 6"/>
            <p:cNvSpPr>
              <a:spLocks noChangeArrowheads="1"/>
            </p:cNvSpPr>
            <p:nvPr/>
          </p:nvSpPr>
          <p:spPr bwMode="auto">
            <a:xfrm>
              <a:off x="1020" y="845"/>
              <a:ext cx="590" cy="453"/>
            </a:xfrm>
            <a:prstGeom prst="bracketPair">
              <a:avLst>
                <a:gd name="adj" fmla="val 16667"/>
              </a:avLst>
            </a:pr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45" name="Object 7"/>
            <p:cNvGraphicFramePr>
              <a:graphicFrameLocks noChangeAspect="1"/>
            </p:cNvGraphicFramePr>
            <p:nvPr/>
          </p:nvGraphicFramePr>
          <p:xfrm>
            <a:off x="1111" y="890"/>
            <a:ext cx="363" cy="408"/>
          </p:xfrm>
          <a:graphic>
            <a:graphicData uri="http://schemas.openxmlformats.org/presentationml/2006/ole">
              <p:oleObj spid="_x0000_s10295" name="Формула" r:id="rId3" imgW="241195" imgH="393529" progId="Equation.3">
                <p:embed/>
              </p:oleObj>
            </a:graphicData>
          </a:graphic>
        </p:graphicFrame>
      </p:grpSp>
      <p:grpSp>
        <p:nvGrpSpPr>
          <p:cNvPr id="46" name="Group 8"/>
          <p:cNvGrpSpPr>
            <a:grpSpLocks/>
          </p:cNvGrpSpPr>
          <p:nvPr/>
        </p:nvGrpSpPr>
        <p:grpSpPr bwMode="auto">
          <a:xfrm>
            <a:off x="1835150" y="1844675"/>
            <a:ext cx="936625" cy="719138"/>
            <a:chOff x="1020" y="845"/>
            <a:chExt cx="590" cy="453"/>
          </a:xfrm>
        </p:grpSpPr>
        <p:sp>
          <p:nvSpPr>
            <p:cNvPr id="47" name="AutoShape 9"/>
            <p:cNvSpPr>
              <a:spLocks noChangeArrowheads="1"/>
            </p:cNvSpPr>
            <p:nvPr/>
          </p:nvSpPr>
          <p:spPr bwMode="auto">
            <a:xfrm>
              <a:off x="1020" y="845"/>
              <a:ext cx="590" cy="453"/>
            </a:xfrm>
            <a:prstGeom prst="bracketPair">
              <a:avLst>
                <a:gd name="adj" fmla="val 16667"/>
              </a:avLst>
            </a:prstGeom>
            <a:solidFill>
              <a:srgbClr val="66FF33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48" name="Object 10"/>
            <p:cNvGraphicFramePr>
              <a:graphicFrameLocks noChangeAspect="1"/>
            </p:cNvGraphicFramePr>
            <p:nvPr/>
          </p:nvGraphicFramePr>
          <p:xfrm>
            <a:off x="1178" y="890"/>
            <a:ext cx="229" cy="408"/>
          </p:xfrm>
          <a:graphic>
            <a:graphicData uri="http://schemas.openxmlformats.org/presentationml/2006/ole">
              <p:oleObj spid="_x0000_s10296" name="Формула" r:id="rId4" imgW="152334" imgH="393529" progId="Equation.3">
                <p:embed/>
              </p:oleObj>
            </a:graphicData>
          </a:graphic>
        </p:graphicFrame>
      </p:grpSp>
      <p:sp>
        <p:nvSpPr>
          <p:cNvPr id="49" name="AutoShape 12"/>
          <p:cNvSpPr>
            <a:spLocks noChangeArrowheads="1"/>
          </p:cNvSpPr>
          <p:nvPr/>
        </p:nvSpPr>
        <p:spPr bwMode="auto">
          <a:xfrm>
            <a:off x="539752" y="2492375"/>
            <a:ext cx="936626" cy="719138"/>
          </a:xfrm>
          <a:prstGeom prst="bracketPair">
            <a:avLst>
              <a:gd name="adj" fmla="val 16667"/>
            </a:avLst>
          </a:prstGeom>
          <a:solidFill>
            <a:srgbClr val="66FF33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0" name="AutoShape 12"/>
          <p:cNvSpPr>
            <a:spLocks noChangeArrowheads="1"/>
          </p:cNvSpPr>
          <p:nvPr/>
        </p:nvSpPr>
        <p:spPr bwMode="auto">
          <a:xfrm>
            <a:off x="1714480" y="3214686"/>
            <a:ext cx="936626" cy="785818"/>
          </a:xfrm>
          <a:prstGeom prst="bracketPair">
            <a:avLst>
              <a:gd name="adj" fmla="val 16667"/>
            </a:avLst>
          </a:prstGeom>
          <a:solidFill>
            <a:srgbClr val="66FF33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" name="AutoShape 12"/>
          <p:cNvSpPr>
            <a:spLocks noChangeArrowheads="1"/>
          </p:cNvSpPr>
          <p:nvPr/>
        </p:nvSpPr>
        <p:spPr bwMode="auto">
          <a:xfrm>
            <a:off x="428596" y="3786190"/>
            <a:ext cx="936626" cy="790576"/>
          </a:xfrm>
          <a:prstGeom prst="bracketPair">
            <a:avLst>
              <a:gd name="adj" fmla="val 16667"/>
            </a:avLst>
          </a:prstGeom>
          <a:solidFill>
            <a:srgbClr val="66FF33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AutoShape 12"/>
          <p:cNvSpPr>
            <a:spLocks noChangeArrowheads="1"/>
          </p:cNvSpPr>
          <p:nvPr/>
        </p:nvSpPr>
        <p:spPr bwMode="auto">
          <a:xfrm>
            <a:off x="1785918" y="4500570"/>
            <a:ext cx="936626" cy="857256"/>
          </a:xfrm>
          <a:prstGeom prst="bracketPair">
            <a:avLst>
              <a:gd name="adj" fmla="val 16667"/>
            </a:avLst>
          </a:prstGeom>
          <a:solidFill>
            <a:srgbClr val="66FF33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k-KZ" sz="1600" dirty="0" smtClean="0"/>
              <a:t>алымы 5,</a:t>
            </a:r>
          </a:p>
          <a:p>
            <a:r>
              <a:rPr lang="kk-KZ" sz="1600" dirty="0" smtClean="0"/>
              <a:t>бөлімі 6</a:t>
            </a:r>
            <a:endParaRPr lang="ru-RU" sz="1600" dirty="0"/>
          </a:p>
        </p:txBody>
      </p:sp>
      <p:sp>
        <p:nvSpPr>
          <p:cNvPr id="53" name="AutoShape 12"/>
          <p:cNvSpPr>
            <a:spLocks noChangeArrowheads="1"/>
          </p:cNvSpPr>
          <p:nvPr/>
        </p:nvSpPr>
        <p:spPr bwMode="auto">
          <a:xfrm>
            <a:off x="500034" y="5000636"/>
            <a:ext cx="936626" cy="857256"/>
          </a:xfrm>
          <a:prstGeom prst="bracketPair">
            <a:avLst>
              <a:gd name="adj" fmla="val 16667"/>
            </a:avLst>
          </a:prstGeom>
          <a:solidFill>
            <a:srgbClr val="66FF33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1600" dirty="0" smtClean="0"/>
              <a:t>2 бүтін</a:t>
            </a:r>
          </a:p>
          <a:p>
            <a:pPr algn="ctr"/>
            <a:r>
              <a:rPr lang="kk-KZ" sz="1600" dirty="0" smtClean="0"/>
              <a:t> сегізден </a:t>
            </a:r>
          </a:p>
          <a:p>
            <a:pPr algn="ctr"/>
            <a:r>
              <a:rPr lang="kk-KZ" sz="1600" dirty="0" smtClean="0"/>
              <a:t>бір</a:t>
            </a:r>
            <a:endParaRPr lang="ru-RU" sz="1600" dirty="0"/>
          </a:p>
        </p:txBody>
      </p:sp>
      <p:sp>
        <p:nvSpPr>
          <p:cNvPr id="54" name="AutoShape 12"/>
          <p:cNvSpPr>
            <a:spLocks noChangeArrowheads="1"/>
          </p:cNvSpPr>
          <p:nvPr/>
        </p:nvSpPr>
        <p:spPr bwMode="auto">
          <a:xfrm>
            <a:off x="1714480" y="5786454"/>
            <a:ext cx="936626" cy="719138"/>
          </a:xfrm>
          <a:prstGeom prst="bracketPair">
            <a:avLst>
              <a:gd name="adj" fmla="val 16667"/>
            </a:avLst>
          </a:prstGeom>
          <a:solidFill>
            <a:srgbClr val="66FF33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k-KZ" dirty="0" smtClean="0"/>
              <a:t>бестен </a:t>
            </a:r>
          </a:p>
          <a:p>
            <a:r>
              <a:rPr lang="kk-KZ" dirty="0" smtClean="0"/>
              <a:t>алты</a:t>
            </a:r>
            <a:endParaRPr lang="ru-RU" dirty="0"/>
          </a:p>
        </p:txBody>
      </p:sp>
      <p:graphicFrame>
        <p:nvGraphicFramePr>
          <p:cNvPr id="55" name="Object 10"/>
          <p:cNvGraphicFramePr>
            <a:graphicFrameLocks noChangeAspect="1"/>
          </p:cNvGraphicFramePr>
          <p:nvPr/>
        </p:nvGraphicFramePr>
        <p:xfrm>
          <a:off x="796925" y="2500313"/>
          <a:ext cx="484188" cy="647700"/>
        </p:xfrm>
        <a:graphic>
          <a:graphicData uri="http://schemas.openxmlformats.org/presentationml/2006/ole">
            <p:oleObj spid="_x0000_s10297" name="Формула" r:id="rId5" imgW="203112" imgH="393529" progId="Equation.3">
              <p:embed/>
            </p:oleObj>
          </a:graphicData>
        </a:graphic>
      </p:graphicFrame>
      <p:graphicFrame>
        <p:nvGraphicFramePr>
          <p:cNvPr id="56" name="Object 10"/>
          <p:cNvGraphicFramePr>
            <a:graphicFrameLocks noChangeAspect="1"/>
          </p:cNvGraphicFramePr>
          <p:nvPr/>
        </p:nvGraphicFramePr>
        <p:xfrm>
          <a:off x="1909763" y="3214688"/>
          <a:ext cx="546100" cy="647700"/>
        </p:xfrm>
        <a:graphic>
          <a:graphicData uri="http://schemas.openxmlformats.org/presentationml/2006/ole">
            <p:oleObj spid="_x0000_s10298" name="Формула" r:id="rId6" imgW="228501" imgH="393529" progId="Equation.3">
              <p:embed/>
            </p:oleObj>
          </a:graphicData>
        </a:graphic>
      </p:graphicFrame>
      <p:graphicFrame>
        <p:nvGraphicFramePr>
          <p:cNvPr id="57" name="Object 10"/>
          <p:cNvGraphicFramePr>
            <a:graphicFrameLocks noChangeAspect="1"/>
          </p:cNvGraphicFramePr>
          <p:nvPr/>
        </p:nvGraphicFramePr>
        <p:xfrm>
          <a:off x="714348" y="3929066"/>
          <a:ext cx="544513" cy="647700"/>
        </p:xfrm>
        <a:graphic>
          <a:graphicData uri="http://schemas.openxmlformats.org/presentationml/2006/ole">
            <p:oleObj spid="_x0000_s10299" name="Формула" r:id="rId7" imgW="228501" imgH="393529" progId="Equation.3">
              <p:embed/>
            </p:oleObj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2928926" y="1857364"/>
            <a:ext cx="6338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2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2714612" y="3214686"/>
            <a:ext cx="6338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4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2786050" y="4429132"/>
            <a:ext cx="6338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6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2643174" y="5857892"/>
            <a:ext cx="6338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8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endParaRPr lang="ru-RU" dirty="0"/>
          </a:p>
        </p:txBody>
      </p:sp>
      <p:sp>
        <p:nvSpPr>
          <p:cNvPr id="62" name="AutoShape 42"/>
          <p:cNvSpPr>
            <a:spLocks noChangeArrowheads="1"/>
          </p:cNvSpPr>
          <p:nvPr/>
        </p:nvSpPr>
        <p:spPr bwMode="auto">
          <a:xfrm>
            <a:off x="6572264" y="928670"/>
            <a:ext cx="936625" cy="719138"/>
          </a:xfrm>
          <a:prstGeom prst="bracketPair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" name="AutoShape 42"/>
          <p:cNvSpPr>
            <a:spLocks noChangeArrowheads="1"/>
          </p:cNvSpPr>
          <p:nvPr/>
        </p:nvSpPr>
        <p:spPr bwMode="auto">
          <a:xfrm>
            <a:off x="7929586" y="1428736"/>
            <a:ext cx="936625" cy="719138"/>
          </a:xfrm>
          <a:prstGeom prst="bracketPair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" name="AutoShape 42"/>
          <p:cNvSpPr>
            <a:spLocks noChangeArrowheads="1"/>
          </p:cNvSpPr>
          <p:nvPr/>
        </p:nvSpPr>
        <p:spPr bwMode="auto">
          <a:xfrm>
            <a:off x="6643702" y="2357430"/>
            <a:ext cx="936625" cy="719138"/>
          </a:xfrm>
          <a:prstGeom prst="bracketPair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5" name="AutoShape 42"/>
          <p:cNvSpPr>
            <a:spLocks noChangeArrowheads="1"/>
          </p:cNvSpPr>
          <p:nvPr/>
        </p:nvSpPr>
        <p:spPr bwMode="auto">
          <a:xfrm>
            <a:off x="7858148" y="3143248"/>
            <a:ext cx="936625" cy="719138"/>
          </a:xfrm>
          <a:prstGeom prst="bracketPair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6" name="AutoShape 42"/>
          <p:cNvSpPr>
            <a:spLocks noChangeArrowheads="1"/>
          </p:cNvSpPr>
          <p:nvPr/>
        </p:nvSpPr>
        <p:spPr bwMode="auto">
          <a:xfrm>
            <a:off x="6643702" y="3786190"/>
            <a:ext cx="936625" cy="719138"/>
          </a:xfrm>
          <a:prstGeom prst="bracketPair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7" name="AutoShape 42"/>
          <p:cNvSpPr>
            <a:spLocks noChangeArrowheads="1"/>
          </p:cNvSpPr>
          <p:nvPr/>
        </p:nvSpPr>
        <p:spPr bwMode="auto">
          <a:xfrm>
            <a:off x="7858148" y="4500570"/>
            <a:ext cx="936625" cy="719138"/>
          </a:xfrm>
          <a:prstGeom prst="bracketPair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8" name="AutoShape 42"/>
          <p:cNvSpPr>
            <a:spLocks noChangeArrowheads="1"/>
          </p:cNvSpPr>
          <p:nvPr/>
        </p:nvSpPr>
        <p:spPr bwMode="auto">
          <a:xfrm>
            <a:off x="6786578" y="5214950"/>
            <a:ext cx="936625" cy="719138"/>
          </a:xfrm>
          <a:prstGeom prst="bracketPair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000760" y="1000108"/>
            <a:ext cx="4598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а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00958" y="1571612"/>
            <a:ext cx="434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б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143636" y="2428868"/>
            <a:ext cx="4283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в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429520" y="3286124"/>
            <a:ext cx="375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г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6215074" y="3929066"/>
            <a:ext cx="4331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д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429520" y="4643446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е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286512" y="5357826"/>
            <a:ext cx="3121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к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500958" y="6215082"/>
            <a:ext cx="442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rgbClr val="0000FF"/>
                </a:solidFill>
                <a:latin typeface="Verdana" pitchFamily="34" charset="0"/>
              </a:rPr>
              <a:t>н</a:t>
            </a:r>
            <a:endParaRPr lang="ru-RU" sz="2800" b="1" dirty="0" smtClean="0">
              <a:solidFill>
                <a:srgbClr val="0000FF"/>
              </a:solidFill>
              <a:latin typeface="Verdana" pitchFamily="34" charset="0"/>
            </a:endParaRPr>
          </a:p>
        </p:txBody>
      </p:sp>
      <p:graphicFrame>
        <p:nvGraphicFramePr>
          <p:cNvPr id="77" name="Object 43"/>
          <p:cNvGraphicFramePr>
            <a:graphicFrameLocks noChangeAspect="1"/>
          </p:cNvGraphicFramePr>
          <p:nvPr/>
        </p:nvGraphicFramePr>
        <p:xfrm>
          <a:off x="6786578" y="928670"/>
          <a:ext cx="546100" cy="647700"/>
        </p:xfrm>
        <a:graphic>
          <a:graphicData uri="http://schemas.openxmlformats.org/presentationml/2006/ole">
            <p:oleObj spid="_x0000_s10300" name="Формула" r:id="rId8" imgW="228501" imgH="393529" progId="Equation.3">
              <p:embed/>
            </p:oleObj>
          </a:graphicData>
        </a:graphic>
      </p:graphicFrame>
      <p:graphicFrame>
        <p:nvGraphicFramePr>
          <p:cNvPr id="78" name="Object 22"/>
          <p:cNvGraphicFramePr>
            <a:graphicFrameLocks noChangeAspect="1"/>
          </p:cNvGraphicFramePr>
          <p:nvPr/>
        </p:nvGraphicFramePr>
        <p:xfrm>
          <a:off x="8215338" y="1428736"/>
          <a:ext cx="363538" cy="647700"/>
        </p:xfrm>
        <a:graphic>
          <a:graphicData uri="http://schemas.openxmlformats.org/presentationml/2006/ole">
            <p:oleObj spid="_x0000_s10301" name="Формула" r:id="rId9" imgW="152334" imgH="393529" progId="Equation.3">
              <p:embed/>
            </p:oleObj>
          </a:graphicData>
        </a:graphic>
      </p:graphicFrame>
      <p:graphicFrame>
        <p:nvGraphicFramePr>
          <p:cNvPr id="79" name="Object 40"/>
          <p:cNvGraphicFramePr>
            <a:graphicFrameLocks noChangeAspect="1"/>
          </p:cNvGraphicFramePr>
          <p:nvPr/>
        </p:nvGraphicFramePr>
        <p:xfrm>
          <a:off x="6929454" y="2357430"/>
          <a:ext cx="363538" cy="647700"/>
        </p:xfrm>
        <a:graphic>
          <a:graphicData uri="http://schemas.openxmlformats.org/presentationml/2006/ole">
            <p:oleObj spid="_x0000_s10302" name="Формула" r:id="rId10" imgW="152334" imgH="393529" progId="Equation.3">
              <p:embed/>
            </p:oleObj>
          </a:graphicData>
        </a:graphic>
      </p:graphicFrame>
      <p:graphicFrame>
        <p:nvGraphicFramePr>
          <p:cNvPr id="80" name="Object 34"/>
          <p:cNvGraphicFramePr>
            <a:graphicFrameLocks noChangeAspect="1"/>
          </p:cNvGraphicFramePr>
          <p:nvPr/>
        </p:nvGraphicFramePr>
        <p:xfrm>
          <a:off x="8143900" y="3214686"/>
          <a:ext cx="363538" cy="647700"/>
        </p:xfrm>
        <a:graphic>
          <a:graphicData uri="http://schemas.openxmlformats.org/presentationml/2006/ole">
            <p:oleObj spid="_x0000_s10303" name="Формула" r:id="rId11" imgW="152334" imgH="393529" progId="Equation.3">
              <p:embed/>
            </p:oleObj>
          </a:graphicData>
        </a:graphic>
      </p:graphicFrame>
      <p:graphicFrame>
        <p:nvGraphicFramePr>
          <p:cNvPr id="81" name="Object 28"/>
          <p:cNvGraphicFramePr>
            <a:graphicFrameLocks noChangeAspect="1"/>
          </p:cNvGraphicFramePr>
          <p:nvPr/>
        </p:nvGraphicFramePr>
        <p:xfrm>
          <a:off x="6858016" y="3786190"/>
          <a:ext cx="484188" cy="647700"/>
        </p:xfrm>
        <a:graphic>
          <a:graphicData uri="http://schemas.openxmlformats.org/presentationml/2006/ole">
            <p:oleObj spid="_x0000_s10304" name="Формула" r:id="rId12" imgW="203112" imgH="393529" progId="Equation.3">
              <p:embed/>
            </p:oleObj>
          </a:graphicData>
        </a:graphic>
      </p:graphicFrame>
      <p:graphicFrame>
        <p:nvGraphicFramePr>
          <p:cNvPr id="82" name="Object 25"/>
          <p:cNvGraphicFramePr>
            <a:graphicFrameLocks noChangeAspect="1"/>
          </p:cNvGraphicFramePr>
          <p:nvPr/>
        </p:nvGraphicFramePr>
        <p:xfrm>
          <a:off x="8072462" y="4500570"/>
          <a:ext cx="546100" cy="647700"/>
        </p:xfrm>
        <a:graphic>
          <a:graphicData uri="http://schemas.openxmlformats.org/presentationml/2006/ole">
            <p:oleObj spid="_x0000_s10305" name="Формула" r:id="rId13" imgW="228501" imgH="393529" progId="Equation.3">
              <p:embed/>
            </p:oleObj>
          </a:graphicData>
        </a:graphic>
      </p:graphicFrame>
      <p:graphicFrame>
        <p:nvGraphicFramePr>
          <p:cNvPr id="83" name="Object 31"/>
          <p:cNvGraphicFramePr>
            <a:graphicFrameLocks noChangeAspect="1"/>
          </p:cNvGraphicFramePr>
          <p:nvPr/>
        </p:nvGraphicFramePr>
        <p:xfrm>
          <a:off x="7000892" y="5214950"/>
          <a:ext cx="546100" cy="647700"/>
        </p:xfrm>
        <a:graphic>
          <a:graphicData uri="http://schemas.openxmlformats.org/presentationml/2006/ole">
            <p:oleObj spid="_x0000_s10306" name="Формула" r:id="rId14" imgW="228501" imgH="393529" progId="Equation.3">
              <p:embed/>
            </p:oleObj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81933" y="1142984"/>
            <a:ext cx="4395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>
                <a:solidFill>
                  <a:srgbClr val="0000FF"/>
                </a:solidFill>
                <a:latin typeface="Verdana" pitchFamily="34" charset="0"/>
              </a:rPr>
              <a:t>1</a:t>
            </a:r>
            <a:endParaRPr lang="ru-RU" sz="2800" b="1" dirty="0">
              <a:solidFill>
                <a:srgbClr val="0000FF"/>
              </a:solidFill>
              <a:latin typeface="Verdana" pitchFamily="34" charset="0"/>
            </a:endParaRPr>
          </a:p>
          <a:p>
            <a:endParaRPr lang="ru-RU" sz="2800" dirty="0"/>
          </a:p>
        </p:txBody>
      </p:sp>
      <p:sp>
        <p:nvSpPr>
          <p:cNvPr id="85" name="TextBox 84"/>
          <p:cNvSpPr txBox="1"/>
          <p:nvPr/>
        </p:nvSpPr>
        <p:spPr>
          <a:xfrm>
            <a:off x="81933" y="2492375"/>
            <a:ext cx="4395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>
                <a:solidFill>
                  <a:srgbClr val="0000FF"/>
                </a:solidFill>
                <a:latin typeface="Verdana" pitchFamily="34" charset="0"/>
              </a:rPr>
              <a:t>3</a:t>
            </a:r>
            <a:endParaRPr lang="ru-RU" sz="2800" b="1" dirty="0">
              <a:solidFill>
                <a:srgbClr val="0000FF"/>
              </a:solidFill>
              <a:latin typeface="Verdana" pitchFamily="34" charset="0"/>
            </a:endParaRPr>
          </a:p>
          <a:p>
            <a:endParaRPr lang="ru-RU" sz="2800" dirty="0"/>
          </a:p>
        </p:txBody>
      </p:sp>
      <p:sp>
        <p:nvSpPr>
          <p:cNvPr id="86" name="TextBox 85"/>
          <p:cNvSpPr txBox="1"/>
          <p:nvPr/>
        </p:nvSpPr>
        <p:spPr>
          <a:xfrm>
            <a:off x="26814" y="3833133"/>
            <a:ext cx="43954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>
                <a:solidFill>
                  <a:srgbClr val="0000FF"/>
                </a:solidFill>
                <a:latin typeface="Verdana" pitchFamily="34" charset="0"/>
              </a:rPr>
              <a:t>5</a:t>
            </a:r>
            <a:endParaRPr lang="ru-RU" sz="2800" b="1" dirty="0">
              <a:solidFill>
                <a:srgbClr val="0000FF"/>
              </a:solidFill>
              <a:latin typeface="Verdana" pitchFamily="34" charset="0"/>
            </a:endParaRPr>
          </a:p>
          <a:p>
            <a:endParaRPr lang="ru-RU" dirty="0"/>
          </a:p>
        </p:txBody>
      </p:sp>
      <p:sp>
        <p:nvSpPr>
          <p:cNvPr id="87" name="TextBox 86"/>
          <p:cNvSpPr txBox="1"/>
          <p:nvPr/>
        </p:nvSpPr>
        <p:spPr>
          <a:xfrm>
            <a:off x="65582" y="5034660"/>
            <a:ext cx="4181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solidFill>
                  <a:srgbClr val="0000FF"/>
                </a:solidFill>
                <a:latin typeface="Verdana" pitchFamily="34" charset="0"/>
              </a:rPr>
              <a:t>7</a:t>
            </a:r>
            <a:endParaRPr lang="ru-RU" sz="2800" b="1" dirty="0">
              <a:solidFill>
                <a:srgbClr val="0000FF"/>
              </a:solidFill>
              <a:latin typeface="Verdana" pitchFamily="34" charset="0"/>
            </a:endParaRPr>
          </a:p>
          <a:p>
            <a:endParaRPr lang="ru-RU" sz="2800" dirty="0"/>
          </a:p>
        </p:txBody>
      </p:sp>
      <p:sp>
        <p:nvSpPr>
          <p:cNvPr id="89" name="AutoShape 42"/>
          <p:cNvSpPr>
            <a:spLocks noChangeArrowheads="1"/>
          </p:cNvSpPr>
          <p:nvPr/>
        </p:nvSpPr>
        <p:spPr bwMode="auto">
          <a:xfrm>
            <a:off x="8001024" y="5929330"/>
            <a:ext cx="936625" cy="719138"/>
          </a:xfrm>
          <a:prstGeom prst="bracketPair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90" name="Object 37"/>
          <p:cNvGraphicFramePr>
            <a:graphicFrameLocks noChangeAspect="1"/>
          </p:cNvGraphicFramePr>
          <p:nvPr/>
        </p:nvGraphicFramePr>
        <p:xfrm>
          <a:off x="8286776" y="6000768"/>
          <a:ext cx="361950" cy="647700"/>
        </p:xfrm>
        <a:graphic>
          <a:graphicData uri="http://schemas.openxmlformats.org/presentationml/2006/ole">
            <p:oleObj spid="_x0000_s10307" name="Формула" r:id="rId15" imgW="152334" imgH="393529" progId="Equation.3">
              <p:embed/>
            </p:oleObj>
          </a:graphicData>
        </a:graphic>
      </p:graphicFrame>
      <p:cxnSp>
        <p:nvCxnSpPr>
          <p:cNvPr id="88" name="Скругленная соединительная линия 87"/>
          <p:cNvCxnSpPr/>
          <p:nvPr/>
        </p:nvCxnSpPr>
        <p:spPr>
          <a:xfrm>
            <a:off x="1763688" y="1412776"/>
            <a:ext cx="4464496" cy="2520280"/>
          </a:xfrm>
          <a:prstGeom prst="curvedConnector3">
            <a:avLst>
              <a:gd name="adj1" fmla="val 50000"/>
            </a:avLst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Скругленная соединительная линия 91"/>
          <p:cNvCxnSpPr/>
          <p:nvPr/>
        </p:nvCxnSpPr>
        <p:spPr>
          <a:xfrm flipV="1">
            <a:off x="3203848" y="1916832"/>
            <a:ext cx="4104456" cy="432048"/>
          </a:xfrm>
          <a:prstGeom prst="curvedConnector3">
            <a:avLst>
              <a:gd name="adj1" fmla="val 50000"/>
            </a:avLst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Скругленная соединительная линия 93"/>
          <p:cNvCxnSpPr/>
          <p:nvPr/>
        </p:nvCxnSpPr>
        <p:spPr>
          <a:xfrm>
            <a:off x="1763688" y="2924944"/>
            <a:ext cx="5616624" cy="2016224"/>
          </a:xfrm>
          <a:prstGeom prst="curvedConnector3">
            <a:avLst>
              <a:gd name="adj1" fmla="val 50000"/>
            </a:avLst>
          </a:prstGeom>
          <a:ln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hape 95"/>
          <p:cNvCxnSpPr>
            <a:endCxn id="72" idx="0"/>
          </p:cNvCxnSpPr>
          <p:nvPr/>
        </p:nvCxnSpPr>
        <p:spPr>
          <a:xfrm flipV="1">
            <a:off x="2915816" y="3286124"/>
            <a:ext cx="4701416" cy="502916"/>
          </a:xfrm>
          <a:prstGeom prst="curvedConnector4">
            <a:avLst>
              <a:gd name="adj1" fmla="val 48004"/>
              <a:gd name="adj2" fmla="val 145455"/>
            </a:avLst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Скругленная соединительная линия 97"/>
          <p:cNvCxnSpPr>
            <a:stCxn id="51" idx="3"/>
            <a:endCxn id="68" idx="1"/>
          </p:cNvCxnSpPr>
          <p:nvPr/>
        </p:nvCxnSpPr>
        <p:spPr>
          <a:xfrm>
            <a:off x="1365222" y="4181478"/>
            <a:ext cx="5421356" cy="139304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Скругленная соединительная линия 99"/>
          <p:cNvCxnSpPr>
            <a:stCxn id="60" idx="1"/>
          </p:cNvCxnSpPr>
          <p:nvPr/>
        </p:nvCxnSpPr>
        <p:spPr>
          <a:xfrm rot="10800000" flipH="1" flipV="1">
            <a:off x="2786050" y="4829242"/>
            <a:ext cx="4954302" cy="1552086"/>
          </a:xfrm>
          <a:prstGeom prst="curvedConnector3">
            <a:avLst>
              <a:gd name="adj1" fmla="val -4614"/>
            </a:avLst>
          </a:prstGeom>
          <a:ln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Скругленная соединительная линия 101"/>
          <p:cNvCxnSpPr>
            <a:stCxn id="53" idx="3"/>
            <a:endCxn id="62" idx="1"/>
          </p:cNvCxnSpPr>
          <p:nvPr/>
        </p:nvCxnSpPr>
        <p:spPr>
          <a:xfrm flipV="1">
            <a:off x="1436660" y="1288239"/>
            <a:ext cx="5135604" cy="4141025"/>
          </a:xfrm>
          <a:prstGeom prst="curvedConnector3">
            <a:avLst>
              <a:gd name="adj1" fmla="val 50000"/>
            </a:avLst>
          </a:prstGeom>
          <a:ln>
            <a:solidFill>
              <a:schemeClr val="accent2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кругленная соединительная линия 103"/>
          <p:cNvCxnSpPr>
            <a:stCxn id="54" idx="3"/>
          </p:cNvCxnSpPr>
          <p:nvPr/>
        </p:nvCxnSpPr>
        <p:spPr>
          <a:xfrm flipV="1">
            <a:off x="2651106" y="2780928"/>
            <a:ext cx="3793102" cy="3365095"/>
          </a:xfrm>
          <a:prstGeom prst="curvedConnector3">
            <a:avLst>
              <a:gd name="adj1" fmla="val 50000"/>
            </a:avLst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2357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и по запросу красивый фон для презентации школ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5656" y="1268760"/>
            <a:ext cx="6192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Адасқан әріптерді орнына </a:t>
            </a:r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қой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712" y="2592199"/>
            <a:ext cx="48965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dirty="0" smtClean="0"/>
              <a:t>ЛӨКЕШБ,    АНС,     ӨБКЕТЙУ,     РҰСЫБ,   ҰРСЫД,     РАЛАСА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83676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encrypted-tbn2.gstatic.com/images?q=tbn:ANd9GcQxM4bi53Zh_j8IheAfjgY4hu_25S6EFNIg6QcEoQXh9qVQeFRh8NKBRe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15616" y="1350060"/>
            <a:ext cx="61926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Үйге тапсырма:</a:t>
            </a:r>
          </a:p>
          <a:p>
            <a:pPr algn="ctr"/>
            <a:r>
              <a:rPr lang="kk-KZ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№1108 (1,2,3,4)</a:t>
            </a:r>
          </a:p>
          <a:p>
            <a:pPr algn="ctr"/>
            <a:r>
              <a:rPr lang="kk-KZ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№1109 (1,2,3,4)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017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и по запросу красивый фон для презентации школ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050" y="-27740"/>
            <a:ext cx="9154050" cy="688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76672"/>
            <a:ext cx="828092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Рефлексия. </a:t>
            </a:r>
            <a:r>
              <a:rPr lang="kk-KZ" sz="2000" dirty="0"/>
              <a:t>Өз көңіл-күйіңе сәйкес суретті таңдап ал.</a:t>
            </a:r>
          </a:p>
          <a:p>
            <a:endParaRPr lang="kk-KZ" sz="2000" dirty="0"/>
          </a:p>
          <a:p>
            <a:endParaRPr lang="kk-KZ" sz="2000" dirty="0"/>
          </a:p>
          <a:p>
            <a:endParaRPr lang="kk-KZ" sz="2000" dirty="0"/>
          </a:p>
          <a:p>
            <a:endParaRPr lang="kk-KZ" sz="2000" dirty="0"/>
          </a:p>
          <a:p>
            <a:r>
              <a:rPr lang="kk-KZ" sz="2000" dirty="0"/>
              <a:t>Сабаққа дайынмын.   </a:t>
            </a:r>
            <a:r>
              <a:rPr lang="kk-KZ" sz="2000" dirty="0" smtClean="0"/>
              <a:t>              Маған </a:t>
            </a:r>
            <a:r>
              <a:rPr lang="kk-KZ" sz="2000" dirty="0"/>
              <a:t>бәрібір        </a:t>
            </a:r>
            <a:r>
              <a:rPr lang="kk-KZ" sz="2000" dirty="0" smtClean="0"/>
              <a:t>    Мен </a:t>
            </a:r>
            <a:r>
              <a:rPr lang="kk-KZ" sz="2000" dirty="0"/>
              <a:t>өзіме сенімсізбін.</a:t>
            </a:r>
          </a:p>
          <a:p>
            <a:endParaRPr lang="kk-KZ" sz="2000" dirty="0"/>
          </a:p>
          <a:p>
            <a:endParaRPr lang="kk-KZ" sz="2000" dirty="0" smtClean="0"/>
          </a:p>
          <a:p>
            <a:r>
              <a:rPr lang="kk-KZ" sz="2000" dirty="0" smtClean="0"/>
              <a:t>Тапсырмалар</a:t>
            </a:r>
            <a:r>
              <a:rPr lang="kk-KZ" sz="2000" dirty="0"/>
              <a:t>: 1. </a:t>
            </a:r>
            <a:r>
              <a:rPr lang="kk-KZ" sz="2000" i="1" dirty="0"/>
              <a:t>“Қайталау – графикалық диктант”</a:t>
            </a:r>
            <a:r>
              <a:rPr lang="kk-KZ" sz="2000" dirty="0"/>
              <a:t> ____________</a:t>
            </a:r>
          </a:p>
          <a:p>
            <a:r>
              <a:rPr lang="kk-KZ" sz="2000" dirty="0"/>
              <a:t>                        2.</a:t>
            </a:r>
            <a:r>
              <a:rPr lang="kk-KZ" sz="2000" dirty="0">
                <a:latin typeface="Times New Roman" pitchFamily="18" charset="0"/>
              </a:rPr>
              <a:t> “Кім жылдам?” ойыны </a:t>
            </a:r>
            <a:r>
              <a:rPr lang="ru-RU" sz="2000" dirty="0"/>
              <a:t>____________</a:t>
            </a:r>
          </a:p>
          <a:p>
            <a:r>
              <a:rPr lang="ru-RU" sz="2000" dirty="0"/>
              <a:t>                       3. </a:t>
            </a:r>
            <a:r>
              <a:rPr lang="kk-KZ" sz="2000" i="1" dirty="0">
                <a:latin typeface="Times New Roman" pitchFamily="18" charset="0"/>
              </a:rPr>
              <a:t>Мәселе есептерді шешу </a:t>
            </a:r>
            <a:r>
              <a:rPr lang="kk-KZ" sz="2000" dirty="0"/>
              <a:t>____________</a:t>
            </a:r>
          </a:p>
          <a:p>
            <a:r>
              <a:rPr lang="kk-KZ" sz="2000" dirty="0"/>
              <a:t>                       4. </a:t>
            </a:r>
            <a:r>
              <a:rPr lang="kk-KZ" sz="2000" i="1" dirty="0"/>
              <a:t>Сөзжұмбақ шешу</a:t>
            </a:r>
            <a:r>
              <a:rPr lang="kk-KZ" sz="2000" dirty="0"/>
              <a:t> </a:t>
            </a:r>
            <a:r>
              <a:rPr lang="ru-RU" sz="2000" dirty="0"/>
              <a:t>_________________</a:t>
            </a:r>
          </a:p>
          <a:p>
            <a:r>
              <a:rPr lang="ru-RU" sz="2000" dirty="0"/>
              <a:t>                       5.С</a:t>
            </a:r>
            <a:r>
              <a:rPr lang="kk-KZ" sz="2000" dirty="0"/>
              <a:t>әйкестік тест</a:t>
            </a:r>
            <a:r>
              <a:rPr lang="ru-RU" sz="2000" dirty="0"/>
              <a:t>_____________</a:t>
            </a:r>
          </a:p>
          <a:p>
            <a:r>
              <a:rPr lang="ru-RU" sz="2000" dirty="0"/>
              <a:t>                       6</a:t>
            </a:r>
            <a:r>
              <a:rPr lang="kk-KZ" sz="2000" dirty="0"/>
              <a:t>.Өзіңді бағала</a:t>
            </a:r>
            <a:r>
              <a:rPr lang="ru-RU" sz="2000" dirty="0"/>
              <a:t>________________</a:t>
            </a:r>
          </a:p>
          <a:p>
            <a:r>
              <a:rPr lang="ru-RU" sz="2000" dirty="0"/>
              <a:t>                       7</a:t>
            </a:r>
            <a:r>
              <a:rPr lang="kk-KZ" sz="2000" dirty="0"/>
              <a:t>. Жалпы баға _______________</a:t>
            </a:r>
            <a:endParaRPr lang="ru-RU" sz="2000" dirty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endParaRPr lang="ru-RU" sz="1100" b="1" i="1" dirty="0">
              <a:solidFill>
                <a:srgbClr val="7030A0"/>
              </a:solidFill>
            </a:endParaRPr>
          </a:p>
          <a:p>
            <a:endParaRPr lang="ru-RU" sz="1100" dirty="0"/>
          </a:p>
        </p:txBody>
      </p:sp>
      <p:sp>
        <p:nvSpPr>
          <p:cNvPr id="6" name="Улыбающееся лицо 5"/>
          <p:cNvSpPr/>
          <p:nvPr/>
        </p:nvSpPr>
        <p:spPr>
          <a:xfrm>
            <a:off x="755576" y="1037435"/>
            <a:ext cx="928694" cy="928694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3644108" y="1037435"/>
            <a:ext cx="928694" cy="928694"/>
          </a:xfrm>
          <a:prstGeom prst="smileyFace">
            <a:avLst>
              <a:gd name="adj" fmla="val 92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лыбающееся лицо 7"/>
          <p:cNvSpPr/>
          <p:nvPr/>
        </p:nvSpPr>
        <p:spPr>
          <a:xfrm>
            <a:off x="6516216" y="1037435"/>
            <a:ext cx="928694" cy="928694"/>
          </a:xfrm>
          <a:prstGeom prst="smileyFace">
            <a:avLst>
              <a:gd name="adj" fmla="val -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694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479</Words>
  <Application>Microsoft Office PowerPoint</Application>
  <PresentationFormat>Экран (4:3)</PresentationFormat>
  <Paragraphs>126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Анар</dc:creator>
  <cp:lastModifiedBy>данабек</cp:lastModifiedBy>
  <cp:revision>20</cp:revision>
  <dcterms:created xsi:type="dcterms:W3CDTF">2017-08-10T06:34:13Z</dcterms:created>
  <dcterms:modified xsi:type="dcterms:W3CDTF">2017-08-21T14:35:46Z</dcterms:modified>
</cp:coreProperties>
</file>