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22"/>
  </p:notesMasterIdLst>
  <p:sldIdLst>
    <p:sldId id="273" r:id="rId3"/>
    <p:sldId id="282" r:id="rId4"/>
    <p:sldId id="267" r:id="rId5"/>
    <p:sldId id="274" r:id="rId6"/>
    <p:sldId id="275" r:id="rId7"/>
    <p:sldId id="276" r:id="rId8"/>
    <p:sldId id="262" r:id="rId9"/>
    <p:sldId id="260" r:id="rId10"/>
    <p:sldId id="263" r:id="rId11"/>
    <p:sldId id="259" r:id="rId12"/>
    <p:sldId id="283" r:id="rId13"/>
    <p:sldId id="277" r:id="rId14"/>
    <p:sldId id="278" r:id="rId15"/>
    <p:sldId id="280" r:id="rId16"/>
    <p:sldId id="279" r:id="rId17"/>
    <p:sldId id="281" r:id="rId18"/>
    <p:sldId id="264" r:id="rId19"/>
    <p:sldId id="268" r:id="rId20"/>
    <p:sldId id="269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14" autoAdjust="0"/>
    <p:restoredTop sz="94600"/>
  </p:normalViewPr>
  <p:slideViewPr>
    <p:cSldViewPr snapToGrid="0">
      <p:cViewPr varScale="1">
        <p:scale>
          <a:sx n="78" d="100"/>
          <a:sy n="78" d="100"/>
        </p:scale>
        <p:origin x="-11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76E772AC-4396-4FF0-851E-574392E4C9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0C7C423-6C38-4F7A-A8C6-652DB8C9AB17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smtClean="0"/>
              <a:t>Сначала дети формулируют ответ, можно дать им подсказку, вопросы появятся при повторных нажатиях.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smtClean="0"/>
              <a:t>Во втором классе дети ещё могут плохо ориентироваться в грамматических понятиях, но уроки английской грамматики помогают закрепить знания и русской.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smtClean="0"/>
              <a:t>Белый квадратик служит для обозначения имени существительного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smtClean="0"/>
              <a:t>Во втором упражнении слова следует называть по строчкам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27D85-FBD2-4C23-B2CD-EBBB104DAB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D4CFF-0B71-48F6-A5E6-9C72EA770C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BA6060-4ECE-4235-9523-3A28431A65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7E3E8-9C91-4DD7-9392-0AD9BD5C88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E2CFE-F21C-46F0-A50A-2496B949C4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DF6D66-7092-4737-8546-CCBF8AE22D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DD1CFD-2325-496A-A1FC-8EE2AA38D5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76405-BFFC-4EA7-B846-CDB04F9C40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B0D7B-09B6-4107-8AF9-B70F963FC6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4630D-67B5-4A03-A3DA-C5FE768342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DE4A9-BD34-4B28-83F0-2712B7195E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1EEAA-77BC-432A-9718-1F403627A5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FC286-9693-47DA-92D5-B6ED1AAFA8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71DB2-2686-46C7-943D-1257547D78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0915D-95F4-46AC-9339-79FF7FD7BD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7C9D7-1114-45EE-A3E9-37FAEF5082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5AE20-7C47-4CA7-A932-5C32B0A54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8CD23-C547-4637-9C47-B7F24F13DD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725BA0-8BC8-481A-9FF4-A9E99E878E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117DE-3596-42E2-A233-DE44A61657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CFD6F-DBC9-4084-8AC1-A091668250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20844-AE68-4B29-9965-14D35A49F2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1AA96DFC-9D4E-48CF-821E-D9E4C0E539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61" r:id="rId3"/>
    <p:sldLayoutId id="2147483660" r:id="rId4"/>
    <p:sldLayoutId id="2147483659" r:id="rId5"/>
    <p:sldLayoutId id="2147483658" r:id="rId6"/>
    <p:sldLayoutId id="2147483657" r:id="rId7"/>
    <p:sldLayoutId id="2147483656" r:id="rId8"/>
    <p:sldLayoutId id="2147483655" r:id="rId9"/>
    <p:sldLayoutId id="2147483654" r:id="rId10"/>
    <p:sldLayoutId id="214748365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E3A0067E-8B3E-4A03-B6A8-9C7AE32289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2" r:id="rId2"/>
    <p:sldLayoutId id="2147483671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65" r:id="rId9"/>
    <p:sldLayoutId id="2147483664" r:id="rId10"/>
    <p:sldLayoutId id="214748366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34" Type="http://schemas.openxmlformats.org/officeDocument/2006/relationships/image" Target="../media/image35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33" Type="http://schemas.openxmlformats.org/officeDocument/2006/relationships/image" Target="../media/image34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32" Type="http://schemas.openxmlformats.org/officeDocument/2006/relationships/image" Target="../media/image33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36" Type="http://schemas.openxmlformats.org/officeDocument/2006/relationships/image" Target="../media/image37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31" Type="http://schemas.openxmlformats.org/officeDocument/2006/relationships/image" Target="../media/image32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Relationship Id="rId30" Type="http://schemas.openxmlformats.org/officeDocument/2006/relationships/image" Target="../media/image31.png"/><Relationship Id="rId35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26.png"/><Relationship Id="rId4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0.png"/><Relationship Id="rId7" Type="http://schemas.openxmlformats.org/officeDocument/2006/relationships/image" Target="../media/image4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24.png"/><Relationship Id="rId9" Type="http://schemas.openxmlformats.org/officeDocument/2006/relationships/image" Target="../media/image45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3.png"/><Relationship Id="rId7" Type="http://schemas.openxmlformats.org/officeDocument/2006/relationships/image" Target="../media/image4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24.png"/><Relationship Id="rId9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jpe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65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6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2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11" Type="http://schemas.openxmlformats.org/officeDocument/2006/relationships/image" Target="../media/image80.jpeg"/><Relationship Id="rId5" Type="http://schemas.openxmlformats.org/officeDocument/2006/relationships/image" Target="../media/image65.png"/><Relationship Id="rId15" Type="http://schemas.openxmlformats.org/officeDocument/2006/relationships/image" Target="../media/image83.png"/><Relationship Id="rId10" Type="http://schemas.openxmlformats.org/officeDocument/2006/relationships/image" Target="../media/image71.png"/><Relationship Id="rId4" Type="http://schemas.openxmlformats.org/officeDocument/2006/relationships/image" Target="../media/image64.png"/><Relationship Id="rId9" Type="http://schemas.openxmlformats.org/officeDocument/2006/relationships/image" Target="../media/image79.png"/><Relationship Id="rId14" Type="http://schemas.openxmlformats.org/officeDocument/2006/relationships/image" Target="../media/image6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72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10" Type="http://schemas.openxmlformats.org/officeDocument/2006/relationships/image" Target="../media/image90.png"/><Relationship Id="rId4" Type="http://schemas.openxmlformats.org/officeDocument/2006/relationships/image" Target="../media/image66.png"/><Relationship Id="rId9" Type="http://schemas.openxmlformats.org/officeDocument/2006/relationships/image" Target="../media/image8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72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5" Type="http://schemas.openxmlformats.org/officeDocument/2006/relationships/image" Target="../media/image88.png"/><Relationship Id="rId10" Type="http://schemas.openxmlformats.org/officeDocument/2006/relationships/image" Target="../media/image94.png"/><Relationship Id="rId4" Type="http://schemas.openxmlformats.org/officeDocument/2006/relationships/image" Target="../media/image66.png"/><Relationship Id="rId9" Type="http://schemas.openxmlformats.org/officeDocument/2006/relationships/image" Target="../media/image9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95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1.png"/><Relationship Id="rId9" Type="http://schemas.openxmlformats.org/officeDocument/2006/relationships/image" Target="../media/image9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png"/><Relationship Id="rId5" Type="http://schemas.openxmlformats.org/officeDocument/2006/relationships/image" Target="../media/image92.png"/><Relationship Id="rId4" Type="http://schemas.openxmlformats.org/officeDocument/2006/relationships/image" Target="../media/image10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gif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8769" y="1259821"/>
            <a:ext cx="7276205" cy="341632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en-US" sz="5400" dirty="0">
                <a:ln w="50800"/>
                <a:gradFill>
                  <a:gsLst>
                    <a:gs pos="0">
                      <a:srgbClr val="3399FF"/>
                    </a:gs>
                    <a:gs pos="16000">
                      <a:srgbClr val="00CCCC"/>
                    </a:gs>
                    <a:gs pos="47000">
                      <a:srgbClr val="9999FF"/>
                    </a:gs>
                    <a:gs pos="60001">
                      <a:srgbClr val="2E6792"/>
                    </a:gs>
                    <a:gs pos="71001">
                      <a:srgbClr val="3333CC"/>
                    </a:gs>
                    <a:gs pos="81000">
                      <a:srgbClr val="1170FF"/>
                    </a:gs>
                    <a:gs pos="100000">
                      <a:srgbClr val="006699"/>
                    </a:gs>
                  </a:gsLst>
                  <a:lin ang="5400000" scaled="0"/>
                </a:gradFill>
                <a:cs typeface="+mn-cs"/>
              </a:rPr>
              <a:t>We are friends</a:t>
            </a:r>
          </a:p>
          <a:p>
            <a:pPr algn="ctr">
              <a:defRPr/>
            </a:pPr>
            <a:endParaRPr lang="en-US" sz="5400" dirty="0">
              <a:ln w="50800"/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  <a:cs typeface="+mn-cs"/>
            </a:endParaRPr>
          </a:p>
          <a:p>
            <a:pPr algn="ctr">
              <a:defRPr/>
            </a:pPr>
            <a:r>
              <a:rPr lang="en-US" sz="5400" dirty="0">
                <a:ln w="50800"/>
                <a:gradFill>
                  <a:gsLst>
                    <a:gs pos="0">
                      <a:srgbClr val="3399FF"/>
                    </a:gs>
                    <a:gs pos="16000">
                      <a:srgbClr val="00CCCC"/>
                    </a:gs>
                    <a:gs pos="47000">
                      <a:srgbClr val="9999FF"/>
                    </a:gs>
                    <a:gs pos="60001">
                      <a:srgbClr val="2E6792"/>
                    </a:gs>
                    <a:gs pos="71001">
                      <a:srgbClr val="3333CC"/>
                    </a:gs>
                    <a:gs pos="81000">
                      <a:srgbClr val="1170FF"/>
                    </a:gs>
                    <a:gs pos="100000">
                      <a:srgbClr val="006699"/>
                    </a:gs>
                  </a:gsLst>
                  <a:lin ang="5400000" scaled="0"/>
                </a:gradFill>
                <a:cs typeface="+mn-cs"/>
              </a:rPr>
              <a:t>Lesson 13</a:t>
            </a:r>
          </a:p>
          <a:p>
            <a:pPr algn="ctr">
              <a:defRPr/>
            </a:pPr>
            <a:r>
              <a:rPr lang="en-US" sz="5400" dirty="0">
                <a:ln w="50800"/>
                <a:gradFill>
                  <a:gsLst>
                    <a:gs pos="0">
                      <a:srgbClr val="3399FF"/>
                    </a:gs>
                    <a:gs pos="16000">
                      <a:srgbClr val="00CCCC"/>
                    </a:gs>
                    <a:gs pos="47000">
                      <a:srgbClr val="9999FF"/>
                    </a:gs>
                    <a:gs pos="60001">
                      <a:srgbClr val="2E6792"/>
                    </a:gs>
                    <a:gs pos="71001">
                      <a:srgbClr val="3333CC"/>
                    </a:gs>
                    <a:gs pos="81000">
                      <a:srgbClr val="1170FF"/>
                    </a:gs>
                    <a:gs pos="100000">
                      <a:srgbClr val="006699"/>
                    </a:gs>
                  </a:gsLst>
                  <a:lin ang="5400000" scaled="0"/>
                </a:gradFill>
                <a:cs typeface="+mn-cs"/>
              </a:rPr>
              <a:t>pp. 43-46</a:t>
            </a:r>
            <a:endParaRPr lang="ru-RU" sz="5400" dirty="0">
              <a:ln w="50800"/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600200"/>
            <a:ext cx="8410575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18000" b="1" i="1" smtClean="0">
                <a:solidFill>
                  <a:schemeClr val="folHlink"/>
                </a:solidFill>
                <a:latin typeface="Georgia" pitchFamily="18" charset="0"/>
              </a:rPr>
              <a:t>Hello !</a:t>
            </a:r>
            <a:endParaRPr lang="ru-RU" sz="18000" b="1" i="1" smtClean="0">
              <a:solidFill>
                <a:schemeClr val="folHlink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225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655128" y="147781"/>
            <a:ext cx="4165600" cy="255454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000" b="0" dirty="0" err="1">
                <a:solidFill>
                  <a:schemeClr val="tx1"/>
                </a:solidFill>
              </a:rPr>
              <a:t>Драконица</a:t>
            </a:r>
            <a:r>
              <a:rPr lang="ru-RU" sz="2000" b="0" dirty="0">
                <a:solidFill>
                  <a:schemeClr val="tx1"/>
                </a:solidFill>
              </a:rPr>
              <a:t> </a:t>
            </a:r>
            <a:r>
              <a:rPr lang="en-US" sz="2000" b="0" dirty="0">
                <a:solidFill>
                  <a:schemeClr val="tx1"/>
                </a:solidFill>
              </a:rPr>
              <a:t>Cassie </a:t>
            </a:r>
            <a:r>
              <a:rPr lang="ru-RU" sz="2000" b="0" dirty="0">
                <a:solidFill>
                  <a:schemeClr val="tx1"/>
                </a:solidFill>
              </a:rPr>
              <a:t>заглянула в волшебное зеркало злой волшебницы. Часть её изображения исчезла. Но, если произнести заклинание, правильно назвав все звуки, то злые чары исчезнут и </a:t>
            </a:r>
            <a:r>
              <a:rPr lang="en-US" sz="2000" b="0" dirty="0">
                <a:solidFill>
                  <a:schemeClr val="tx1"/>
                </a:solidFill>
              </a:rPr>
              <a:t>Cassie </a:t>
            </a:r>
            <a:r>
              <a:rPr lang="ru-RU" sz="2000" b="0" dirty="0">
                <a:solidFill>
                  <a:schemeClr val="tx1"/>
                </a:solidFill>
              </a:rPr>
              <a:t>снова будет цельной.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1713" y="2879725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5588" y="2851150"/>
            <a:ext cx="5619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олилиния 5"/>
          <p:cNvSpPr/>
          <p:nvPr/>
        </p:nvSpPr>
        <p:spPr bwMode="auto">
          <a:xfrm>
            <a:off x="2660650" y="2762250"/>
            <a:ext cx="73025" cy="92075"/>
          </a:xfrm>
          <a:custGeom>
            <a:avLst/>
            <a:gdLst>
              <a:gd name="connsiteX0" fmla="*/ 0 w 73891"/>
              <a:gd name="connsiteY0" fmla="*/ 92437 h 92437"/>
              <a:gd name="connsiteX1" fmla="*/ 27709 w 73891"/>
              <a:gd name="connsiteY1" fmla="*/ 46256 h 92437"/>
              <a:gd name="connsiteX2" fmla="*/ 55418 w 73891"/>
              <a:gd name="connsiteY2" fmla="*/ 27783 h 92437"/>
              <a:gd name="connsiteX3" fmla="*/ 73891 w 73891"/>
              <a:gd name="connsiteY3" fmla="*/ 74 h 92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891" h="92437">
                <a:moveTo>
                  <a:pt x="0" y="92437"/>
                </a:moveTo>
                <a:cubicBezTo>
                  <a:pt x="9236" y="77043"/>
                  <a:pt x="16026" y="59886"/>
                  <a:pt x="27709" y="46256"/>
                </a:cubicBezTo>
                <a:cubicBezTo>
                  <a:pt x="34933" y="37828"/>
                  <a:pt x="48483" y="36451"/>
                  <a:pt x="55418" y="27783"/>
                </a:cubicBezTo>
                <a:cubicBezTo>
                  <a:pt x="79922" y="-2847"/>
                  <a:pt x="50398" y="74"/>
                  <a:pt x="73891" y="74"/>
                </a:cubicBez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24575" y="2898775"/>
            <a:ext cx="51435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04013" y="2865438"/>
            <a:ext cx="59055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олилиния 8"/>
          <p:cNvSpPr/>
          <p:nvPr/>
        </p:nvSpPr>
        <p:spPr bwMode="auto">
          <a:xfrm>
            <a:off x="2716213" y="2808288"/>
            <a:ext cx="387350" cy="185737"/>
          </a:xfrm>
          <a:custGeom>
            <a:avLst/>
            <a:gdLst>
              <a:gd name="connsiteX0" fmla="*/ 0 w 387927"/>
              <a:gd name="connsiteY0" fmla="*/ 0 h 185482"/>
              <a:gd name="connsiteX1" fmla="*/ 73891 w 387927"/>
              <a:gd name="connsiteY1" fmla="*/ 36945 h 185482"/>
              <a:gd name="connsiteX2" fmla="*/ 120073 w 387927"/>
              <a:gd name="connsiteY2" fmla="*/ 73890 h 185482"/>
              <a:gd name="connsiteX3" fmla="*/ 147782 w 387927"/>
              <a:gd name="connsiteY3" fmla="*/ 92363 h 185482"/>
              <a:gd name="connsiteX4" fmla="*/ 175491 w 387927"/>
              <a:gd name="connsiteY4" fmla="*/ 120072 h 185482"/>
              <a:gd name="connsiteX5" fmla="*/ 203200 w 387927"/>
              <a:gd name="connsiteY5" fmla="*/ 129309 h 185482"/>
              <a:gd name="connsiteX6" fmla="*/ 258618 w 387927"/>
              <a:gd name="connsiteY6" fmla="*/ 166254 h 185482"/>
              <a:gd name="connsiteX7" fmla="*/ 304800 w 387927"/>
              <a:gd name="connsiteY7" fmla="*/ 175490 h 185482"/>
              <a:gd name="connsiteX8" fmla="*/ 341745 w 387927"/>
              <a:gd name="connsiteY8" fmla="*/ 184727 h 185482"/>
              <a:gd name="connsiteX9" fmla="*/ 387927 w 387927"/>
              <a:gd name="connsiteY9" fmla="*/ 184727 h 185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7927" h="185482">
                <a:moveTo>
                  <a:pt x="0" y="0"/>
                </a:moveTo>
                <a:cubicBezTo>
                  <a:pt x="22053" y="8821"/>
                  <a:pt x="55443" y="18497"/>
                  <a:pt x="73891" y="36945"/>
                </a:cubicBezTo>
                <a:cubicBezTo>
                  <a:pt x="115668" y="78722"/>
                  <a:pt x="66130" y="55910"/>
                  <a:pt x="120073" y="73890"/>
                </a:cubicBezTo>
                <a:cubicBezTo>
                  <a:pt x="129309" y="80048"/>
                  <a:pt x="139254" y="85256"/>
                  <a:pt x="147782" y="92363"/>
                </a:cubicBezTo>
                <a:cubicBezTo>
                  <a:pt x="157817" y="100725"/>
                  <a:pt x="164623" y="112826"/>
                  <a:pt x="175491" y="120072"/>
                </a:cubicBezTo>
                <a:cubicBezTo>
                  <a:pt x="183592" y="125473"/>
                  <a:pt x="194689" y="124581"/>
                  <a:pt x="203200" y="129309"/>
                </a:cubicBezTo>
                <a:cubicBezTo>
                  <a:pt x="222607" y="140091"/>
                  <a:pt x="236848" y="161900"/>
                  <a:pt x="258618" y="166254"/>
                </a:cubicBezTo>
                <a:cubicBezTo>
                  <a:pt x="274012" y="169333"/>
                  <a:pt x="289475" y="172084"/>
                  <a:pt x="304800" y="175490"/>
                </a:cubicBezTo>
                <a:cubicBezTo>
                  <a:pt x="317192" y="178244"/>
                  <a:pt x="329129" y="183325"/>
                  <a:pt x="341745" y="184727"/>
                </a:cubicBezTo>
                <a:cubicBezTo>
                  <a:pt x="357045" y="186427"/>
                  <a:pt x="372533" y="184727"/>
                  <a:pt x="387927" y="184727"/>
                </a:cubicBez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45388" y="2889250"/>
            <a:ext cx="611187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156575" y="2913063"/>
            <a:ext cx="58102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олилиния 14"/>
          <p:cNvSpPr/>
          <p:nvPr/>
        </p:nvSpPr>
        <p:spPr bwMode="auto">
          <a:xfrm>
            <a:off x="3176588" y="2992438"/>
            <a:ext cx="601662" cy="65087"/>
          </a:xfrm>
          <a:custGeom>
            <a:avLst/>
            <a:gdLst>
              <a:gd name="connsiteX0" fmla="*/ 0 w 600364"/>
              <a:gd name="connsiteY0" fmla="*/ 46182 h 64654"/>
              <a:gd name="connsiteX1" fmla="*/ 193964 w 600364"/>
              <a:gd name="connsiteY1" fmla="*/ 46182 h 64654"/>
              <a:gd name="connsiteX2" fmla="*/ 221673 w 600364"/>
              <a:gd name="connsiteY2" fmla="*/ 36945 h 64654"/>
              <a:gd name="connsiteX3" fmla="*/ 323273 w 600364"/>
              <a:gd name="connsiteY3" fmla="*/ 9236 h 64654"/>
              <a:gd name="connsiteX4" fmla="*/ 350982 w 600364"/>
              <a:gd name="connsiteY4" fmla="*/ 0 h 64654"/>
              <a:gd name="connsiteX5" fmla="*/ 378691 w 600364"/>
              <a:gd name="connsiteY5" fmla="*/ 18473 h 64654"/>
              <a:gd name="connsiteX6" fmla="*/ 406400 w 600364"/>
              <a:gd name="connsiteY6" fmla="*/ 27709 h 64654"/>
              <a:gd name="connsiteX7" fmla="*/ 461818 w 600364"/>
              <a:gd name="connsiteY7" fmla="*/ 64654 h 64654"/>
              <a:gd name="connsiteX8" fmla="*/ 600364 w 600364"/>
              <a:gd name="connsiteY8" fmla="*/ 55418 h 64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0364" h="64654">
                <a:moveTo>
                  <a:pt x="0" y="46182"/>
                </a:moveTo>
                <a:cubicBezTo>
                  <a:pt x="87297" y="63641"/>
                  <a:pt x="53414" y="60977"/>
                  <a:pt x="193964" y="46182"/>
                </a:cubicBezTo>
                <a:cubicBezTo>
                  <a:pt x="203647" y="45163"/>
                  <a:pt x="212228" y="39306"/>
                  <a:pt x="221673" y="36945"/>
                </a:cubicBezTo>
                <a:cubicBezTo>
                  <a:pt x="326129" y="10831"/>
                  <a:pt x="204364" y="48872"/>
                  <a:pt x="323273" y="9236"/>
                </a:cubicBezTo>
                <a:lnTo>
                  <a:pt x="350982" y="0"/>
                </a:lnTo>
                <a:cubicBezTo>
                  <a:pt x="360218" y="6158"/>
                  <a:pt x="368762" y="13509"/>
                  <a:pt x="378691" y="18473"/>
                </a:cubicBezTo>
                <a:cubicBezTo>
                  <a:pt x="387399" y="22827"/>
                  <a:pt x="398797" y="21627"/>
                  <a:pt x="406400" y="27709"/>
                </a:cubicBezTo>
                <a:cubicBezTo>
                  <a:pt x="464387" y="74098"/>
                  <a:pt x="376970" y="43443"/>
                  <a:pt x="461818" y="64654"/>
                </a:cubicBezTo>
                <a:lnTo>
                  <a:pt x="600364" y="55418"/>
                </a:ln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773613" y="3651250"/>
            <a:ext cx="5429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354638" y="3651250"/>
            <a:ext cx="5334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942013" y="3646488"/>
            <a:ext cx="5524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олилиния 19"/>
          <p:cNvSpPr/>
          <p:nvPr/>
        </p:nvSpPr>
        <p:spPr bwMode="auto">
          <a:xfrm>
            <a:off x="3529013" y="2327275"/>
            <a:ext cx="515937" cy="704850"/>
          </a:xfrm>
          <a:custGeom>
            <a:avLst/>
            <a:gdLst>
              <a:gd name="connsiteX0" fmla="*/ 0 w 517348"/>
              <a:gd name="connsiteY0" fmla="*/ 0 h 703841"/>
              <a:gd name="connsiteX1" fmla="*/ 120073 w 517348"/>
              <a:gd name="connsiteY1" fmla="*/ 9236 h 703841"/>
              <a:gd name="connsiteX2" fmla="*/ 147782 w 517348"/>
              <a:gd name="connsiteY2" fmla="*/ 27709 h 703841"/>
              <a:gd name="connsiteX3" fmla="*/ 175491 w 517348"/>
              <a:gd name="connsiteY3" fmla="*/ 36945 h 703841"/>
              <a:gd name="connsiteX4" fmla="*/ 230909 w 517348"/>
              <a:gd name="connsiteY4" fmla="*/ 73891 h 703841"/>
              <a:gd name="connsiteX5" fmla="*/ 258618 w 517348"/>
              <a:gd name="connsiteY5" fmla="*/ 92363 h 703841"/>
              <a:gd name="connsiteX6" fmla="*/ 267854 w 517348"/>
              <a:gd name="connsiteY6" fmla="*/ 120072 h 703841"/>
              <a:gd name="connsiteX7" fmla="*/ 295564 w 517348"/>
              <a:gd name="connsiteY7" fmla="*/ 129309 h 703841"/>
              <a:gd name="connsiteX8" fmla="*/ 406400 w 517348"/>
              <a:gd name="connsiteY8" fmla="*/ 120072 h 703841"/>
              <a:gd name="connsiteX9" fmla="*/ 480291 w 517348"/>
              <a:gd name="connsiteY9" fmla="*/ 147781 h 703841"/>
              <a:gd name="connsiteX10" fmla="*/ 498764 w 517348"/>
              <a:gd name="connsiteY10" fmla="*/ 175491 h 703841"/>
              <a:gd name="connsiteX11" fmla="*/ 517236 w 517348"/>
              <a:gd name="connsiteY11" fmla="*/ 230909 h 703841"/>
              <a:gd name="connsiteX12" fmla="*/ 489527 w 517348"/>
              <a:gd name="connsiteY12" fmla="*/ 406400 h 703841"/>
              <a:gd name="connsiteX13" fmla="*/ 471054 w 517348"/>
              <a:gd name="connsiteY13" fmla="*/ 434109 h 703841"/>
              <a:gd name="connsiteX14" fmla="*/ 443345 w 517348"/>
              <a:gd name="connsiteY14" fmla="*/ 489527 h 703841"/>
              <a:gd name="connsiteX15" fmla="*/ 424873 w 517348"/>
              <a:gd name="connsiteY15" fmla="*/ 544945 h 703841"/>
              <a:gd name="connsiteX16" fmla="*/ 360218 w 517348"/>
              <a:gd name="connsiteY16" fmla="*/ 618836 h 703841"/>
              <a:gd name="connsiteX17" fmla="*/ 295564 w 517348"/>
              <a:gd name="connsiteY17" fmla="*/ 683491 h 703841"/>
              <a:gd name="connsiteX18" fmla="*/ 267854 w 517348"/>
              <a:gd name="connsiteY18" fmla="*/ 701963 h 703841"/>
              <a:gd name="connsiteX19" fmla="*/ 203200 w 517348"/>
              <a:gd name="connsiteY19" fmla="*/ 701963 h 703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17348" h="703841">
                <a:moveTo>
                  <a:pt x="0" y="0"/>
                </a:moveTo>
                <a:cubicBezTo>
                  <a:pt x="40024" y="3079"/>
                  <a:pt x="80618" y="1838"/>
                  <a:pt x="120073" y="9236"/>
                </a:cubicBezTo>
                <a:cubicBezTo>
                  <a:pt x="130984" y="11282"/>
                  <a:pt x="137853" y="22745"/>
                  <a:pt x="147782" y="27709"/>
                </a:cubicBezTo>
                <a:cubicBezTo>
                  <a:pt x="156490" y="32063"/>
                  <a:pt x="166255" y="33866"/>
                  <a:pt x="175491" y="36945"/>
                </a:cubicBezTo>
                <a:lnTo>
                  <a:pt x="230909" y="73891"/>
                </a:lnTo>
                <a:lnTo>
                  <a:pt x="258618" y="92363"/>
                </a:lnTo>
                <a:cubicBezTo>
                  <a:pt x="261697" y="101599"/>
                  <a:pt x="260970" y="113188"/>
                  <a:pt x="267854" y="120072"/>
                </a:cubicBezTo>
                <a:cubicBezTo>
                  <a:pt x="274739" y="126957"/>
                  <a:pt x="285828" y="129309"/>
                  <a:pt x="295564" y="129309"/>
                </a:cubicBezTo>
                <a:cubicBezTo>
                  <a:pt x="332637" y="129309"/>
                  <a:pt x="369455" y="123151"/>
                  <a:pt x="406400" y="120072"/>
                </a:cubicBezTo>
                <a:cubicBezTo>
                  <a:pt x="439440" y="126680"/>
                  <a:pt x="456509" y="123999"/>
                  <a:pt x="480291" y="147781"/>
                </a:cubicBezTo>
                <a:cubicBezTo>
                  <a:pt x="488141" y="155631"/>
                  <a:pt x="492606" y="166254"/>
                  <a:pt x="498764" y="175491"/>
                </a:cubicBezTo>
                <a:cubicBezTo>
                  <a:pt x="504921" y="193964"/>
                  <a:pt x="518729" y="211495"/>
                  <a:pt x="517236" y="230909"/>
                </a:cubicBezTo>
                <a:cubicBezTo>
                  <a:pt x="506507" y="370396"/>
                  <a:pt x="520694" y="312899"/>
                  <a:pt x="489527" y="406400"/>
                </a:cubicBezTo>
                <a:cubicBezTo>
                  <a:pt x="486017" y="416931"/>
                  <a:pt x="477212" y="424873"/>
                  <a:pt x="471054" y="434109"/>
                </a:cubicBezTo>
                <a:cubicBezTo>
                  <a:pt x="437371" y="535163"/>
                  <a:pt x="491091" y="382098"/>
                  <a:pt x="443345" y="489527"/>
                </a:cubicBezTo>
                <a:cubicBezTo>
                  <a:pt x="435437" y="507321"/>
                  <a:pt x="431030" y="526472"/>
                  <a:pt x="424873" y="544945"/>
                </a:cubicBezTo>
                <a:cubicBezTo>
                  <a:pt x="409480" y="591125"/>
                  <a:pt x="392544" y="597285"/>
                  <a:pt x="360218" y="618836"/>
                </a:cubicBezTo>
                <a:cubicBezTo>
                  <a:pt x="299341" y="710152"/>
                  <a:pt x="352462" y="655043"/>
                  <a:pt x="295564" y="683491"/>
                </a:cubicBezTo>
                <a:cubicBezTo>
                  <a:pt x="285635" y="688455"/>
                  <a:pt x="278739" y="699786"/>
                  <a:pt x="267854" y="701963"/>
                </a:cubicBezTo>
                <a:cubicBezTo>
                  <a:pt x="246721" y="706189"/>
                  <a:pt x="224751" y="701963"/>
                  <a:pt x="203200" y="701963"/>
                </a:cubicBez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094538" y="3651250"/>
            <a:ext cx="5524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олилиния 21"/>
          <p:cNvSpPr/>
          <p:nvPr/>
        </p:nvSpPr>
        <p:spPr bwMode="auto">
          <a:xfrm>
            <a:off x="2733675" y="1284288"/>
            <a:ext cx="498475" cy="203200"/>
          </a:xfrm>
          <a:custGeom>
            <a:avLst/>
            <a:gdLst>
              <a:gd name="connsiteX0" fmla="*/ 0 w 498763"/>
              <a:gd name="connsiteY0" fmla="*/ 9360 h 203324"/>
              <a:gd name="connsiteX1" fmla="*/ 46181 w 498763"/>
              <a:gd name="connsiteY1" fmla="*/ 124 h 203324"/>
              <a:gd name="connsiteX2" fmla="*/ 258618 w 498763"/>
              <a:gd name="connsiteY2" fmla="*/ 18596 h 203324"/>
              <a:gd name="connsiteX3" fmla="*/ 341745 w 498763"/>
              <a:gd name="connsiteY3" fmla="*/ 46305 h 203324"/>
              <a:gd name="connsiteX4" fmla="*/ 369454 w 498763"/>
              <a:gd name="connsiteY4" fmla="*/ 55542 h 203324"/>
              <a:gd name="connsiteX5" fmla="*/ 387927 w 498763"/>
              <a:gd name="connsiteY5" fmla="*/ 83251 h 203324"/>
              <a:gd name="connsiteX6" fmla="*/ 443345 w 498763"/>
              <a:gd name="connsiteY6" fmla="*/ 110960 h 203324"/>
              <a:gd name="connsiteX7" fmla="*/ 452581 w 498763"/>
              <a:gd name="connsiteY7" fmla="*/ 138669 h 203324"/>
              <a:gd name="connsiteX8" fmla="*/ 498763 w 498763"/>
              <a:gd name="connsiteY8" fmla="*/ 203324 h 20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8763" h="203324">
                <a:moveTo>
                  <a:pt x="0" y="9360"/>
                </a:moveTo>
                <a:cubicBezTo>
                  <a:pt x="15394" y="6281"/>
                  <a:pt x="30482" y="124"/>
                  <a:pt x="46181" y="124"/>
                </a:cubicBezTo>
                <a:cubicBezTo>
                  <a:pt x="129200" y="124"/>
                  <a:pt x="187629" y="-2700"/>
                  <a:pt x="258618" y="18596"/>
                </a:cubicBezTo>
                <a:cubicBezTo>
                  <a:pt x="286594" y="26989"/>
                  <a:pt x="314036" y="37069"/>
                  <a:pt x="341745" y="46305"/>
                </a:cubicBezTo>
                <a:lnTo>
                  <a:pt x="369454" y="55542"/>
                </a:lnTo>
                <a:cubicBezTo>
                  <a:pt x="375612" y="64778"/>
                  <a:pt x="380078" y="75402"/>
                  <a:pt x="387927" y="83251"/>
                </a:cubicBezTo>
                <a:cubicBezTo>
                  <a:pt x="405833" y="101157"/>
                  <a:pt x="420807" y="103448"/>
                  <a:pt x="443345" y="110960"/>
                </a:cubicBezTo>
                <a:cubicBezTo>
                  <a:pt x="446424" y="120196"/>
                  <a:pt x="447853" y="130158"/>
                  <a:pt x="452581" y="138669"/>
                </a:cubicBezTo>
                <a:cubicBezTo>
                  <a:pt x="477179" y="182945"/>
                  <a:pt x="476724" y="181283"/>
                  <a:pt x="498763" y="203324"/>
                </a:cubicBez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902575" y="3609975"/>
            <a:ext cx="54451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381750" y="4362450"/>
            <a:ext cx="5238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799013" y="4343400"/>
            <a:ext cx="52387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562600" y="4343400"/>
            <a:ext cx="56197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7132638" y="4371975"/>
            <a:ext cx="5143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Полилиния 30"/>
          <p:cNvSpPr/>
          <p:nvPr/>
        </p:nvSpPr>
        <p:spPr bwMode="auto">
          <a:xfrm>
            <a:off x="2392363" y="1320800"/>
            <a:ext cx="314325" cy="176213"/>
          </a:xfrm>
          <a:custGeom>
            <a:avLst/>
            <a:gdLst>
              <a:gd name="connsiteX0" fmla="*/ 0 w 314037"/>
              <a:gd name="connsiteY0" fmla="*/ 175491 h 175491"/>
              <a:gd name="connsiteX1" fmla="*/ 27709 w 314037"/>
              <a:gd name="connsiteY1" fmla="*/ 129309 h 175491"/>
              <a:gd name="connsiteX2" fmla="*/ 55418 w 314037"/>
              <a:gd name="connsiteY2" fmla="*/ 120073 h 175491"/>
              <a:gd name="connsiteX3" fmla="*/ 73891 w 314037"/>
              <a:gd name="connsiteY3" fmla="*/ 92364 h 175491"/>
              <a:gd name="connsiteX4" fmla="*/ 110837 w 314037"/>
              <a:gd name="connsiteY4" fmla="*/ 83127 h 175491"/>
              <a:gd name="connsiteX5" fmla="*/ 138546 w 314037"/>
              <a:gd name="connsiteY5" fmla="*/ 73891 h 175491"/>
              <a:gd name="connsiteX6" fmla="*/ 249382 w 314037"/>
              <a:gd name="connsiteY6" fmla="*/ 18473 h 175491"/>
              <a:gd name="connsiteX7" fmla="*/ 314037 w 314037"/>
              <a:gd name="connsiteY7" fmla="*/ 0 h 175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4037" h="175491">
                <a:moveTo>
                  <a:pt x="0" y="175491"/>
                </a:moveTo>
                <a:cubicBezTo>
                  <a:pt x="9236" y="160097"/>
                  <a:pt x="15015" y="142003"/>
                  <a:pt x="27709" y="129309"/>
                </a:cubicBezTo>
                <a:cubicBezTo>
                  <a:pt x="34593" y="122425"/>
                  <a:pt x="47815" y="126155"/>
                  <a:pt x="55418" y="120073"/>
                </a:cubicBezTo>
                <a:cubicBezTo>
                  <a:pt x="64086" y="113138"/>
                  <a:pt x="64655" y="98522"/>
                  <a:pt x="73891" y="92364"/>
                </a:cubicBezTo>
                <a:cubicBezTo>
                  <a:pt x="84453" y="85322"/>
                  <a:pt x="98631" y="86614"/>
                  <a:pt x="110837" y="83127"/>
                </a:cubicBezTo>
                <a:cubicBezTo>
                  <a:pt x="120198" y="80452"/>
                  <a:pt x="129310" y="76970"/>
                  <a:pt x="138546" y="73891"/>
                </a:cubicBezTo>
                <a:cubicBezTo>
                  <a:pt x="181102" y="45520"/>
                  <a:pt x="198391" y="26972"/>
                  <a:pt x="249382" y="18473"/>
                </a:cubicBezTo>
                <a:cubicBezTo>
                  <a:pt x="309095" y="8520"/>
                  <a:pt x="291557" y="22478"/>
                  <a:pt x="314037" y="0"/>
                </a:cubicBez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2" name="Полилиния 31"/>
          <p:cNvSpPr/>
          <p:nvPr/>
        </p:nvSpPr>
        <p:spPr bwMode="auto">
          <a:xfrm>
            <a:off x="2160588" y="1819275"/>
            <a:ext cx="55562" cy="287338"/>
          </a:xfrm>
          <a:custGeom>
            <a:avLst/>
            <a:gdLst>
              <a:gd name="connsiteX0" fmla="*/ 55418 w 55418"/>
              <a:gd name="connsiteY0" fmla="*/ 0 h 286327"/>
              <a:gd name="connsiteX1" fmla="*/ 18473 w 55418"/>
              <a:gd name="connsiteY1" fmla="*/ 147781 h 286327"/>
              <a:gd name="connsiteX2" fmla="*/ 9236 w 55418"/>
              <a:gd name="connsiteY2" fmla="*/ 175491 h 286327"/>
              <a:gd name="connsiteX3" fmla="*/ 0 w 55418"/>
              <a:gd name="connsiteY3" fmla="*/ 203200 h 286327"/>
              <a:gd name="connsiteX4" fmla="*/ 9236 w 55418"/>
              <a:gd name="connsiteY4" fmla="*/ 286327 h 28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18" h="286327">
                <a:moveTo>
                  <a:pt x="55418" y="0"/>
                </a:moveTo>
                <a:cubicBezTo>
                  <a:pt x="33128" y="111455"/>
                  <a:pt x="46875" y="62578"/>
                  <a:pt x="18473" y="147781"/>
                </a:cubicBezTo>
                <a:lnTo>
                  <a:pt x="9236" y="175491"/>
                </a:lnTo>
                <a:lnTo>
                  <a:pt x="0" y="203200"/>
                </a:lnTo>
                <a:lnTo>
                  <a:pt x="9236" y="286327"/>
                </a:ln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3" name="Полилиния 32"/>
          <p:cNvSpPr/>
          <p:nvPr/>
        </p:nvSpPr>
        <p:spPr bwMode="auto">
          <a:xfrm>
            <a:off x="2068513" y="2114550"/>
            <a:ext cx="84137" cy="452438"/>
          </a:xfrm>
          <a:custGeom>
            <a:avLst/>
            <a:gdLst>
              <a:gd name="connsiteX0" fmla="*/ 83128 w 83128"/>
              <a:gd name="connsiteY0" fmla="*/ 0 h 452582"/>
              <a:gd name="connsiteX1" fmla="*/ 36946 w 83128"/>
              <a:gd name="connsiteY1" fmla="*/ 18473 h 452582"/>
              <a:gd name="connsiteX2" fmla="*/ 27710 w 83128"/>
              <a:gd name="connsiteY2" fmla="*/ 46182 h 452582"/>
              <a:gd name="connsiteX3" fmla="*/ 18473 w 83128"/>
              <a:gd name="connsiteY3" fmla="*/ 110837 h 452582"/>
              <a:gd name="connsiteX4" fmla="*/ 0 w 83128"/>
              <a:gd name="connsiteY4" fmla="*/ 166255 h 452582"/>
              <a:gd name="connsiteX5" fmla="*/ 9237 w 83128"/>
              <a:gd name="connsiteY5" fmla="*/ 277091 h 452582"/>
              <a:gd name="connsiteX6" fmla="*/ 27710 w 83128"/>
              <a:gd name="connsiteY6" fmla="*/ 332509 h 452582"/>
              <a:gd name="connsiteX7" fmla="*/ 46182 w 83128"/>
              <a:gd name="connsiteY7" fmla="*/ 387928 h 452582"/>
              <a:gd name="connsiteX8" fmla="*/ 64655 w 83128"/>
              <a:gd name="connsiteY8" fmla="*/ 443346 h 452582"/>
              <a:gd name="connsiteX9" fmla="*/ 73891 w 83128"/>
              <a:gd name="connsiteY9" fmla="*/ 452582 h 452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3128" h="452582">
                <a:moveTo>
                  <a:pt x="83128" y="0"/>
                </a:moveTo>
                <a:cubicBezTo>
                  <a:pt x="67734" y="6158"/>
                  <a:pt x="49683" y="7859"/>
                  <a:pt x="36946" y="18473"/>
                </a:cubicBezTo>
                <a:cubicBezTo>
                  <a:pt x="29467" y="24706"/>
                  <a:pt x="29619" y="36635"/>
                  <a:pt x="27710" y="46182"/>
                </a:cubicBezTo>
                <a:cubicBezTo>
                  <a:pt x="23440" y="67530"/>
                  <a:pt x="23368" y="89624"/>
                  <a:pt x="18473" y="110837"/>
                </a:cubicBezTo>
                <a:cubicBezTo>
                  <a:pt x="14094" y="129810"/>
                  <a:pt x="0" y="166255"/>
                  <a:pt x="0" y="166255"/>
                </a:cubicBezTo>
                <a:cubicBezTo>
                  <a:pt x="3079" y="203200"/>
                  <a:pt x="3142" y="240522"/>
                  <a:pt x="9237" y="277091"/>
                </a:cubicBezTo>
                <a:cubicBezTo>
                  <a:pt x="12438" y="296298"/>
                  <a:pt x="21552" y="314036"/>
                  <a:pt x="27710" y="332509"/>
                </a:cubicBezTo>
                <a:lnTo>
                  <a:pt x="46182" y="387928"/>
                </a:lnTo>
                <a:lnTo>
                  <a:pt x="64655" y="443346"/>
                </a:lnTo>
                <a:cubicBezTo>
                  <a:pt x="66032" y="447476"/>
                  <a:pt x="70812" y="449503"/>
                  <a:pt x="73891" y="452582"/>
                </a:cubicBez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4" name="Полилиния 33"/>
          <p:cNvSpPr/>
          <p:nvPr/>
        </p:nvSpPr>
        <p:spPr bwMode="auto">
          <a:xfrm>
            <a:off x="2143125" y="2632075"/>
            <a:ext cx="350838" cy="350838"/>
          </a:xfrm>
          <a:custGeom>
            <a:avLst/>
            <a:gdLst>
              <a:gd name="connsiteX0" fmla="*/ 0 w 350982"/>
              <a:gd name="connsiteY0" fmla="*/ 0 h 350981"/>
              <a:gd name="connsiteX1" fmla="*/ 9237 w 350982"/>
              <a:gd name="connsiteY1" fmla="*/ 46181 h 350981"/>
              <a:gd name="connsiteX2" fmla="*/ 55419 w 350982"/>
              <a:gd name="connsiteY2" fmla="*/ 92363 h 350981"/>
              <a:gd name="connsiteX3" fmla="*/ 110837 w 350982"/>
              <a:gd name="connsiteY3" fmla="*/ 138545 h 350981"/>
              <a:gd name="connsiteX4" fmla="*/ 147782 w 350982"/>
              <a:gd name="connsiteY4" fmla="*/ 175491 h 350981"/>
              <a:gd name="connsiteX5" fmla="*/ 184728 w 350982"/>
              <a:gd name="connsiteY5" fmla="*/ 212436 h 350981"/>
              <a:gd name="connsiteX6" fmla="*/ 230909 w 350982"/>
              <a:gd name="connsiteY6" fmla="*/ 258618 h 350981"/>
              <a:gd name="connsiteX7" fmla="*/ 277091 w 350982"/>
              <a:gd name="connsiteY7" fmla="*/ 295563 h 350981"/>
              <a:gd name="connsiteX8" fmla="*/ 350982 w 350982"/>
              <a:gd name="connsiteY8" fmla="*/ 350981 h 350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0982" h="350981">
                <a:moveTo>
                  <a:pt x="0" y="0"/>
                </a:moveTo>
                <a:cubicBezTo>
                  <a:pt x="3079" y="15394"/>
                  <a:pt x="3725" y="31482"/>
                  <a:pt x="9237" y="46181"/>
                </a:cubicBezTo>
                <a:cubicBezTo>
                  <a:pt x="21554" y="79026"/>
                  <a:pt x="30785" y="71835"/>
                  <a:pt x="55419" y="92363"/>
                </a:cubicBezTo>
                <a:cubicBezTo>
                  <a:pt x="126550" y="151637"/>
                  <a:pt x="42029" y="92672"/>
                  <a:pt x="110837" y="138545"/>
                </a:cubicBezTo>
                <a:cubicBezTo>
                  <a:pt x="135466" y="212433"/>
                  <a:pt x="98523" y="126232"/>
                  <a:pt x="147782" y="175491"/>
                </a:cubicBezTo>
                <a:cubicBezTo>
                  <a:pt x="197041" y="224750"/>
                  <a:pt x="110840" y="187807"/>
                  <a:pt x="184728" y="212436"/>
                </a:cubicBezTo>
                <a:cubicBezTo>
                  <a:pt x="233984" y="286322"/>
                  <a:pt x="169337" y="197046"/>
                  <a:pt x="230909" y="258618"/>
                </a:cubicBezTo>
                <a:cubicBezTo>
                  <a:pt x="272686" y="300395"/>
                  <a:pt x="223148" y="277583"/>
                  <a:pt x="277091" y="295563"/>
                </a:cubicBezTo>
                <a:cubicBezTo>
                  <a:pt x="339754" y="337339"/>
                  <a:pt x="316810" y="316811"/>
                  <a:pt x="350982" y="350981"/>
                </a:cubicBez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921625" y="4314825"/>
            <a:ext cx="5524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8474075" y="4305300"/>
            <a:ext cx="5524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4389438" y="5056188"/>
            <a:ext cx="5429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4932363" y="5056188"/>
            <a:ext cx="5524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5800725" y="5084763"/>
            <a:ext cx="5619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6362700" y="5084763"/>
            <a:ext cx="5429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7100888" y="5027613"/>
            <a:ext cx="6191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7689850" y="5092700"/>
            <a:ext cx="59055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26"/>
          <a:srcRect/>
          <a:stretch>
            <a:fillRect/>
          </a:stretch>
        </p:blipFill>
        <p:spPr bwMode="auto">
          <a:xfrm>
            <a:off x="4473575" y="5789613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27"/>
          <a:srcRect/>
          <a:stretch>
            <a:fillRect/>
          </a:stretch>
        </p:blipFill>
        <p:spPr bwMode="auto">
          <a:xfrm>
            <a:off x="5081588" y="5770563"/>
            <a:ext cx="55403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28"/>
          <a:srcRect/>
          <a:stretch>
            <a:fillRect/>
          </a:stretch>
        </p:blipFill>
        <p:spPr bwMode="auto">
          <a:xfrm>
            <a:off x="5694363" y="5741988"/>
            <a:ext cx="5238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29"/>
          <a:srcRect/>
          <a:stretch>
            <a:fillRect/>
          </a:stretch>
        </p:blipFill>
        <p:spPr bwMode="auto">
          <a:xfrm>
            <a:off x="6326188" y="5761038"/>
            <a:ext cx="50482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30"/>
          <a:srcRect/>
          <a:stretch>
            <a:fillRect/>
          </a:stretch>
        </p:blipFill>
        <p:spPr bwMode="auto">
          <a:xfrm>
            <a:off x="6859588" y="5756275"/>
            <a:ext cx="60007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31"/>
          <a:srcRect/>
          <a:stretch>
            <a:fillRect/>
          </a:stretch>
        </p:blipFill>
        <p:spPr bwMode="auto">
          <a:xfrm>
            <a:off x="7505700" y="5780088"/>
            <a:ext cx="542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32"/>
          <a:srcRect/>
          <a:stretch>
            <a:fillRect/>
          </a:stretch>
        </p:blipFill>
        <p:spPr bwMode="auto">
          <a:xfrm>
            <a:off x="8066088" y="5784850"/>
            <a:ext cx="619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33"/>
          <a:srcRect/>
          <a:stretch>
            <a:fillRect/>
          </a:stretch>
        </p:blipFill>
        <p:spPr bwMode="auto">
          <a:xfrm>
            <a:off x="227013" y="284163"/>
            <a:ext cx="581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34"/>
          <a:srcRect/>
          <a:stretch>
            <a:fillRect/>
          </a:stretch>
        </p:blipFill>
        <p:spPr bwMode="auto">
          <a:xfrm>
            <a:off x="817563" y="254000"/>
            <a:ext cx="5715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35"/>
          <a:srcRect/>
          <a:stretch>
            <a:fillRect/>
          </a:stretch>
        </p:blipFill>
        <p:spPr bwMode="auto">
          <a:xfrm>
            <a:off x="420688" y="993775"/>
            <a:ext cx="581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Полилиния 53"/>
          <p:cNvSpPr/>
          <p:nvPr/>
        </p:nvSpPr>
        <p:spPr bwMode="auto">
          <a:xfrm>
            <a:off x="3546475" y="3897313"/>
            <a:ext cx="323850" cy="517525"/>
          </a:xfrm>
          <a:custGeom>
            <a:avLst/>
            <a:gdLst>
              <a:gd name="connsiteX0" fmla="*/ 0 w 324137"/>
              <a:gd name="connsiteY0" fmla="*/ 0 h 517237"/>
              <a:gd name="connsiteX1" fmla="*/ 46181 w 324137"/>
              <a:gd name="connsiteY1" fmla="*/ 36946 h 517237"/>
              <a:gd name="connsiteX2" fmla="*/ 64654 w 324137"/>
              <a:gd name="connsiteY2" fmla="*/ 64655 h 517237"/>
              <a:gd name="connsiteX3" fmla="*/ 92363 w 324137"/>
              <a:gd name="connsiteY3" fmla="*/ 92364 h 517237"/>
              <a:gd name="connsiteX4" fmla="*/ 120072 w 324137"/>
              <a:gd name="connsiteY4" fmla="*/ 147782 h 517237"/>
              <a:gd name="connsiteX5" fmla="*/ 129309 w 324137"/>
              <a:gd name="connsiteY5" fmla="*/ 175491 h 517237"/>
              <a:gd name="connsiteX6" fmla="*/ 166254 w 324137"/>
              <a:gd name="connsiteY6" fmla="*/ 230910 h 517237"/>
              <a:gd name="connsiteX7" fmla="*/ 221672 w 324137"/>
              <a:gd name="connsiteY7" fmla="*/ 314037 h 517237"/>
              <a:gd name="connsiteX8" fmla="*/ 230909 w 324137"/>
              <a:gd name="connsiteY8" fmla="*/ 341746 h 517237"/>
              <a:gd name="connsiteX9" fmla="*/ 295563 w 324137"/>
              <a:gd name="connsiteY9" fmla="*/ 415637 h 517237"/>
              <a:gd name="connsiteX10" fmla="*/ 323272 w 324137"/>
              <a:gd name="connsiteY10" fmla="*/ 498764 h 517237"/>
              <a:gd name="connsiteX11" fmla="*/ 323272 w 324137"/>
              <a:gd name="connsiteY11" fmla="*/ 517237 h 51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137" h="517237">
                <a:moveTo>
                  <a:pt x="0" y="0"/>
                </a:moveTo>
                <a:cubicBezTo>
                  <a:pt x="15394" y="12315"/>
                  <a:pt x="32241" y="23006"/>
                  <a:pt x="46181" y="36946"/>
                </a:cubicBezTo>
                <a:cubicBezTo>
                  <a:pt x="54030" y="44795"/>
                  <a:pt x="57547" y="56127"/>
                  <a:pt x="64654" y="64655"/>
                </a:cubicBezTo>
                <a:cubicBezTo>
                  <a:pt x="73016" y="74690"/>
                  <a:pt x="83127" y="83128"/>
                  <a:pt x="92363" y="92364"/>
                </a:cubicBezTo>
                <a:cubicBezTo>
                  <a:pt x="115581" y="162012"/>
                  <a:pt x="84262" y="76162"/>
                  <a:pt x="120072" y="147782"/>
                </a:cubicBezTo>
                <a:cubicBezTo>
                  <a:pt x="124426" y="156490"/>
                  <a:pt x="124581" y="166980"/>
                  <a:pt x="129309" y="175491"/>
                </a:cubicBezTo>
                <a:cubicBezTo>
                  <a:pt x="140091" y="194899"/>
                  <a:pt x="153939" y="212437"/>
                  <a:pt x="166254" y="230910"/>
                </a:cubicBezTo>
                <a:lnTo>
                  <a:pt x="221672" y="314037"/>
                </a:lnTo>
                <a:cubicBezTo>
                  <a:pt x="227072" y="322138"/>
                  <a:pt x="226181" y="333235"/>
                  <a:pt x="230909" y="341746"/>
                </a:cubicBezTo>
                <a:cubicBezTo>
                  <a:pt x="262603" y="398794"/>
                  <a:pt x="255086" y="388652"/>
                  <a:pt x="295563" y="415637"/>
                </a:cubicBezTo>
                <a:lnTo>
                  <a:pt x="323272" y="498764"/>
                </a:lnTo>
                <a:cubicBezTo>
                  <a:pt x="325219" y="504606"/>
                  <a:pt x="323272" y="511079"/>
                  <a:pt x="323272" y="517237"/>
                </a:cubicBez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6" name="Полилиния 55"/>
          <p:cNvSpPr/>
          <p:nvPr/>
        </p:nvSpPr>
        <p:spPr bwMode="auto">
          <a:xfrm>
            <a:off x="3867150" y="4433888"/>
            <a:ext cx="58738" cy="720725"/>
          </a:xfrm>
          <a:custGeom>
            <a:avLst/>
            <a:gdLst>
              <a:gd name="connsiteX0" fmla="*/ 30563 w 58273"/>
              <a:gd name="connsiteY0" fmla="*/ 0 h 721320"/>
              <a:gd name="connsiteX1" fmla="*/ 39800 w 58273"/>
              <a:gd name="connsiteY1" fmla="*/ 203200 h 721320"/>
              <a:gd name="connsiteX2" fmla="*/ 58273 w 58273"/>
              <a:gd name="connsiteY2" fmla="*/ 360218 h 721320"/>
              <a:gd name="connsiteX3" fmla="*/ 49036 w 58273"/>
              <a:gd name="connsiteY3" fmla="*/ 600363 h 721320"/>
              <a:gd name="connsiteX4" fmla="*/ 30563 w 58273"/>
              <a:gd name="connsiteY4" fmla="*/ 665018 h 721320"/>
              <a:gd name="connsiteX5" fmla="*/ 12091 w 58273"/>
              <a:gd name="connsiteY5" fmla="*/ 692727 h 721320"/>
              <a:gd name="connsiteX6" fmla="*/ 2854 w 58273"/>
              <a:gd name="connsiteY6" fmla="*/ 720436 h 721320"/>
              <a:gd name="connsiteX7" fmla="*/ 30563 w 58273"/>
              <a:gd name="connsiteY7" fmla="*/ 701963 h 721320"/>
              <a:gd name="connsiteX8" fmla="*/ 49036 w 58273"/>
              <a:gd name="connsiteY8" fmla="*/ 646545 h 72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273" h="721320">
                <a:moveTo>
                  <a:pt x="30563" y="0"/>
                </a:moveTo>
                <a:cubicBezTo>
                  <a:pt x="33642" y="67733"/>
                  <a:pt x="36039" y="135501"/>
                  <a:pt x="39800" y="203200"/>
                </a:cubicBezTo>
                <a:cubicBezTo>
                  <a:pt x="47082" y="334279"/>
                  <a:pt x="35966" y="293303"/>
                  <a:pt x="58273" y="360218"/>
                </a:cubicBezTo>
                <a:cubicBezTo>
                  <a:pt x="55194" y="440266"/>
                  <a:pt x="54365" y="520433"/>
                  <a:pt x="49036" y="600363"/>
                </a:cubicBezTo>
                <a:cubicBezTo>
                  <a:pt x="48580" y="607197"/>
                  <a:pt x="35269" y="655605"/>
                  <a:pt x="30563" y="665018"/>
                </a:cubicBezTo>
                <a:cubicBezTo>
                  <a:pt x="25599" y="674947"/>
                  <a:pt x="17055" y="682798"/>
                  <a:pt x="12091" y="692727"/>
                </a:cubicBezTo>
                <a:cubicBezTo>
                  <a:pt x="7737" y="701435"/>
                  <a:pt x="-5854" y="716082"/>
                  <a:pt x="2854" y="720436"/>
                </a:cubicBezTo>
                <a:cubicBezTo>
                  <a:pt x="12783" y="725400"/>
                  <a:pt x="21327" y="708121"/>
                  <a:pt x="30563" y="701963"/>
                </a:cubicBezTo>
                <a:lnTo>
                  <a:pt x="49036" y="646545"/>
                </a:ln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8" name="Полилиния 57"/>
          <p:cNvSpPr/>
          <p:nvPr/>
        </p:nvSpPr>
        <p:spPr bwMode="auto">
          <a:xfrm>
            <a:off x="3667125" y="5191125"/>
            <a:ext cx="212725" cy="331788"/>
          </a:xfrm>
          <a:custGeom>
            <a:avLst/>
            <a:gdLst>
              <a:gd name="connsiteX0" fmla="*/ 212437 w 212437"/>
              <a:gd name="connsiteY0" fmla="*/ 0 h 332509"/>
              <a:gd name="connsiteX1" fmla="*/ 184728 w 212437"/>
              <a:gd name="connsiteY1" fmla="*/ 46182 h 332509"/>
              <a:gd name="connsiteX2" fmla="*/ 175491 w 212437"/>
              <a:gd name="connsiteY2" fmla="*/ 73891 h 332509"/>
              <a:gd name="connsiteX3" fmla="*/ 147782 w 212437"/>
              <a:gd name="connsiteY3" fmla="*/ 92364 h 332509"/>
              <a:gd name="connsiteX4" fmla="*/ 110837 w 212437"/>
              <a:gd name="connsiteY4" fmla="*/ 147782 h 332509"/>
              <a:gd name="connsiteX5" fmla="*/ 101600 w 212437"/>
              <a:gd name="connsiteY5" fmla="*/ 175491 h 332509"/>
              <a:gd name="connsiteX6" fmla="*/ 73891 w 212437"/>
              <a:gd name="connsiteY6" fmla="*/ 193964 h 332509"/>
              <a:gd name="connsiteX7" fmla="*/ 27709 w 212437"/>
              <a:gd name="connsiteY7" fmla="*/ 277091 h 332509"/>
              <a:gd name="connsiteX8" fmla="*/ 9237 w 212437"/>
              <a:gd name="connsiteY8" fmla="*/ 304800 h 332509"/>
              <a:gd name="connsiteX9" fmla="*/ 0 w 212437"/>
              <a:gd name="connsiteY9" fmla="*/ 332509 h 33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437" h="332509">
                <a:moveTo>
                  <a:pt x="212437" y="0"/>
                </a:moveTo>
                <a:cubicBezTo>
                  <a:pt x="203201" y="15394"/>
                  <a:pt x="192757" y="30125"/>
                  <a:pt x="184728" y="46182"/>
                </a:cubicBezTo>
                <a:cubicBezTo>
                  <a:pt x="180374" y="54890"/>
                  <a:pt x="181573" y="66288"/>
                  <a:pt x="175491" y="73891"/>
                </a:cubicBezTo>
                <a:cubicBezTo>
                  <a:pt x="168556" y="82559"/>
                  <a:pt x="157018" y="86206"/>
                  <a:pt x="147782" y="92364"/>
                </a:cubicBezTo>
                <a:lnTo>
                  <a:pt x="110837" y="147782"/>
                </a:lnTo>
                <a:cubicBezTo>
                  <a:pt x="105436" y="155883"/>
                  <a:pt x="107682" y="167888"/>
                  <a:pt x="101600" y="175491"/>
                </a:cubicBezTo>
                <a:cubicBezTo>
                  <a:pt x="94665" y="184159"/>
                  <a:pt x="83127" y="187806"/>
                  <a:pt x="73891" y="193964"/>
                </a:cubicBezTo>
                <a:cubicBezTo>
                  <a:pt x="57634" y="242736"/>
                  <a:pt x="70056" y="213570"/>
                  <a:pt x="27709" y="277091"/>
                </a:cubicBezTo>
                <a:cubicBezTo>
                  <a:pt x="21552" y="286327"/>
                  <a:pt x="12748" y="294269"/>
                  <a:pt x="9237" y="304800"/>
                </a:cubicBezTo>
                <a:lnTo>
                  <a:pt x="0" y="332509"/>
                </a:ln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1" name="Полилиния 60"/>
          <p:cNvSpPr/>
          <p:nvPr/>
        </p:nvSpPr>
        <p:spPr bwMode="auto">
          <a:xfrm>
            <a:off x="3084513" y="5291138"/>
            <a:ext cx="84137" cy="407987"/>
          </a:xfrm>
          <a:custGeom>
            <a:avLst/>
            <a:gdLst>
              <a:gd name="connsiteX0" fmla="*/ 0 w 83128"/>
              <a:gd name="connsiteY0" fmla="*/ 407538 h 407538"/>
              <a:gd name="connsiteX1" fmla="*/ 18473 w 83128"/>
              <a:gd name="connsiteY1" fmla="*/ 333647 h 407538"/>
              <a:gd name="connsiteX2" fmla="*/ 46182 w 83128"/>
              <a:gd name="connsiteY2" fmla="*/ 315175 h 407538"/>
              <a:gd name="connsiteX3" fmla="*/ 64655 w 83128"/>
              <a:gd name="connsiteY3" fmla="*/ 287466 h 407538"/>
              <a:gd name="connsiteX4" fmla="*/ 83128 w 83128"/>
              <a:gd name="connsiteY4" fmla="*/ 195102 h 407538"/>
              <a:gd name="connsiteX5" fmla="*/ 73891 w 83128"/>
              <a:gd name="connsiteY5" fmla="*/ 56557 h 407538"/>
              <a:gd name="connsiteX6" fmla="*/ 55419 w 83128"/>
              <a:gd name="connsiteY6" fmla="*/ 28847 h 407538"/>
              <a:gd name="connsiteX7" fmla="*/ 46182 w 83128"/>
              <a:gd name="connsiteY7" fmla="*/ 1138 h 407538"/>
              <a:gd name="connsiteX8" fmla="*/ 36946 w 83128"/>
              <a:gd name="connsiteY8" fmla="*/ 1138 h 407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28" h="407538">
                <a:moveTo>
                  <a:pt x="0" y="407538"/>
                </a:moveTo>
                <a:cubicBezTo>
                  <a:pt x="459" y="405241"/>
                  <a:pt x="10901" y="343112"/>
                  <a:pt x="18473" y="333647"/>
                </a:cubicBezTo>
                <a:cubicBezTo>
                  <a:pt x="25407" y="324979"/>
                  <a:pt x="36946" y="321332"/>
                  <a:pt x="46182" y="315175"/>
                </a:cubicBezTo>
                <a:cubicBezTo>
                  <a:pt x="52340" y="305939"/>
                  <a:pt x="61390" y="298076"/>
                  <a:pt x="64655" y="287466"/>
                </a:cubicBezTo>
                <a:cubicBezTo>
                  <a:pt x="73889" y="257457"/>
                  <a:pt x="83128" y="195102"/>
                  <a:pt x="83128" y="195102"/>
                </a:cubicBezTo>
                <a:cubicBezTo>
                  <a:pt x="80049" y="148920"/>
                  <a:pt x="81500" y="102211"/>
                  <a:pt x="73891" y="56557"/>
                </a:cubicBezTo>
                <a:cubicBezTo>
                  <a:pt x="72066" y="45607"/>
                  <a:pt x="60383" y="38776"/>
                  <a:pt x="55419" y="28847"/>
                </a:cubicBezTo>
                <a:cubicBezTo>
                  <a:pt x="51065" y="20139"/>
                  <a:pt x="51583" y="9239"/>
                  <a:pt x="46182" y="1138"/>
                </a:cubicBezTo>
                <a:cubicBezTo>
                  <a:pt x="44474" y="-1424"/>
                  <a:pt x="40025" y="1138"/>
                  <a:pt x="36946" y="1138"/>
                </a:cubicBez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2" name="Полилиния 61"/>
          <p:cNvSpPr/>
          <p:nvPr/>
        </p:nvSpPr>
        <p:spPr bwMode="auto">
          <a:xfrm>
            <a:off x="2844800" y="4951413"/>
            <a:ext cx="268288" cy="312737"/>
          </a:xfrm>
          <a:custGeom>
            <a:avLst/>
            <a:gdLst>
              <a:gd name="connsiteX0" fmla="*/ 267855 w 267855"/>
              <a:gd name="connsiteY0" fmla="*/ 314036 h 314036"/>
              <a:gd name="connsiteX1" fmla="*/ 240145 w 267855"/>
              <a:gd name="connsiteY1" fmla="*/ 267854 h 314036"/>
              <a:gd name="connsiteX2" fmla="*/ 184727 w 267855"/>
              <a:gd name="connsiteY2" fmla="*/ 221673 h 314036"/>
              <a:gd name="connsiteX3" fmla="*/ 92364 w 267855"/>
              <a:gd name="connsiteY3" fmla="*/ 83127 h 314036"/>
              <a:gd name="connsiteX4" fmla="*/ 64655 w 267855"/>
              <a:gd name="connsiteY4" fmla="*/ 64654 h 314036"/>
              <a:gd name="connsiteX5" fmla="*/ 55418 w 267855"/>
              <a:gd name="connsiteY5" fmla="*/ 36945 h 314036"/>
              <a:gd name="connsiteX6" fmla="*/ 0 w 267855"/>
              <a:gd name="connsiteY6" fmla="*/ 0 h 31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855" h="314036">
                <a:moveTo>
                  <a:pt x="267855" y="314036"/>
                </a:moveTo>
                <a:cubicBezTo>
                  <a:pt x="258618" y="298642"/>
                  <a:pt x="250917" y="282216"/>
                  <a:pt x="240145" y="267854"/>
                </a:cubicBezTo>
                <a:cubicBezTo>
                  <a:pt x="222365" y="244147"/>
                  <a:pt x="208196" y="237319"/>
                  <a:pt x="184727" y="221673"/>
                </a:cubicBezTo>
                <a:lnTo>
                  <a:pt x="92364" y="83127"/>
                </a:lnTo>
                <a:cubicBezTo>
                  <a:pt x="86207" y="73891"/>
                  <a:pt x="73891" y="70812"/>
                  <a:pt x="64655" y="64654"/>
                </a:cubicBezTo>
                <a:cubicBezTo>
                  <a:pt x="61576" y="55418"/>
                  <a:pt x="62302" y="43829"/>
                  <a:pt x="55418" y="36945"/>
                </a:cubicBezTo>
                <a:cubicBezTo>
                  <a:pt x="39719" y="21246"/>
                  <a:pt x="0" y="0"/>
                  <a:pt x="0" y="0"/>
                </a:cubicBez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3" name="Полилиния 62"/>
          <p:cNvSpPr/>
          <p:nvPr/>
        </p:nvSpPr>
        <p:spPr bwMode="auto">
          <a:xfrm>
            <a:off x="2881313" y="4497388"/>
            <a:ext cx="65087" cy="379412"/>
          </a:xfrm>
          <a:custGeom>
            <a:avLst/>
            <a:gdLst>
              <a:gd name="connsiteX0" fmla="*/ 0 w 64655"/>
              <a:gd name="connsiteY0" fmla="*/ 378691 h 378691"/>
              <a:gd name="connsiteX1" fmla="*/ 36946 w 64655"/>
              <a:gd name="connsiteY1" fmla="*/ 277091 h 378691"/>
              <a:gd name="connsiteX2" fmla="*/ 46182 w 64655"/>
              <a:gd name="connsiteY2" fmla="*/ 240146 h 378691"/>
              <a:gd name="connsiteX3" fmla="*/ 64655 w 64655"/>
              <a:gd name="connsiteY3" fmla="*/ 175491 h 378691"/>
              <a:gd name="connsiteX4" fmla="*/ 55419 w 64655"/>
              <a:gd name="connsiteY4" fmla="*/ 0 h 378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655" h="378691">
                <a:moveTo>
                  <a:pt x="0" y="378691"/>
                </a:moveTo>
                <a:cubicBezTo>
                  <a:pt x="25705" y="314430"/>
                  <a:pt x="13230" y="348238"/>
                  <a:pt x="36946" y="277091"/>
                </a:cubicBezTo>
                <a:cubicBezTo>
                  <a:pt x="40960" y="265048"/>
                  <a:pt x="42695" y="252352"/>
                  <a:pt x="46182" y="240146"/>
                </a:cubicBezTo>
                <a:cubicBezTo>
                  <a:pt x="72683" y="147392"/>
                  <a:pt x="35783" y="290983"/>
                  <a:pt x="64655" y="175491"/>
                </a:cubicBezTo>
                <a:cubicBezTo>
                  <a:pt x="54843" y="18491"/>
                  <a:pt x="55419" y="77066"/>
                  <a:pt x="55419" y="0"/>
                </a:cubicBez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4" name="Полилиния 63"/>
          <p:cNvSpPr/>
          <p:nvPr/>
        </p:nvSpPr>
        <p:spPr bwMode="auto">
          <a:xfrm>
            <a:off x="2846388" y="4090988"/>
            <a:ext cx="63500" cy="342900"/>
          </a:xfrm>
          <a:custGeom>
            <a:avLst/>
            <a:gdLst>
              <a:gd name="connsiteX0" fmla="*/ 62775 w 62775"/>
              <a:gd name="connsiteY0" fmla="*/ 341746 h 341746"/>
              <a:gd name="connsiteX1" fmla="*/ 53538 w 62775"/>
              <a:gd name="connsiteY1" fmla="*/ 295564 h 341746"/>
              <a:gd name="connsiteX2" fmla="*/ 35065 w 62775"/>
              <a:gd name="connsiteY2" fmla="*/ 240146 h 341746"/>
              <a:gd name="connsiteX3" fmla="*/ 7356 w 62775"/>
              <a:gd name="connsiteY3" fmla="*/ 157018 h 341746"/>
              <a:gd name="connsiteX4" fmla="*/ 7356 w 62775"/>
              <a:gd name="connsiteY4" fmla="*/ 0 h 341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75" h="341746">
                <a:moveTo>
                  <a:pt x="62775" y="341746"/>
                </a:moveTo>
                <a:cubicBezTo>
                  <a:pt x="59696" y="326352"/>
                  <a:pt x="57669" y="310710"/>
                  <a:pt x="53538" y="295564"/>
                </a:cubicBezTo>
                <a:cubicBezTo>
                  <a:pt x="48414" y="276778"/>
                  <a:pt x="41223" y="258619"/>
                  <a:pt x="35065" y="240146"/>
                </a:cubicBezTo>
                <a:lnTo>
                  <a:pt x="7356" y="157018"/>
                </a:lnTo>
                <a:cubicBezTo>
                  <a:pt x="-9196" y="107365"/>
                  <a:pt x="7356" y="52339"/>
                  <a:pt x="7356" y="0"/>
                </a:cubicBez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5" name="Полилиния 64"/>
          <p:cNvSpPr/>
          <p:nvPr/>
        </p:nvSpPr>
        <p:spPr bwMode="auto">
          <a:xfrm>
            <a:off x="2854325" y="3759200"/>
            <a:ext cx="17463" cy="258763"/>
          </a:xfrm>
          <a:custGeom>
            <a:avLst/>
            <a:gdLst>
              <a:gd name="connsiteX0" fmla="*/ 0 w 18498"/>
              <a:gd name="connsiteY0" fmla="*/ 258465 h 258465"/>
              <a:gd name="connsiteX1" fmla="*/ 9237 w 18498"/>
              <a:gd name="connsiteY1" fmla="*/ 55265 h 258465"/>
              <a:gd name="connsiteX2" fmla="*/ 18473 w 18498"/>
              <a:gd name="connsiteY2" fmla="*/ 18320 h 258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98" h="258465">
                <a:moveTo>
                  <a:pt x="0" y="258465"/>
                </a:moveTo>
                <a:cubicBezTo>
                  <a:pt x="3079" y="190732"/>
                  <a:pt x="3830" y="122852"/>
                  <a:pt x="9237" y="55265"/>
                </a:cubicBezTo>
                <a:cubicBezTo>
                  <a:pt x="19447" y="-72352"/>
                  <a:pt x="18473" y="67961"/>
                  <a:pt x="18473" y="18320"/>
                </a:cubicBez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6" name="Полилиния 65"/>
          <p:cNvSpPr/>
          <p:nvPr/>
        </p:nvSpPr>
        <p:spPr bwMode="auto">
          <a:xfrm>
            <a:off x="969963" y="5568950"/>
            <a:ext cx="331787" cy="203200"/>
          </a:xfrm>
          <a:custGeom>
            <a:avLst/>
            <a:gdLst>
              <a:gd name="connsiteX0" fmla="*/ 332509 w 332509"/>
              <a:gd name="connsiteY0" fmla="*/ 203200 h 203200"/>
              <a:gd name="connsiteX1" fmla="*/ 304800 w 332509"/>
              <a:gd name="connsiteY1" fmla="*/ 157018 h 203200"/>
              <a:gd name="connsiteX2" fmla="*/ 249382 w 332509"/>
              <a:gd name="connsiteY2" fmla="*/ 138546 h 203200"/>
              <a:gd name="connsiteX3" fmla="*/ 166255 w 332509"/>
              <a:gd name="connsiteY3" fmla="*/ 101600 h 203200"/>
              <a:gd name="connsiteX4" fmla="*/ 138546 w 332509"/>
              <a:gd name="connsiteY4" fmla="*/ 83128 h 203200"/>
              <a:gd name="connsiteX5" fmla="*/ 110837 w 332509"/>
              <a:gd name="connsiteY5" fmla="*/ 73891 h 203200"/>
              <a:gd name="connsiteX6" fmla="*/ 55418 w 332509"/>
              <a:gd name="connsiteY6" fmla="*/ 46182 h 203200"/>
              <a:gd name="connsiteX7" fmla="*/ 36946 w 332509"/>
              <a:gd name="connsiteY7" fmla="*/ 18473 h 203200"/>
              <a:gd name="connsiteX8" fmla="*/ 9237 w 332509"/>
              <a:gd name="connsiteY8" fmla="*/ 9237 h 203200"/>
              <a:gd name="connsiteX9" fmla="*/ 0 w 332509"/>
              <a:gd name="connsiteY9" fmla="*/ 0 h 20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2509" h="203200">
                <a:moveTo>
                  <a:pt x="332509" y="203200"/>
                </a:moveTo>
                <a:cubicBezTo>
                  <a:pt x="323273" y="187806"/>
                  <a:pt x="318971" y="168040"/>
                  <a:pt x="304800" y="157018"/>
                </a:cubicBezTo>
                <a:cubicBezTo>
                  <a:pt x="289430" y="145063"/>
                  <a:pt x="249382" y="138546"/>
                  <a:pt x="249382" y="138546"/>
                </a:cubicBezTo>
                <a:cubicBezTo>
                  <a:pt x="205471" y="109272"/>
                  <a:pt x="232204" y="123583"/>
                  <a:pt x="166255" y="101600"/>
                </a:cubicBezTo>
                <a:cubicBezTo>
                  <a:pt x="155724" y="98090"/>
                  <a:pt x="148475" y="88092"/>
                  <a:pt x="138546" y="83128"/>
                </a:cubicBezTo>
                <a:cubicBezTo>
                  <a:pt x="129838" y="78774"/>
                  <a:pt x="119545" y="78245"/>
                  <a:pt x="110837" y="73891"/>
                </a:cubicBezTo>
                <a:cubicBezTo>
                  <a:pt x="39224" y="38084"/>
                  <a:pt x="125058" y="69394"/>
                  <a:pt x="55418" y="46182"/>
                </a:cubicBezTo>
                <a:cubicBezTo>
                  <a:pt x="49261" y="36946"/>
                  <a:pt x="45614" y="25407"/>
                  <a:pt x="36946" y="18473"/>
                </a:cubicBezTo>
                <a:cubicBezTo>
                  <a:pt x="29344" y="12391"/>
                  <a:pt x="17945" y="13591"/>
                  <a:pt x="9237" y="9237"/>
                </a:cubicBezTo>
                <a:cubicBezTo>
                  <a:pt x="5342" y="7290"/>
                  <a:pt x="3079" y="3079"/>
                  <a:pt x="0" y="0"/>
                </a:cubicBez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7" name="Полилиния 66"/>
          <p:cNvSpPr/>
          <p:nvPr/>
        </p:nvSpPr>
        <p:spPr bwMode="auto">
          <a:xfrm>
            <a:off x="766763" y="5126038"/>
            <a:ext cx="193675" cy="379412"/>
          </a:xfrm>
          <a:custGeom>
            <a:avLst/>
            <a:gdLst>
              <a:gd name="connsiteX0" fmla="*/ 0 w 193964"/>
              <a:gd name="connsiteY0" fmla="*/ 0 h 378691"/>
              <a:gd name="connsiteX1" fmla="*/ 9237 w 193964"/>
              <a:gd name="connsiteY1" fmla="*/ 46182 h 378691"/>
              <a:gd name="connsiteX2" fmla="*/ 27709 w 193964"/>
              <a:gd name="connsiteY2" fmla="*/ 101600 h 378691"/>
              <a:gd name="connsiteX3" fmla="*/ 46182 w 193964"/>
              <a:gd name="connsiteY3" fmla="*/ 157018 h 378691"/>
              <a:gd name="connsiteX4" fmla="*/ 83127 w 193964"/>
              <a:gd name="connsiteY4" fmla="*/ 212436 h 378691"/>
              <a:gd name="connsiteX5" fmla="*/ 120073 w 193964"/>
              <a:gd name="connsiteY5" fmla="*/ 267854 h 378691"/>
              <a:gd name="connsiteX6" fmla="*/ 138546 w 193964"/>
              <a:gd name="connsiteY6" fmla="*/ 295563 h 378691"/>
              <a:gd name="connsiteX7" fmla="*/ 175491 w 193964"/>
              <a:gd name="connsiteY7" fmla="*/ 341745 h 378691"/>
              <a:gd name="connsiteX8" fmla="*/ 184727 w 193964"/>
              <a:gd name="connsiteY8" fmla="*/ 369454 h 378691"/>
              <a:gd name="connsiteX9" fmla="*/ 193964 w 193964"/>
              <a:gd name="connsiteY9" fmla="*/ 378691 h 378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3964" h="378691">
                <a:moveTo>
                  <a:pt x="0" y="0"/>
                </a:moveTo>
                <a:cubicBezTo>
                  <a:pt x="3079" y="15394"/>
                  <a:pt x="5106" y="31036"/>
                  <a:pt x="9237" y="46182"/>
                </a:cubicBezTo>
                <a:cubicBezTo>
                  <a:pt x="14360" y="64968"/>
                  <a:pt x="21551" y="83127"/>
                  <a:pt x="27709" y="101600"/>
                </a:cubicBezTo>
                <a:lnTo>
                  <a:pt x="46182" y="157018"/>
                </a:lnTo>
                <a:cubicBezTo>
                  <a:pt x="53202" y="178080"/>
                  <a:pt x="70812" y="193963"/>
                  <a:pt x="83127" y="212436"/>
                </a:cubicBezTo>
                <a:lnTo>
                  <a:pt x="120073" y="267854"/>
                </a:lnTo>
                <a:lnTo>
                  <a:pt x="138546" y="295563"/>
                </a:lnTo>
                <a:cubicBezTo>
                  <a:pt x="161761" y="365212"/>
                  <a:pt x="127745" y="282063"/>
                  <a:pt x="175491" y="341745"/>
                </a:cubicBezTo>
                <a:cubicBezTo>
                  <a:pt x="181573" y="349347"/>
                  <a:pt x="180373" y="360746"/>
                  <a:pt x="184727" y="369454"/>
                </a:cubicBezTo>
                <a:cubicBezTo>
                  <a:pt x="186674" y="373349"/>
                  <a:pt x="190885" y="375612"/>
                  <a:pt x="193964" y="378691"/>
                </a:cubicBez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8" name="Полилиния 67"/>
          <p:cNvSpPr/>
          <p:nvPr/>
        </p:nvSpPr>
        <p:spPr bwMode="auto">
          <a:xfrm>
            <a:off x="655638" y="4683125"/>
            <a:ext cx="111125" cy="452438"/>
          </a:xfrm>
          <a:custGeom>
            <a:avLst/>
            <a:gdLst>
              <a:gd name="connsiteX0" fmla="*/ 0 w 110836"/>
              <a:gd name="connsiteY0" fmla="*/ 0 h 452582"/>
              <a:gd name="connsiteX1" fmla="*/ 36945 w 110836"/>
              <a:gd name="connsiteY1" fmla="*/ 73891 h 452582"/>
              <a:gd name="connsiteX2" fmla="*/ 46182 w 110836"/>
              <a:gd name="connsiteY2" fmla="*/ 101600 h 452582"/>
              <a:gd name="connsiteX3" fmla="*/ 64654 w 110836"/>
              <a:gd name="connsiteY3" fmla="*/ 129309 h 452582"/>
              <a:gd name="connsiteX4" fmla="*/ 92363 w 110836"/>
              <a:gd name="connsiteY4" fmla="*/ 212437 h 452582"/>
              <a:gd name="connsiteX5" fmla="*/ 110836 w 110836"/>
              <a:gd name="connsiteY5" fmla="*/ 267855 h 452582"/>
              <a:gd name="connsiteX6" fmla="*/ 110836 w 110836"/>
              <a:gd name="connsiteY6" fmla="*/ 452582 h 452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836" h="452582">
                <a:moveTo>
                  <a:pt x="0" y="0"/>
                </a:moveTo>
                <a:cubicBezTo>
                  <a:pt x="63919" y="159797"/>
                  <a:pt x="-18391" y="-36781"/>
                  <a:pt x="36945" y="73891"/>
                </a:cubicBezTo>
                <a:cubicBezTo>
                  <a:pt x="41299" y="82599"/>
                  <a:pt x="41828" y="92892"/>
                  <a:pt x="46182" y="101600"/>
                </a:cubicBezTo>
                <a:cubicBezTo>
                  <a:pt x="51146" y="111529"/>
                  <a:pt x="60146" y="119165"/>
                  <a:pt x="64654" y="129309"/>
                </a:cubicBezTo>
                <a:cubicBezTo>
                  <a:pt x="64659" y="129321"/>
                  <a:pt x="87743" y="198576"/>
                  <a:pt x="92363" y="212437"/>
                </a:cubicBezTo>
                <a:lnTo>
                  <a:pt x="110836" y="267855"/>
                </a:lnTo>
                <a:lnTo>
                  <a:pt x="110836" y="452582"/>
                </a:ln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9" name="Полилиния 68"/>
          <p:cNvSpPr/>
          <p:nvPr/>
        </p:nvSpPr>
        <p:spPr bwMode="auto">
          <a:xfrm>
            <a:off x="590550" y="4349750"/>
            <a:ext cx="38100" cy="304800"/>
          </a:xfrm>
          <a:custGeom>
            <a:avLst/>
            <a:gdLst>
              <a:gd name="connsiteX0" fmla="*/ 0 w 37060"/>
              <a:gd name="connsiteY0" fmla="*/ 0 h 304800"/>
              <a:gd name="connsiteX1" fmla="*/ 27709 w 37060"/>
              <a:gd name="connsiteY1" fmla="*/ 83128 h 304800"/>
              <a:gd name="connsiteX2" fmla="*/ 36946 w 37060"/>
              <a:gd name="connsiteY2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060" h="304800">
                <a:moveTo>
                  <a:pt x="0" y="0"/>
                </a:moveTo>
                <a:cubicBezTo>
                  <a:pt x="9584" y="23959"/>
                  <a:pt x="24868" y="56136"/>
                  <a:pt x="27709" y="83128"/>
                </a:cubicBezTo>
                <a:cubicBezTo>
                  <a:pt x="38789" y="188389"/>
                  <a:pt x="36946" y="211867"/>
                  <a:pt x="36946" y="304800"/>
                </a:cubicBez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0" name="Полилиния 69"/>
          <p:cNvSpPr/>
          <p:nvPr/>
        </p:nvSpPr>
        <p:spPr bwMode="auto">
          <a:xfrm>
            <a:off x="227013" y="4017963"/>
            <a:ext cx="355600" cy="285750"/>
          </a:xfrm>
          <a:custGeom>
            <a:avLst/>
            <a:gdLst>
              <a:gd name="connsiteX0" fmla="*/ 0 w 249407"/>
              <a:gd name="connsiteY0" fmla="*/ 0 h 240145"/>
              <a:gd name="connsiteX1" fmla="*/ 73891 w 249407"/>
              <a:gd name="connsiteY1" fmla="*/ 9236 h 240145"/>
              <a:gd name="connsiteX2" fmla="*/ 138546 w 249407"/>
              <a:gd name="connsiteY2" fmla="*/ 83127 h 240145"/>
              <a:gd name="connsiteX3" fmla="*/ 166255 w 249407"/>
              <a:gd name="connsiteY3" fmla="*/ 101600 h 240145"/>
              <a:gd name="connsiteX4" fmla="*/ 184727 w 249407"/>
              <a:gd name="connsiteY4" fmla="*/ 129309 h 240145"/>
              <a:gd name="connsiteX5" fmla="*/ 212436 w 249407"/>
              <a:gd name="connsiteY5" fmla="*/ 147782 h 240145"/>
              <a:gd name="connsiteX6" fmla="*/ 221673 w 249407"/>
              <a:gd name="connsiteY6" fmla="*/ 175491 h 240145"/>
              <a:gd name="connsiteX7" fmla="*/ 240146 w 249407"/>
              <a:gd name="connsiteY7" fmla="*/ 203200 h 240145"/>
              <a:gd name="connsiteX8" fmla="*/ 249382 w 249407"/>
              <a:gd name="connsiteY8" fmla="*/ 240145 h 240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9407" h="240145">
                <a:moveTo>
                  <a:pt x="0" y="0"/>
                </a:moveTo>
                <a:cubicBezTo>
                  <a:pt x="24630" y="3079"/>
                  <a:pt x="49944" y="2705"/>
                  <a:pt x="73891" y="9236"/>
                </a:cubicBezTo>
                <a:cubicBezTo>
                  <a:pt x="105248" y="17788"/>
                  <a:pt x="125091" y="62946"/>
                  <a:pt x="138546" y="83127"/>
                </a:cubicBezTo>
                <a:cubicBezTo>
                  <a:pt x="144704" y="92363"/>
                  <a:pt x="157019" y="95442"/>
                  <a:pt x="166255" y="101600"/>
                </a:cubicBezTo>
                <a:cubicBezTo>
                  <a:pt x="172412" y="110836"/>
                  <a:pt x="176878" y="121460"/>
                  <a:pt x="184727" y="129309"/>
                </a:cubicBezTo>
                <a:cubicBezTo>
                  <a:pt x="192576" y="137159"/>
                  <a:pt x="205501" y="139114"/>
                  <a:pt x="212436" y="147782"/>
                </a:cubicBezTo>
                <a:cubicBezTo>
                  <a:pt x="218518" y="155385"/>
                  <a:pt x="217319" y="166783"/>
                  <a:pt x="221673" y="175491"/>
                </a:cubicBezTo>
                <a:cubicBezTo>
                  <a:pt x="226638" y="185420"/>
                  <a:pt x="233988" y="193964"/>
                  <a:pt x="240146" y="203200"/>
                </a:cubicBezTo>
                <a:cubicBezTo>
                  <a:pt x="250356" y="233830"/>
                  <a:pt x="249382" y="221173"/>
                  <a:pt x="249382" y="240145"/>
                </a:cubicBez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71" name="Рисунок 70"/>
          <p:cNvPicPr>
            <a:picLocks noChangeAspect="1"/>
          </p:cNvPicPr>
          <p:nvPr/>
        </p:nvPicPr>
        <p:blipFill>
          <a:blip r:embed="rId36"/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7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5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00"/>
                            </p:stCondLst>
                            <p:childTnLst>
                              <p:par>
                                <p:cTn id="132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4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00"/>
                            </p:stCondLst>
                            <p:childTnLst>
                              <p:par>
                                <p:cTn id="168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00"/>
                            </p:stCondLst>
                            <p:childTnLst>
                              <p:par>
                                <p:cTn id="176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500"/>
                            </p:stCondLst>
                            <p:childTnLst>
                              <p:par>
                                <p:cTn id="184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500"/>
                            </p:stCondLst>
                            <p:childTnLst>
                              <p:par>
                                <p:cTn id="192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500"/>
                            </p:stCondLst>
                            <p:childTnLst>
                              <p:par>
                                <p:cTn id="200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500"/>
                            </p:stCondLst>
                            <p:childTnLst>
                              <p:par>
                                <p:cTn id="208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500"/>
                            </p:stCondLst>
                            <p:childTnLst>
                              <p:par>
                                <p:cTn id="216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750"/>
                            </p:stCondLst>
                            <p:childTnLst>
                              <p:par>
                                <p:cTn id="2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9593" y="215199"/>
            <a:ext cx="7379264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00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Let’s learn how to read</a:t>
            </a:r>
          </a:p>
        </p:txBody>
      </p:sp>
      <p:pic>
        <p:nvPicPr>
          <p:cNvPr id="30722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550" y="115888"/>
            <a:ext cx="904875" cy="90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30067" y="1155953"/>
            <a:ext cx="193514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Vv</a:t>
            </a:r>
            <a:r>
              <a:rPr lang="en-US" sz="5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8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[vi:]</a:t>
            </a:r>
            <a:endParaRPr lang="ru-RU" sz="28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0724" name="TextBox 6"/>
          <p:cNvSpPr txBox="1">
            <a:spLocks noChangeArrowheads="1"/>
          </p:cNvSpPr>
          <p:nvPr/>
        </p:nvSpPr>
        <p:spPr bwMode="auto">
          <a:xfrm>
            <a:off x="652463" y="995363"/>
            <a:ext cx="9239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буква </a:t>
            </a:r>
          </a:p>
        </p:txBody>
      </p:sp>
      <p:sp>
        <p:nvSpPr>
          <p:cNvPr id="8" name="Стрелка вправо 7"/>
          <p:cNvSpPr/>
          <p:nvPr/>
        </p:nvSpPr>
        <p:spPr bwMode="auto">
          <a:xfrm>
            <a:off x="2469716" y="1524000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30728" name="Рисунок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17838" y="1289050"/>
            <a:ext cx="754062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9" name="TextBox 10"/>
          <p:cNvSpPr txBox="1">
            <a:spLocks noChangeArrowheads="1"/>
          </p:cNvSpPr>
          <p:nvPr/>
        </p:nvSpPr>
        <p:spPr bwMode="auto">
          <a:xfrm>
            <a:off x="3054350" y="1003300"/>
            <a:ext cx="681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звук</a:t>
            </a:r>
          </a:p>
        </p:txBody>
      </p:sp>
      <p:sp>
        <p:nvSpPr>
          <p:cNvPr id="12" name="Стрелка вправо 11"/>
          <p:cNvSpPr/>
          <p:nvPr/>
        </p:nvSpPr>
        <p:spPr bwMode="auto">
          <a:xfrm>
            <a:off x="3989362" y="1524000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0733" name="TextBox 13"/>
          <p:cNvSpPr txBox="1">
            <a:spLocks noChangeArrowheads="1"/>
          </p:cNvSpPr>
          <p:nvPr/>
        </p:nvSpPr>
        <p:spPr bwMode="auto">
          <a:xfrm>
            <a:off x="4818063" y="1020763"/>
            <a:ext cx="8778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слово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547869" y="1289167"/>
            <a:ext cx="121058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v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an</a:t>
            </a:r>
            <a:endParaRPr lang="ru-RU" sz="4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6" name="Стрелка вправо 15"/>
          <p:cNvSpPr/>
          <p:nvPr/>
        </p:nvSpPr>
        <p:spPr bwMode="auto">
          <a:xfrm>
            <a:off x="5874767" y="1524000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0738" name="TextBox 16"/>
          <p:cNvSpPr txBox="1">
            <a:spLocks noChangeArrowheads="1"/>
          </p:cNvSpPr>
          <p:nvPr/>
        </p:nvSpPr>
        <p:spPr bwMode="auto">
          <a:xfrm>
            <a:off x="6427788" y="1003300"/>
            <a:ext cx="1876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транскрипция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556690" y="1360910"/>
            <a:ext cx="1473480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3600" spc="50" dirty="0" err="1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æ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</a:t>
            </a: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</a:t>
            </a:r>
            <a:endParaRPr lang="ru-RU" sz="36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40" name="Рисунок 1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12125" y="1444625"/>
            <a:ext cx="7874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>
            <a:off x="4463144" y="1918973"/>
            <a:ext cx="149592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ha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v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  <a:endParaRPr lang="ru-RU" sz="4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434290" y="2542563"/>
            <a:ext cx="155363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dri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v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  <a:endParaRPr lang="ru-RU" sz="4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568957" y="1918973"/>
            <a:ext cx="1473480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æ</a:t>
            </a:r>
            <a:r>
              <a:rPr lang="en-US" sz="3600" spc="50" dirty="0" err="1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</a:t>
            </a: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</a:t>
            </a:r>
            <a:endParaRPr lang="ru-RU" sz="36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85601" y="2573340"/>
            <a:ext cx="1640194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drai</a:t>
            </a:r>
            <a:r>
              <a:rPr lang="en-US" sz="3600" spc="50" dirty="0" err="1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</a:t>
            </a: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</a:t>
            </a:r>
            <a:endParaRPr lang="ru-RU" sz="36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72541" y="3558517"/>
            <a:ext cx="218842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Gg</a:t>
            </a:r>
            <a:r>
              <a:rPr lang="en-US" sz="5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8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28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ʤi</a:t>
            </a:r>
            <a:r>
              <a:rPr lang="en-US" sz="28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:]</a:t>
            </a:r>
            <a:endParaRPr lang="ru-RU" sz="28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7" name="Стрелка вправо 26"/>
          <p:cNvSpPr/>
          <p:nvPr/>
        </p:nvSpPr>
        <p:spPr bwMode="auto">
          <a:xfrm>
            <a:off x="2338827" y="3926564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0" name="Стрелка вправо 29"/>
          <p:cNvSpPr/>
          <p:nvPr/>
        </p:nvSpPr>
        <p:spPr bwMode="auto">
          <a:xfrm>
            <a:off x="3858473" y="3926564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104395" y="3691731"/>
            <a:ext cx="183575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g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oose</a:t>
            </a:r>
            <a:endParaRPr lang="ru-RU" sz="4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3" name="Стрелка вправо 32"/>
          <p:cNvSpPr/>
          <p:nvPr/>
        </p:nvSpPr>
        <p:spPr bwMode="auto">
          <a:xfrm>
            <a:off x="5938395" y="3942184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409771" y="3763474"/>
            <a:ext cx="1505540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3600" spc="50" dirty="0" err="1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u:s</a:t>
            </a: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</a:t>
            </a:r>
            <a:endParaRPr lang="ru-RU" sz="36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362713" y="4321537"/>
            <a:ext cx="143500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g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ood</a:t>
            </a:r>
            <a:endParaRPr lang="ru-RU" sz="4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4317829" y="4945127"/>
            <a:ext cx="152477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g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ame</a:t>
            </a:r>
            <a:endParaRPr lang="ru-RU" sz="4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409215" y="4321537"/>
            <a:ext cx="1531188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3600" spc="50" dirty="0" err="1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u:d</a:t>
            </a: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</a:t>
            </a:r>
            <a:endParaRPr lang="ru-RU" sz="36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370744" y="4975904"/>
            <a:ext cx="1608133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3600" spc="50" dirty="0" err="1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eim</a:t>
            </a: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</a:t>
            </a:r>
            <a:endParaRPr lang="ru-RU" sz="36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61" name="Рисунок 3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36875" y="3763963"/>
            <a:ext cx="798513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2" name="Рисунок 4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15288" y="3784600"/>
            <a:ext cx="665162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4826" y="232623"/>
            <a:ext cx="188384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Jj</a:t>
            </a:r>
            <a:r>
              <a:rPr lang="en-US" sz="5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8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28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ʤei</a:t>
            </a:r>
            <a:r>
              <a:rPr lang="en-US" sz="28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</a:t>
            </a:r>
            <a:endParaRPr lang="ru-RU" sz="28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1746" name="TextBox 2"/>
          <p:cNvSpPr txBox="1">
            <a:spLocks noChangeArrowheads="1"/>
          </p:cNvSpPr>
          <p:nvPr/>
        </p:nvSpPr>
        <p:spPr bwMode="auto">
          <a:xfrm>
            <a:off x="520700" y="73025"/>
            <a:ext cx="9255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буква </a:t>
            </a:r>
          </a:p>
        </p:txBody>
      </p:sp>
      <p:sp>
        <p:nvSpPr>
          <p:cNvPr id="4" name="Стрелка вправо 3"/>
          <p:cNvSpPr/>
          <p:nvPr/>
        </p:nvSpPr>
        <p:spPr bwMode="auto">
          <a:xfrm>
            <a:off x="2338827" y="600670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1750" name="TextBox 5"/>
          <p:cNvSpPr txBox="1">
            <a:spLocks noChangeArrowheads="1"/>
          </p:cNvSpPr>
          <p:nvPr/>
        </p:nvSpPr>
        <p:spPr bwMode="auto">
          <a:xfrm>
            <a:off x="2924175" y="80963"/>
            <a:ext cx="6810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звук</a:t>
            </a:r>
          </a:p>
        </p:txBody>
      </p:sp>
      <p:sp>
        <p:nvSpPr>
          <p:cNvPr id="7" name="Стрелка вправо 6"/>
          <p:cNvSpPr/>
          <p:nvPr/>
        </p:nvSpPr>
        <p:spPr bwMode="auto">
          <a:xfrm>
            <a:off x="3858473" y="600670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1754" name="TextBox 7"/>
          <p:cNvSpPr txBox="1">
            <a:spLocks noChangeArrowheads="1"/>
          </p:cNvSpPr>
          <p:nvPr/>
        </p:nvSpPr>
        <p:spPr bwMode="auto">
          <a:xfrm>
            <a:off x="4687888" y="98425"/>
            <a:ext cx="8778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слово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416178" y="365837"/>
            <a:ext cx="121219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j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am</a:t>
            </a:r>
            <a:endParaRPr lang="ru-RU" sz="4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Стрелка вправо 9"/>
          <p:cNvSpPr/>
          <p:nvPr/>
        </p:nvSpPr>
        <p:spPr bwMode="auto">
          <a:xfrm>
            <a:off x="5743878" y="600670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1759" name="TextBox 10"/>
          <p:cNvSpPr txBox="1">
            <a:spLocks noChangeArrowheads="1"/>
          </p:cNvSpPr>
          <p:nvPr/>
        </p:nvSpPr>
        <p:spPr bwMode="auto">
          <a:xfrm>
            <a:off x="6296025" y="80963"/>
            <a:ext cx="18764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транскрипция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272714" y="437580"/>
            <a:ext cx="1779654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3600" spc="50" dirty="0" err="1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ʤ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æ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</a:t>
            </a: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</a:t>
            </a:r>
            <a:endParaRPr lang="ru-RU" sz="36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417215" y="995643"/>
            <a:ext cx="1326004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J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ack</a:t>
            </a:r>
            <a:endParaRPr lang="ru-RU" sz="4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361925" y="995643"/>
            <a:ext cx="1625766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3600" spc="50" dirty="0" err="1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ʤ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æk</a:t>
            </a: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</a:t>
            </a:r>
            <a:endParaRPr lang="ru-RU" sz="36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32606" y="2026088"/>
            <a:ext cx="175240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Rr</a:t>
            </a:r>
            <a:r>
              <a:rPr lang="en-US" sz="5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8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[a:]</a:t>
            </a:r>
            <a:endParaRPr lang="ru-RU" sz="28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Стрелка вправо 18"/>
          <p:cNvSpPr/>
          <p:nvPr/>
        </p:nvSpPr>
        <p:spPr bwMode="auto">
          <a:xfrm>
            <a:off x="2280883" y="2394135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Стрелка вправо 19"/>
          <p:cNvSpPr/>
          <p:nvPr/>
        </p:nvSpPr>
        <p:spPr bwMode="auto">
          <a:xfrm>
            <a:off x="3800529" y="2394135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329381" y="2159302"/>
            <a:ext cx="126989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r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am</a:t>
            </a:r>
            <a:endParaRPr lang="ru-RU" sz="4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2" name="Стрелка вправо 21"/>
          <p:cNvSpPr/>
          <p:nvPr/>
        </p:nvSpPr>
        <p:spPr bwMode="auto">
          <a:xfrm>
            <a:off x="5880451" y="2409755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342209" y="2231045"/>
            <a:ext cx="1524777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3600" spc="50" dirty="0" err="1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æm</a:t>
            </a: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</a:t>
            </a:r>
            <a:endParaRPr lang="ru-RU" sz="36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601324" y="2789108"/>
            <a:ext cx="84189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r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at</a:t>
            </a:r>
            <a:endParaRPr lang="ru-RU" sz="4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482717" y="2789108"/>
            <a:ext cx="1268297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3600" spc="50" dirty="0" err="1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æt</a:t>
            </a: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</a:t>
            </a:r>
            <a:endParaRPr lang="ru-RU" sz="36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1777" name="Рисунок 2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0" y="403225"/>
            <a:ext cx="747713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78" name="Рисунок 3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4175" y="2184400"/>
            <a:ext cx="681038" cy="79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Прямоугольник 31"/>
          <p:cNvSpPr/>
          <p:nvPr/>
        </p:nvSpPr>
        <p:spPr>
          <a:xfrm>
            <a:off x="182160" y="4009435"/>
            <a:ext cx="203773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Zz</a:t>
            </a:r>
            <a:r>
              <a:rPr lang="en-US" sz="5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8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[zed]</a:t>
            </a:r>
            <a:endParaRPr lang="ru-RU" sz="28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3" name="Стрелка вправо 32"/>
          <p:cNvSpPr/>
          <p:nvPr/>
        </p:nvSpPr>
        <p:spPr bwMode="auto">
          <a:xfrm>
            <a:off x="2273103" y="4377482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Стрелка вправо 33"/>
          <p:cNvSpPr/>
          <p:nvPr/>
        </p:nvSpPr>
        <p:spPr bwMode="auto">
          <a:xfrm>
            <a:off x="3792749" y="4377482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352058" y="4142649"/>
            <a:ext cx="1208984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z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oo</a:t>
            </a:r>
            <a:endParaRPr lang="ru-RU" sz="4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6" name="Стрелка вправо 35"/>
          <p:cNvSpPr/>
          <p:nvPr/>
        </p:nvSpPr>
        <p:spPr bwMode="auto">
          <a:xfrm>
            <a:off x="5872671" y="4393102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501141" y="4214392"/>
            <a:ext cx="1191352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3600" spc="50" dirty="0" err="1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z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u</a:t>
            </a: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:</a:t>
            </a: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</a:t>
            </a:r>
            <a:endParaRPr lang="ru-RU" sz="36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252105" y="4772455"/>
            <a:ext cx="152477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z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ebra</a:t>
            </a:r>
            <a:endParaRPr lang="ru-RU" sz="4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157543" y="4772455"/>
            <a:ext cx="1903086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[`</a:t>
            </a:r>
            <a:r>
              <a:rPr lang="en-US" sz="3600" spc="50" dirty="0" err="1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z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ebr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ə</a:t>
            </a: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</a:t>
            </a:r>
            <a:endParaRPr lang="ru-RU" sz="36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1793" name="Рисунок 4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0838" y="4157663"/>
            <a:ext cx="746125" cy="76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94" name="Рисунок 4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61325" y="441325"/>
            <a:ext cx="682625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95" name="Рисунок 4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88300" y="2243138"/>
            <a:ext cx="79057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96" name="Рисунок 4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67650" y="2979738"/>
            <a:ext cx="8763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97" name="Рисунок 47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791450" y="4078288"/>
            <a:ext cx="1027113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98" name="Рисунок 48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015288" y="4860925"/>
            <a:ext cx="884237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741" y="724958"/>
            <a:ext cx="197361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Cc </a:t>
            </a:r>
            <a:r>
              <a:rPr lang="en-US" sz="28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28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si</a:t>
            </a:r>
            <a:r>
              <a:rPr lang="en-US" sz="28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:]</a:t>
            </a:r>
            <a:endParaRPr lang="ru-RU" sz="28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трелка вправо 2"/>
          <p:cNvSpPr/>
          <p:nvPr/>
        </p:nvSpPr>
        <p:spPr bwMode="auto">
          <a:xfrm rot="20604161">
            <a:off x="2121468" y="1076051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 bwMode="auto">
          <a:xfrm rot="909883">
            <a:off x="2123827" y="1503349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49890" y="724958"/>
            <a:ext cx="138211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c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ute</a:t>
            </a:r>
            <a:endParaRPr lang="ru-RU" sz="4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Стрелка вправо 5"/>
          <p:cNvSpPr/>
          <p:nvPr/>
        </p:nvSpPr>
        <p:spPr bwMode="auto">
          <a:xfrm>
            <a:off x="5859235" y="997307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40681" y="818597"/>
            <a:ext cx="1351652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3600" spc="50" dirty="0" err="1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ut</a:t>
            </a: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</a:t>
            </a:r>
            <a:endParaRPr lang="ru-RU" sz="36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60577" y="1487978"/>
            <a:ext cx="1720344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dan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c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  <a:endParaRPr lang="ru-RU" sz="4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31124" y="1487978"/>
            <a:ext cx="1768433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da:n</a:t>
            </a:r>
            <a:r>
              <a:rPr lang="en-US" sz="3600" spc="50" dirty="0" err="1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</a:t>
            </a: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</a:t>
            </a:r>
            <a:endParaRPr lang="ru-RU" sz="36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2783" name="Рисунок 1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62225" y="666750"/>
            <a:ext cx="858838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Стрелка вправо 14"/>
          <p:cNvSpPr/>
          <p:nvPr/>
        </p:nvSpPr>
        <p:spPr bwMode="auto">
          <a:xfrm>
            <a:off x="3584579" y="976299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 bwMode="auto">
          <a:xfrm>
            <a:off x="3584579" y="1725020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32790" name="Рисунок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8738" y="1550988"/>
            <a:ext cx="785812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351764" y="2789386"/>
            <a:ext cx="190949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Ss</a:t>
            </a:r>
            <a:r>
              <a:rPr lang="en-US" sz="5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8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28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es</a:t>
            </a:r>
            <a:r>
              <a:rPr lang="en-US" sz="28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</a:t>
            </a:r>
            <a:endParaRPr lang="ru-RU" sz="28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Стрелка вправо 18"/>
          <p:cNvSpPr/>
          <p:nvPr/>
        </p:nvSpPr>
        <p:spPr bwMode="auto">
          <a:xfrm rot="20604161">
            <a:off x="2335431" y="3140479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Стрелка вправо 19"/>
          <p:cNvSpPr/>
          <p:nvPr/>
        </p:nvSpPr>
        <p:spPr bwMode="auto">
          <a:xfrm rot="909883">
            <a:off x="2337790" y="3567777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512775" y="2811282"/>
            <a:ext cx="135485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cat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s</a:t>
            </a:r>
            <a:endParaRPr lang="ru-RU" sz="4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2" name="Стрелка вправо 21"/>
          <p:cNvSpPr/>
          <p:nvPr/>
        </p:nvSpPr>
        <p:spPr bwMode="auto">
          <a:xfrm>
            <a:off x="6106324" y="3061735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513580" y="2883025"/>
            <a:ext cx="1633781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kæt</a:t>
            </a:r>
            <a:r>
              <a:rPr lang="en-US" sz="3600" spc="50" dirty="0" err="1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</a:t>
            </a: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</a:t>
            </a:r>
            <a:endParaRPr lang="ru-RU" sz="36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472700" y="3791021"/>
            <a:ext cx="143500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dog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s</a:t>
            </a:r>
            <a:endParaRPr lang="ru-RU" sz="4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250969" y="3791021"/>
            <a:ext cx="1664238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Lucida Sans Unicode"/>
                <a:cs typeface="Lucida Sans Unicode"/>
              </a:rPr>
              <a:t>ɒg</a:t>
            </a:r>
            <a:r>
              <a:rPr lang="en-US" sz="3600" spc="50" dirty="0" err="1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z</a:t>
            </a: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</a:t>
            </a:r>
            <a:endParaRPr lang="ru-RU" sz="36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0" name="Стрелка вправо 29"/>
          <p:cNvSpPr/>
          <p:nvPr/>
        </p:nvSpPr>
        <p:spPr bwMode="auto">
          <a:xfrm>
            <a:off x="3776213" y="3040727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1" name="Стрелка вправо 30"/>
          <p:cNvSpPr/>
          <p:nvPr/>
        </p:nvSpPr>
        <p:spPr bwMode="auto">
          <a:xfrm rot="384391">
            <a:off x="3798541" y="3954910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32811" name="Рисунок 3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3050" y="2816225"/>
            <a:ext cx="785813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12" name="Рисунок 3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38450" y="3625850"/>
            <a:ext cx="735013" cy="74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13" name="Рисунок 3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99388" y="1550988"/>
            <a:ext cx="1116012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14" name="Рисунок 3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91488" y="2720975"/>
            <a:ext cx="9112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815" name="Рисунок 3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61313" y="3571875"/>
            <a:ext cx="892175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816" name="TextBox 36"/>
          <p:cNvSpPr txBox="1">
            <a:spLocks noChangeArrowheads="1"/>
          </p:cNvSpPr>
          <p:nvPr/>
        </p:nvSpPr>
        <p:spPr bwMode="auto">
          <a:xfrm>
            <a:off x="520700" y="73025"/>
            <a:ext cx="9255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буква </a:t>
            </a:r>
          </a:p>
        </p:txBody>
      </p:sp>
      <p:sp>
        <p:nvSpPr>
          <p:cNvPr id="32817" name="TextBox 37"/>
          <p:cNvSpPr txBox="1">
            <a:spLocks noChangeArrowheads="1"/>
          </p:cNvSpPr>
          <p:nvPr/>
        </p:nvSpPr>
        <p:spPr bwMode="auto">
          <a:xfrm>
            <a:off x="2924175" y="80963"/>
            <a:ext cx="6810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звук</a:t>
            </a:r>
          </a:p>
        </p:txBody>
      </p:sp>
      <p:sp>
        <p:nvSpPr>
          <p:cNvPr id="32818" name="TextBox 38"/>
          <p:cNvSpPr txBox="1">
            <a:spLocks noChangeArrowheads="1"/>
          </p:cNvSpPr>
          <p:nvPr/>
        </p:nvSpPr>
        <p:spPr bwMode="auto">
          <a:xfrm>
            <a:off x="4687888" y="98425"/>
            <a:ext cx="8778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слово</a:t>
            </a:r>
          </a:p>
        </p:txBody>
      </p:sp>
      <p:sp>
        <p:nvSpPr>
          <p:cNvPr id="32819" name="TextBox 39"/>
          <p:cNvSpPr txBox="1">
            <a:spLocks noChangeArrowheads="1"/>
          </p:cNvSpPr>
          <p:nvPr/>
        </p:nvSpPr>
        <p:spPr bwMode="auto">
          <a:xfrm>
            <a:off x="6296025" y="80963"/>
            <a:ext cx="18764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транскрипция 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490460" y="4831546"/>
            <a:ext cx="120417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sh</a:t>
            </a:r>
            <a:r>
              <a:rPr lang="en-US" sz="5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8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2" name="Стрелка вправо 41"/>
          <p:cNvSpPr/>
          <p:nvPr/>
        </p:nvSpPr>
        <p:spPr bwMode="auto">
          <a:xfrm>
            <a:off x="2089214" y="5248068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32824" name="Рисунок 4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30488" y="4921250"/>
            <a:ext cx="935037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Стрелка вправо 43"/>
          <p:cNvSpPr/>
          <p:nvPr/>
        </p:nvSpPr>
        <p:spPr bwMode="auto">
          <a:xfrm>
            <a:off x="3740821" y="5248068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584910" y="5031973"/>
            <a:ext cx="121058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sh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  <a:endParaRPr lang="ru-RU" sz="4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816854" y="5024783"/>
            <a:ext cx="825867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3600" spc="50" dirty="0" err="1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ʃ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i</a:t>
            </a: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</a:t>
            </a:r>
            <a:endParaRPr lang="ru-RU" sz="36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7" name="Стрелка вправо 46"/>
          <p:cNvSpPr/>
          <p:nvPr/>
        </p:nvSpPr>
        <p:spPr bwMode="auto">
          <a:xfrm>
            <a:off x="5947023" y="5248244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32833" name="Рисунок 4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793038" y="4922838"/>
            <a:ext cx="630237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Прямоугольник 48"/>
          <p:cNvSpPr/>
          <p:nvPr/>
        </p:nvSpPr>
        <p:spPr>
          <a:xfrm>
            <a:off x="4472700" y="5671114"/>
            <a:ext cx="178125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sh</a:t>
            </a:r>
            <a:r>
              <a:rPr lang="en-US" sz="40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ake</a:t>
            </a:r>
            <a:endParaRPr lang="ru-RU" sz="40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580106" y="5665350"/>
            <a:ext cx="132600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</a:t>
            </a:r>
            <a:r>
              <a:rPr lang="en-US" sz="3600" spc="50" dirty="0" err="1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ʃ</a:t>
            </a:r>
            <a:r>
              <a:rPr lang="en-US" sz="3600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eik</a:t>
            </a:r>
            <a:r>
              <a:rPr lang="en-US" sz="3600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]</a:t>
            </a:r>
            <a:endParaRPr lang="ru-RU" sz="3600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23326" y="85590"/>
            <a:ext cx="438331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антонимы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31344" y="676622"/>
            <a:ext cx="720184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противоположные по значению слова</a:t>
            </a:r>
          </a:p>
        </p:txBody>
      </p:sp>
      <p:pic>
        <p:nvPicPr>
          <p:cNvPr id="33795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3688" y="1250950"/>
            <a:ext cx="704850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8538" y="1152525"/>
            <a:ext cx="849312" cy="9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TextBox 5"/>
          <p:cNvSpPr txBox="1">
            <a:spLocks noChangeArrowheads="1"/>
          </p:cNvSpPr>
          <p:nvPr/>
        </p:nvSpPr>
        <p:spPr bwMode="auto">
          <a:xfrm>
            <a:off x="1939925" y="1200150"/>
            <a:ext cx="421481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little – big    small – big </a:t>
            </a:r>
            <a:endParaRPr lang="ru-RU" sz="2800"/>
          </a:p>
          <a:p>
            <a:r>
              <a:rPr lang="en-US" sz="2800">
                <a:solidFill>
                  <a:srgbClr val="7F7F7F"/>
                </a:solidFill>
              </a:rPr>
              <a:t>[`litl     big    sm</a:t>
            </a:r>
            <a:r>
              <a:rPr lang="en-US" sz="2800">
                <a:solidFill>
                  <a:srgbClr val="7F7F7F"/>
                </a:solidFill>
                <a:latin typeface="Lucida Sans Unicode" pitchFamily="34" charset="0"/>
              </a:rPr>
              <a:t>ɔ:l   big]</a:t>
            </a:r>
            <a:endParaRPr lang="en-US" sz="2800">
              <a:solidFill>
                <a:srgbClr val="7F7F7F"/>
              </a:solidFill>
            </a:endParaRPr>
          </a:p>
        </p:txBody>
      </p:sp>
      <p:pic>
        <p:nvPicPr>
          <p:cNvPr id="33798" name="Рисунок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411413"/>
            <a:ext cx="725487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939925" y="2278063"/>
            <a:ext cx="5699125" cy="954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/>
              <a:t>smart – silly      clever – stupid </a:t>
            </a:r>
            <a:endParaRPr lang="ru-RU" sz="2800" dirty="0"/>
          </a:p>
          <a:p>
            <a:pPr>
              <a:defRPr/>
            </a:pPr>
            <a:r>
              <a:rPr lang="en-US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2800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sma:t</a:t>
            </a:r>
            <a:r>
              <a:rPr lang="en-US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 `</a:t>
            </a:r>
            <a:r>
              <a:rPr lang="en-US" sz="2800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sili</a:t>
            </a:r>
            <a:r>
              <a:rPr lang="en-US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     `</a:t>
            </a:r>
            <a:r>
              <a:rPr lang="en-US" sz="2800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klev</a:t>
            </a:r>
            <a:r>
              <a:rPr lang="en-US" sz="28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ə</a:t>
            </a:r>
            <a:r>
              <a:rPr lang="en-US" sz="2800" dirty="0">
                <a:solidFill>
                  <a:schemeClr val="tx2">
                    <a:lumMod val="50000"/>
                    <a:lumOff val="50000"/>
                  </a:schemeClr>
                </a:solidFill>
                <a:latin typeface="Lucida Sans Unicode"/>
                <a:cs typeface="Lucida Sans Unicode"/>
              </a:rPr>
              <a:t>   `</a:t>
            </a:r>
            <a:r>
              <a:rPr lang="en-US" sz="28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Lucida Sans Unicode"/>
                <a:cs typeface="Lucida Sans Unicode"/>
              </a:rPr>
              <a:t>stju:pid</a:t>
            </a:r>
            <a:r>
              <a:rPr lang="en-US" sz="2800" dirty="0">
                <a:solidFill>
                  <a:schemeClr val="tx2">
                    <a:lumMod val="50000"/>
                    <a:lumOff val="50000"/>
                  </a:schemeClr>
                </a:solidFill>
                <a:latin typeface="Lucida Sans Unicode"/>
                <a:cs typeface="Lucida Sans Unicode"/>
              </a:rPr>
              <a:t>]</a:t>
            </a:r>
            <a:endParaRPr lang="en-US" sz="2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3800" name="Рисунок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6700" y="3413125"/>
            <a:ext cx="6731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Рисунок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98538" y="3413125"/>
            <a:ext cx="712787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1847850" y="3275013"/>
            <a:ext cx="2535238" cy="954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/>
              <a:t>merry – sad </a:t>
            </a:r>
            <a:endParaRPr lang="ru-RU" sz="2800" dirty="0"/>
          </a:p>
          <a:p>
            <a:pPr>
              <a:defRPr/>
            </a:pPr>
            <a:r>
              <a:rPr lang="en-US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[`</a:t>
            </a:r>
            <a:r>
              <a:rPr lang="en-US" sz="2800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meri</a:t>
            </a:r>
            <a:r>
              <a:rPr lang="en-US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    </a:t>
            </a:r>
            <a:r>
              <a:rPr lang="en-US" sz="2800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s</a:t>
            </a:r>
            <a:r>
              <a:rPr lang="en-US" sz="28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æd</a:t>
            </a:r>
            <a:r>
              <a:rPr lang="en-US" sz="2800" dirty="0">
                <a:solidFill>
                  <a:schemeClr val="tx2">
                    <a:lumMod val="50000"/>
                    <a:lumOff val="50000"/>
                  </a:schemeClr>
                </a:solidFill>
                <a:latin typeface="Lucida Sans Unicode"/>
                <a:cs typeface="Lucida Sans Unicode"/>
              </a:rPr>
              <a:t>]</a:t>
            </a:r>
            <a:endParaRPr lang="en-US" sz="2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3803" name="Рисунок 1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98988" y="3352800"/>
            <a:ext cx="1338262" cy="70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4" name="Рисунок 1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92625" y="3538538"/>
            <a:ext cx="671513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6045200" y="3352800"/>
            <a:ext cx="2417763" cy="954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/>
              <a:t>cute   – ugly </a:t>
            </a:r>
            <a:endParaRPr lang="ru-RU" sz="2800" dirty="0"/>
          </a:p>
          <a:p>
            <a:pPr>
              <a:defRPr/>
            </a:pPr>
            <a:r>
              <a:rPr lang="en-US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2800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kju:t</a:t>
            </a:r>
            <a:r>
              <a:rPr lang="en-US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    `</a:t>
            </a:r>
            <a:r>
              <a:rPr lang="en-US" sz="28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ʌgli</a:t>
            </a:r>
            <a:r>
              <a:rPr lang="en-US" sz="2800" dirty="0">
                <a:solidFill>
                  <a:schemeClr val="tx2">
                    <a:lumMod val="50000"/>
                    <a:lumOff val="50000"/>
                  </a:schemeClr>
                </a:solidFill>
                <a:latin typeface="Lucida Sans Unicode"/>
                <a:cs typeface="Lucida Sans Unicode"/>
              </a:rPr>
              <a:t>]</a:t>
            </a:r>
            <a:endParaRPr lang="en-US" sz="2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3806" name="Рисунок 1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0663" y="4532313"/>
            <a:ext cx="1262062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7" name="Рисунок 1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517650" y="4532313"/>
            <a:ext cx="969963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2552700" y="4306888"/>
            <a:ext cx="2597150" cy="954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/>
              <a:t>kind    –   evil </a:t>
            </a:r>
            <a:endParaRPr lang="ru-RU" sz="2800" dirty="0"/>
          </a:p>
          <a:p>
            <a:pPr>
              <a:defRPr/>
            </a:pPr>
            <a:r>
              <a:rPr lang="en-US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2800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kaind</a:t>
            </a:r>
            <a:r>
              <a:rPr lang="en-US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    `</a:t>
            </a:r>
            <a:r>
              <a:rPr lang="en-US" sz="2800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i:vl</a:t>
            </a:r>
            <a:r>
              <a:rPr lang="en-US" sz="2800" dirty="0">
                <a:solidFill>
                  <a:schemeClr val="tx2">
                    <a:lumMod val="50000"/>
                    <a:lumOff val="50000"/>
                  </a:schemeClr>
                </a:solidFill>
                <a:latin typeface="Lucida Sans Unicode"/>
                <a:cs typeface="Lucida Sans Unicode"/>
              </a:rPr>
              <a:t>]</a:t>
            </a:r>
            <a:endParaRPr lang="en-US" sz="2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3809" name="Рисунок 18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395538" y="5526088"/>
            <a:ext cx="1190625" cy="80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10" name="Рисунок 19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740150" y="5537200"/>
            <a:ext cx="1087438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4978400" y="5453063"/>
            <a:ext cx="3440113" cy="9540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/>
              <a:t>happy  –  unhappy </a:t>
            </a:r>
            <a:endParaRPr lang="ru-RU" sz="2800" dirty="0"/>
          </a:p>
          <a:p>
            <a:pPr>
              <a:defRPr/>
            </a:pPr>
            <a:r>
              <a:rPr lang="en-US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[`</a:t>
            </a:r>
            <a:r>
              <a:rPr lang="en-US" sz="2800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h</a:t>
            </a:r>
            <a:r>
              <a:rPr lang="en-US" sz="28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æpi</a:t>
            </a:r>
            <a:r>
              <a:rPr lang="en-US" sz="28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     </a:t>
            </a:r>
            <a:r>
              <a:rPr lang="en-US" sz="28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ʌn`hæpi</a:t>
            </a:r>
            <a:r>
              <a:rPr lang="en-US" sz="2800" dirty="0">
                <a:solidFill>
                  <a:schemeClr val="tx2">
                    <a:lumMod val="50000"/>
                    <a:lumOff val="50000"/>
                  </a:schemeClr>
                </a:solidFill>
                <a:latin typeface="Lucida Sans Unicode"/>
                <a:cs typeface="Lucida Sans Unicode"/>
              </a:rPr>
              <a:t>]</a:t>
            </a:r>
            <a:endParaRPr lang="en-US" sz="28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3812" name="Рисунок 21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006475" y="2344738"/>
            <a:ext cx="712788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8621" y="104062"/>
            <a:ext cx="672087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Составьте словосочетания по схеме</a:t>
            </a:r>
          </a:p>
        </p:txBody>
      </p:sp>
      <p:pic>
        <p:nvPicPr>
          <p:cNvPr id="34818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8925" y="742950"/>
            <a:ext cx="1004888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00213" y="788988"/>
            <a:ext cx="1255712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Рисунок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48525" y="255588"/>
            <a:ext cx="3905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Рисунок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48575" y="201613"/>
            <a:ext cx="5334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Рисунок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191500" y="201613"/>
            <a:ext cx="4095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166010" y="1296737"/>
            <a:ext cx="1837361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big / little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66010" y="844973"/>
            <a:ext cx="1648208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monster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166010" y="1296737"/>
            <a:ext cx="848309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big 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041249" y="1282083"/>
            <a:ext cx="962122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little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17597" y="1805303"/>
            <a:ext cx="391454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166010" y="844973"/>
            <a:ext cx="1648208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monster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504050" y="2328523"/>
            <a:ext cx="391454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173036" y="846193"/>
            <a:ext cx="1648208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monster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Стрелка вверх 18"/>
          <p:cNvSpPr/>
          <p:nvPr/>
        </p:nvSpPr>
        <p:spPr bwMode="auto">
          <a:xfrm>
            <a:off x="535709" y="2447001"/>
            <a:ext cx="377088" cy="393212"/>
          </a:xfrm>
          <a:prstGeom prst="up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34834" name="Рисунок 1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83425" y="1652588"/>
            <a:ext cx="2060575" cy="187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>
            <a:off x="4670598" y="2604787"/>
            <a:ext cx="3177473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happy / unhappy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12892" y="2625695"/>
            <a:ext cx="1276311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happy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102905" y="2604240"/>
            <a:ext cx="1728358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unhappy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632072" y="3148915"/>
            <a:ext cx="391454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812495" y="2153023"/>
            <a:ext cx="2704523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tiger / donkey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519060" y="3636573"/>
            <a:ext cx="617478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an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853155" y="2153023"/>
            <a:ext cx="995786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tiger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0" name="Стрелка вверх 29"/>
          <p:cNvSpPr/>
          <p:nvPr/>
        </p:nvSpPr>
        <p:spPr bwMode="auto">
          <a:xfrm rot="5659729">
            <a:off x="1322689" y="1107803"/>
            <a:ext cx="377088" cy="393212"/>
          </a:xfrm>
          <a:prstGeom prst="up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986897" y="2153023"/>
            <a:ext cx="1483098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donkey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943475" y="1836738"/>
            <a:ext cx="2490788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[`</a:t>
            </a:r>
            <a:r>
              <a:rPr lang="en-US" sz="2400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taig</a:t>
            </a:r>
            <a:r>
              <a:rPr lang="en-US" sz="24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ə</a:t>
            </a:r>
            <a:r>
              <a:rPr lang="en-US" sz="24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]  [`</a:t>
            </a:r>
            <a:r>
              <a:rPr lang="en-US" sz="2400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dʌnki</a:t>
            </a:r>
            <a:r>
              <a:rPr lang="en-US" sz="24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]</a:t>
            </a:r>
            <a:endParaRPr lang="ru-RU" sz="24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Стрелка вверх 32"/>
          <p:cNvSpPr/>
          <p:nvPr/>
        </p:nvSpPr>
        <p:spPr bwMode="auto">
          <a:xfrm rot="8409049">
            <a:off x="7434654" y="1684663"/>
            <a:ext cx="377088" cy="393212"/>
          </a:xfrm>
          <a:prstGeom prst="up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Стрелка вверх 33"/>
          <p:cNvSpPr/>
          <p:nvPr/>
        </p:nvSpPr>
        <p:spPr bwMode="auto">
          <a:xfrm>
            <a:off x="8140633" y="3243361"/>
            <a:ext cx="377088" cy="393212"/>
          </a:xfrm>
          <a:prstGeom prst="up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34853" name="Рисунок 34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74638" y="3587750"/>
            <a:ext cx="1590675" cy="102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54" name="Рисунок 35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843088" y="3513138"/>
            <a:ext cx="1322387" cy="99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Прямоугольник 43"/>
          <p:cNvSpPr/>
          <p:nvPr/>
        </p:nvSpPr>
        <p:spPr>
          <a:xfrm>
            <a:off x="838442" y="5064164"/>
            <a:ext cx="2032929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cute / ugly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351402" y="4612400"/>
            <a:ext cx="724878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cat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838442" y="5064164"/>
            <a:ext cx="950901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cute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899117" y="5064164"/>
            <a:ext cx="949299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ugly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54694" y="5535322"/>
            <a:ext cx="391454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351402" y="4612400"/>
            <a:ext cx="724878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cat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28135" y="6095950"/>
            <a:ext cx="617478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an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351402" y="4612400"/>
            <a:ext cx="724878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cat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2" name="Стрелка вверх 51"/>
          <p:cNvSpPr/>
          <p:nvPr/>
        </p:nvSpPr>
        <p:spPr bwMode="auto">
          <a:xfrm>
            <a:off x="288779" y="4522323"/>
            <a:ext cx="377088" cy="393212"/>
          </a:xfrm>
          <a:prstGeom prst="up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3" name="Стрелка вверх 52"/>
          <p:cNvSpPr/>
          <p:nvPr/>
        </p:nvSpPr>
        <p:spPr bwMode="auto">
          <a:xfrm rot="5659729">
            <a:off x="1887736" y="3678376"/>
            <a:ext cx="377088" cy="393212"/>
          </a:xfrm>
          <a:prstGeom prst="up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34869" name="Рисунок 53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083425" y="4021138"/>
            <a:ext cx="1787525" cy="188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70" name="Рисунок 54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880225" y="4719638"/>
            <a:ext cx="884238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Прямоугольник 55"/>
          <p:cNvSpPr/>
          <p:nvPr/>
        </p:nvSpPr>
        <p:spPr>
          <a:xfrm>
            <a:off x="4810936" y="4733583"/>
            <a:ext cx="1997663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evil /  kind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4891085" y="4281819"/>
            <a:ext cx="1648208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monster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821244" y="4733583"/>
            <a:ext cx="809838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evil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5848941" y="4733172"/>
            <a:ext cx="949299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kind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747298" y="5834341"/>
            <a:ext cx="617478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an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4891085" y="4281819"/>
            <a:ext cx="1648208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monster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4875900" y="6288589"/>
            <a:ext cx="391454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4898111" y="4283039"/>
            <a:ext cx="1648208" cy="5232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monster</a:t>
            </a:r>
            <a:endParaRPr lang="ru-RU" sz="28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4" name="Стрелка вверх 63"/>
          <p:cNvSpPr/>
          <p:nvPr/>
        </p:nvSpPr>
        <p:spPr bwMode="auto">
          <a:xfrm rot="2268870">
            <a:off x="6635774" y="5366818"/>
            <a:ext cx="377088" cy="393212"/>
          </a:xfrm>
          <a:prstGeom prst="up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5" name="Стрелка вверх 64"/>
          <p:cNvSpPr/>
          <p:nvPr/>
        </p:nvSpPr>
        <p:spPr bwMode="auto">
          <a:xfrm rot="14836948">
            <a:off x="8539453" y="4677403"/>
            <a:ext cx="377088" cy="393212"/>
          </a:xfrm>
          <a:prstGeom prst="up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25399E-6 L -0.14861 0.0761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31" y="37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6.26879E-7 L -0.06961 0.14365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90" y="7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85843E-6 L -0.22327 0.14897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63" y="7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94772E-6 L -0.01597 0.21097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9" y="105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61161E-6 L -0.07482 0.07611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37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9.99306E-7 L 0.07205 0.14527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94" y="72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11982E-6 L -0.20591 0.14874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95" y="74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9.99306E-7 L -0.01007 0.21513 " pathEditMode="relative" rAng="0" ptsTypes="AA">
                                      <p:cBhvr>
                                        <p:cTn id="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" y="107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42494E-6 L -0.03351 0.07981 " pathEditMode="relative" rAng="0" ptsTypes="AA">
                                      <p:cBhvr>
                                        <p:cTn id="8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4" y="39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98496E-6 L 0.03402 0.1462 " pathEditMode="relative" rAng="0" ptsTypes="AA">
                                      <p:cBhvr>
                                        <p:cTn id="9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1" y="7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42494E-6 L -0.12795 0.15661 " pathEditMode="relative" rAng="0" ptsTypes="AA">
                                      <p:cBhvr>
                                        <p:cTn id="10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06" y="7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98496E-6 L 0.06215 0.22508 " pathEditMode="relative" rAng="0" ptsTypes="AA">
                                      <p:cBhvr>
                                        <p:cTn id="11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8" y="112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63104E-6 L 0.07691 0.16493 " pathEditMode="relative" rAng="0" ptsTypes="AA">
                                      <p:cBhvr>
                                        <p:cTn id="12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7" y="82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49827E-7 L 0.15712 0.22993 " pathEditMode="relative" rAng="0" ptsTypes="AA">
                                      <p:cBhvr>
                                        <p:cTn id="12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47" y="114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6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63104E-6 L -0.0651 0.23409 " pathEditMode="relative" rAng="0" ptsTypes="AA">
                                      <p:cBhvr>
                                        <p:cTn id="14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4" y="117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00"/>
                            </p:stCondLst>
                            <p:childTnLst>
                              <p:par>
                                <p:cTn id="14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57067E-6 L 0.15348 0.29702 " pathEditMode="relative" rAng="0" ptsTypes="AA">
                                      <p:cBhvr>
                                        <p:cTn id="14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74" y="148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725" y="196850"/>
            <a:ext cx="1939925" cy="142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09773" y="1870362"/>
            <a:ext cx="8493927" cy="240065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is – </a:t>
            </a:r>
            <a:r>
              <a:rPr lang="ru-RU" sz="5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быть, являться</a:t>
            </a:r>
          </a:p>
          <a:p>
            <a:pPr algn="ctr">
              <a:defRPr/>
            </a:pPr>
            <a:r>
              <a:rPr lang="ru-RU" sz="32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(глагол-связка: помогает соединить </a:t>
            </a:r>
          </a:p>
          <a:p>
            <a:pPr algn="ctr">
              <a:defRPr/>
            </a:pPr>
            <a:r>
              <a:rPr lang="ru-RU" sz="32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существительное (</a:t>
            </a:r>
            <a:r>
              <a:rPr lang="ru-RU" sz="320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кто?что</a:t>
            </a:r>
            <a:r>
              <a:rPr lang="ru-RU" sz="32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?) с другими</a:t>
            </a:r>
          </a:p>
          <a:p>
            <a:pPr algn="ctr">
              <a:defRPr/>
            </a:pPr>
            <a:r>
              <a:rPr lang="ru-RU" sz="32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частями речи.) </a:t>
            </a:r>
            <a:r>
              <a:rPr lang="en-US" sz="32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32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6867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5525" y="2193925"/>
            <a:ext cx="6000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3" y="3529013"/>
            <a:ext cx="4095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7050" y="4465638"/>
            <a:ext cx="62706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6588" y="4978400"/>
            <a:ext cx="4095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2688" y="4857750"/>
            <a:ext cx="6000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Рисунок 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52650" y="4500563"/>
            <a:ext cx="930275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85950" y="4959350"/>
            <a:ext cx="5334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Выноска со стрелкой вверх 10"/>
          <p:cNvSpPr/>
          <p:nvPr/>
        </p:nvSpPr>
        <p:spPr bwMode="auto">
          <a:xfrm>
            <a:off x="213136" y="5578764"/>
            <a:ext cx="3360264" cy="822037"/>
          </a:xfrm>
          <a:prstGeom prst="upArrowCallout">
            <a:avLst>
              <a:gd name="adj1" fmla="val 69944"/>
              <a:gd name="adj2" fmla="val 84504"/>
              <a:gd name="adj3" fmla="val 25000"/>
              <a:gd name="adj4" fmla="val 73241"/>
            </a:avLst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prstTxWarp prst="textInflateBottom">
              <a:avLst/>
            </a:prstTxWarp>
          </a:bodyPr>
          <a:lstStyle/>
          <a:p>
            <a:pPr>
              <a:defRPr/>
            </a:pPr>
            <a:r>
              <a:rPr lang="en-US" sz="24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Cookie-monster is blue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36875" name="Рисунок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45050" y="4465638"/>
            <a:ext cx="62706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4588" y="4978400"/>
            <a:ext cx="4095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88" y="4857750"/>
            <a:ext cx="6000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03950" y="4959350"/>
            <a:ext cx="5334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Выноска со стрелкой вверх 16"/>
          <p:cNvSpPr/>
          <p:nvPr/>
        </p:nvSpPr>
        <p:spPr bwMode="auto">
          <a:xfrm>
            <a:off x="4231388" y="5458302"/>
            <a:ext cx="3425558" cy="822037"/>
          </a:xfrm>
          <a:prstGeom prst="upArrowCallout">
            <a:avLst>
              <a:gd name="adj1" fmla="val 69944"/>
              <a:gd name="adj2" fmla="val 84504"/>
              <a:gd name="adj3" fmla="val 25000"/>
              <a:gd name="adj4" fmla="val 73241"/>
            </a:avLst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prstTxWarp prst="textInflateBottom">
              <a:avLst/>
            </a:prstTxWarp>
          </a:bodyPr>
          <a:lstStyle/>
          <a:p>
            <a:pPr>
              <a:defRPr/>
            </a:pPr>
            <a:r>
              <a:rPr lang="en-US" sz="2400" b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Cookie-monster is big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54916E-6 L 0.03542 0.0610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1" y="305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41568E-6 L 0.12413 0.06223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8" y="31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54916E-6 L 0.10816 0.05691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9" y="28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54916E-6 L 0.03542 0.06107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1" y="305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41568E-6 L 0.12413 0.06223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8" y="31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54916E-6 L 0.10816 0.05691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9" y="28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533" y="104062"/>
            <a:ext cx="784067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Составьте простые предложения по схеме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" y="708025"/>
            <a:ext cx="4095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4850" y="581025"/>
            <a:ext cx="6000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84300" y="757238"/>
            <a:ext cx="3905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46263" y="719138"/>
            <a:ext cx="5334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1588" y="727075"/>
            <a:ext cx="4095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Рисунок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7488" y="1008063"/>
            <a:ext cx="487362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Рисунок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6763" y="1036638"/>
            <a:ext cx="5207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959100" y="581025"/>
            <a:ext cx="1179513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0" y="1264697"/>
            <a:ext cx="950901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Sully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51575" y="1266592"/>
            <a:ext cx="453971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is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88130" y="1266592"/>
            <a:ext cx="362600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86622" y="1270565"/>
            <a:ext cx="841898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kind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138488" y="627063"/>
            <a:ext cx="982662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2379144" y="1263921"/>
            <a:ext cx="1519006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monster.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316413" y="625475"/>
            <a:ext cx="884237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38788" y="644525"/>
            <a:ext cx="4095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86463" y="517525"/>
            <a:ext cx="6000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65913" y="693738"/>
            <a:ext cx="3905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27875" y="655638"/>
            <a:ext cx="5334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23200" y="663575"/>
            <a:ext cx="4095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0" name="Рисунок 2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99100" y="944563"/>
            <a:ext cx="487363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1" name="Рисунок 2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48375" y="973138"/>
            <a:ext cx="5222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Прямоугольник 25"/>
          <p:cNvSpPr/>
          <p:nvPr/>
        </p:nvSpPr>
        <p:spPr>
          <a:xfrm>
            <a:off x="4530468" y="1777079"/>
            <a:ext cx="1340432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Randall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781473" y="1777078"/>
            <a:ext cx="453971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is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138361" y="1777077"/>
            <a:ext cx="55656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an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587295" y="1777079"/>
            <a:ext cx="723276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evil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193703" y="1777076"/>
            <a:ext cx="1519006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monster.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685819" y="1216759"/>
            <a:ext cx="226857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(Randall / evil)</a:t>
            </a:r>
            <a:endParaRPr lang="ru-RU" sz="24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297363" y="617538"/>
            <a:ext cx="85725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19" name="Рисунок 32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-53975" y="2663825"/>
            <a:ext cx="1093788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2538" y="2668588"/>
            <a:ext cx="4095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79663" y="2717800"/>
            <a:ext cx="3905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41625" y="2679700"/>
            <a:ext cx="53340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36950" y="2687638"/>
            <a:ext cx="4095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24" name="Рисунок 3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12850" y="2968625"/>
            <a:ext cx="487363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25" name="Рисунок 3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62125" y="2998788"/>
            <a:ext cx="520700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Прямоугольник 39"/>
          <p:cNvSpPr/>
          <p:nvPr/>
        </p:nvSpPr>
        <p:spPr>
          <a:xfrm>
            <a:off x="650975" y="3687951"/>
            <a:ext cx="1499129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Zeliboba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029313" y="3698000"/>
            <a:ext cx="453971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is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465868" y="3698000"/>
            <a:ext cx="362600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853327" y="3701973"/>
            <a:ext cx="66396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big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556882" y="3695329"/>
            <a:ext cx="1519006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monster.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9738" y="2517775"/>
            <a:ext cx="6000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Прямоугольник 45"/>
          <p:cNvSpPr/>
          <p:nvPr/>
        </p:nvSpPr>
        <p:spPr>
          <a:xfrm>
            <a:off x="1238621" y="3233664"/>
            <a:ext cx="236795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(</a:t>
            </a:r>
            <a:r>
              <a:rPr lang="en-US" sz="240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Zeliboba</a:t>
            </a:r>
            <a:r>
              <a:rPr lang="en-US" sz="24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/ big)</a:t>
            </a:r>
            <a:endParaRPr lang="ru-RU" sz="24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7933" name="Рисунок 46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089525" y="2582863"/>
            <a:ext cx="1146175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0125" y="2746375"/>
            <a:ext cx="4095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07250" y="2795588"/>
            <a:ext cx="3905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69213" y="2757488"/>
            <a:ext cx="5334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64538" y="2765425"/>
            <a:ext cx="4095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38" name="Рисунок 5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40438" y="3046413"/>
            <a:ext cx="487362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39" name="Рисунок 5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89713" y="3074988"/>
            <a:ext cx="52228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Прямоугольник 53"/>
          <p:cNvSpPr/>
          <p:nvPr/>
        </p:nvSpPr>
        <p:spPr>
          <a:xfrm>
            <a:off x="5402938" y="3773321"/>
            <a:ext cx="1090363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Oskar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6489457" y="3751168"/>
            <a:ext cx="453971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is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6929916" y="3757974"/>
            <a:ext cx="362600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7233532" y="3762710"/>
            <a:ext cx="854722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little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7660893" y="4022686"/>
            <a:ext cx="1519006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monster.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37325" y="2593975"/>
            <a:ext cx="6000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Прямоугольник 59"/>
          <p:cNvSpPr/>
          <p:nvPr/>
        </p:nvSpPr>
        <p:spPr>
          <a:xfrm>
            <a:off x="6175241" y="3310887"/>
            <a:ext cx="214994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(Oskar / little)</a:t>
            </a:r>
            <a:endParaRPr lang="ru-RU" sz="24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7947" name="Рисунок 60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47638" y="4905375"/>
            <a:ext cx="1481137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2225" y="4684713"/>
            <a:ext cx="4095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9350" y="4735513"/>
            <a:ext cx="3905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Рисунок 6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81313" y="4697413"/>
            <a:ext cx="5334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8225" y="4703763"/>
            <a:ext cx="4095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52" name="Рисунок 6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54125" y="4984750"/>
            <a:ext cx="487363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53" name="Рисунок 6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01813" y="5014913"/>
            <a:ext cx="522287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" name="Прямоугольник 67"/>
          <p:cNvSpPr/>
          <p:nvPr/>
        </p:nvSpPr>
        <p:spPr>
          <a:xfrm>
            <a:off x="388155" y="5700638"/>
            <a:ext cx="173156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Pussy Cat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2070056" y="5714403"/>
            <a:ext cx="453971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is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2506611" y="5714403"/>
            <a:ext cx="362600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804302" y="5718376"/>
            <a:ext cx="843501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cute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3549303" y="5718376"/>
            <a:ext cx="740908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cat.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3" name="Рисунок 7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49425" y="4533900"/>
            <a:ext cx="6000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Прямоугольник 73"/>
          <p:cNvSpPr/>
          <p:nvPr/>
        </p:nvSpPr>
        <p:spPr>
          <a:xfrm>
            <a:off x="1335272" y="5241808"/>
            <a:ext cx="276710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(Pussy Cat / cute)</a:t>
            </a:r>
            <a:endParaRPr lang="ru-RU" sz="24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37961" name="Рисунок 74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637088" y="5453063"/>
            <a:ext cx="1049337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Рисунок 8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2725" y="4692650"/>
            <a:ext cx="4095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Рисунок 8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19850" y="4741863"/>
            <a:ext cx="3905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Рисунок 9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81813" y="4703763"/>
            <a:ext cx="5334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Рисунок 9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8725" y="4711700"/>
            <a:ext cx="4095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66" name="Рисунок 9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53038" y="4992688"/>
            <a:ext cx="48895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67" name="Рисунок 9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02313" y="5021263"/>
            <a:ext cx="52228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" name="Прямоугольник 94"/>
          <p:cNvSpPr/>
          <p:nvPr/>
        </p:nvSpPr>
        <p:spPr>
          <a:xfrm>
            <a:off x="5888945" y="5747128"/>
            <a:ext cx="2204451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Henny</a:t>
            </a: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Penny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8051862" y="5747129"/>
            <a:ext cx="453971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is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8448922" y="5747129"/>
            <a:ext cx="362600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6332321" y="6282602"/>
            <a:ext cx="814647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silly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7103615" y="6282976"/>
            <a:ext cx="841898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hen.</a:t>
            </a: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0" name="Рисунок 9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9925" y="4540250"/>
            <a:ext cx="6000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" name="Прямоугольник 100"/>
          <p:cNvSpPr/>
          <p:nvPr/>
        </p:nvSpPr>
        <p:spPr>
          <a:xfrm>
            <a:off x="4867080" y="5256711"/>
            <a:ext cx="319189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(</a:t>
            </a:r>
            <a:r>
              <a:rPr lang="en-US" sz="240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Henny</a:t>
            </a:r>
            <a:r>
              <a:rPr lang="en-US" sz="24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Penny / silly)</a:t>
            </a:r>
            <a:endParaRPr lang="ru-RU" sz="24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50"/>
                            </p:stCondLst>
                            <p:childTnLst>
                              <p:par>
                                <p:cTn id="3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25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53" presetClass="exit" presetSubtype="3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250"/>
                            </p:stCondLst>
                            <p:childTnLst>
                              <p:par>
                                <p:cTn id="7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5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750"/>
                            </p:stCondLst>
                            <p:childTnLst>
                              <p:par>
                                <p:cTn id="8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25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0"/>
                            </p:stCondLst>
                            <p:childTnLst>
                              <p:par>
                                <p:cTn id="97" presetID="53" presetClass="exit" presetSubtype="3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00"/>
                            </p:stCondLst>
                            <p:childTnLst>
                              <p:par>
                                <p:cTn id="121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250"/>
                            </p:stCondLst>
                            <p:childTnLst>
                              <p:par>
                                <p:cTn id="1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750"/>
                            </p:stCondLst>
                            <p:childTnLst>
                              <p:par>
                                <p:cTn id="129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5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4000"/>
                            </p:stCondLst>
                            <p:childTnLst>
                              <p:par>
                                <p:cTn id="137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750"/>
                            </p:stCondLst>
                            <p:childTnLst>
                              <p:par>
                                <p:cTn id="14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250"/>
                            </p:stCondLst>
                            <p:childTnLst>
                              <p:par>
                                <p:cTn id="145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2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00"/>
                            </p:stCondLst>
                            <p:childTnLst>
                              <p:par>
                                <p:cTn id="1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000"/>
                            </p:stCondLst>
                            <p:childTnLst>
                              <p:par>
                                <p:cTn id="15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0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500"/>
                            </p:stCondLst>
                            <p:childTnLst>
                              <p:par>
                                <p:cTn id="162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8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2750"/>
                            </p:stCondLst>
                            <p:childTnLst>
                              <p:par>
                                <p:cTn id="170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3500"/>
                            </p:stCondLst>
                            <p:childTnLst>
                              <p:par>
                                <p:cTn id="17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6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4000"/>
                            </p:stCondLst>
                            <p:childTnLst>
                              <p:par>
                                <p:cTn id="178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4750"/>
                            </p:stCondLst>
                            <p:childTnLst>
                              <p:par>
                                <p:cTn id="18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4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250"/>
                            </p:stCondLst>
                            <p:childTnLst>
                              <p:par>
                                <p:cTn id="186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3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00"/>
                            </p:stCondLst>
                            <p:childTnLst>
                              <p:par>
                                <p:cTn id="19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1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500"/>
                            </p:stCondLst>
                            <p:childTnLst>
                              <p:par>
                                <p:cTn id="203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2250"/>
                            </p:stCondLst>
                            <p:childTnLst>
                              <p:par>
                                <p:cTn id="20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9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1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3500"/>
                            </p:stCondLst>
                            <p:childTnLst>
                              <p:par>
                                <p:cTn id="21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7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4000"/>
                            </p:stCondLst>
                            <p:childTnLst>
                              <p:par>
                                <p:cTn id="219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4750"/>
                            </p:stCondLst>
                            <p:childTnLst>
                              <p:par>
                                <p:cTn id="22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5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5250"/>
                            </p:stCondLst>
                            <p:childTnLst>
                              <p:par>
                                <p:cTn id="227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4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500"/>
                            </p:stCondLst>
                            <p:childTnLst>
                              <p:par>
                                <p:cTn id="2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1000"/>
                            </p:stCondLst>
                            <p:childTnLst>
                              <p:par>
                                <p:cTn id="2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 tmFilter="0, 0; .2, .5; .8, .5; 1, 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2" dur="250" autoRev="1" fill="hold"/>
                                        <p:tgtEl>
                                          <p:spTgt spid="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4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2250"/>
                            </p:stCondLst>
                            <p:childTnLst>
                              <p:par>
                                <p:cTn id="24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0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2750"/>
                            </p:stCondLst>
                            <p:childTnLst>
                              <p:par>
                                <p:cTn id="252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3500"/>
                            </p:stCondLst>
                            <p:childTnLst>
                              <p:par>
                                <p:cTn id="25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5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8" dur="25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4000"/>
                            </p:stCondLst>
                            <p:childTnLst>
                              <p:par>
                                <p:cTn id="260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4750"/>
                            </p:stCondLst>
                            <p:childTnLst>
                              <p:par>
                                <p:cTn id="26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5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6" dur="25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5250"/>
                            </p:stCondLst>
                            <p:childTnLst>
                              <p:par>
                                <p:cTn id="268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69875" y="1600200"/>
            <a:ext cx="87503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15000" i="1" smtClean="0">
                <a:solidFill>
                  <a:schemeClr val="folHlink"/>
                </a:solidFill>
                <a:latin typeface="Georgia" pitchFamily="18" charset="0"/>
              </a:rPr>
              <a:t>Let’s have a rest !</a:t>
            </a:r>
            <a:endParaRPr lang="ru-RU" sz="15000" i="1" smtClean="0">
              <a:solidFill>
                <a:schemeClr val="folHlink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684213" y="2852738"/>
            <a:ext cx="8208962" cy="252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/>
              <a:t>      - это часть речи, которая обозначает предмет и отвечает на вопросы           ? (        ),            ?(        ). </a:t>
            </a:r>
          </a:p>
          <a:p>
            <a:r>
              <a:rPr lang="ru-RU" sz="3200"/>
              <a:t>       бывают одушевлёнными и </a:t>
            </a:r>
          </a:p>
          <a:p>
            <a:r>
              <a:rPr lang="ru-RU" sz="3200"/>
              <a:t>                                   неодушевлёнными</a:t>
            </a:r>
            <a:r>
              <a:rPr lang="ru-RU" sz="3200" b="0" i="1"/>
              <a:t>       </a:t>
            </a:r>
          </a:p>
        </p:txBody>
      </p:sp>
      <p:pic>
        <p:nvPicPr>
          <p:cNvPr id="39938" name="Picture 2" descr="правила граммати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60350"/>
            <a:ext cx="23812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WordArt 3"/>
          <p:cNvSpPr>
            <a:spLocks noChangeArrowheads="1" noChangeShapeType="1" noTextEdit="1"/>
          </p:cNvSpPr>
          <p:nvPr/>
        </p:nvSpPr>
        <p:spPr bwMode="auto">
          <a:xfrm>
            <a:off x="2771775" y="260350"/>
            <a:ext cx="5903913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600" kern="1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/>
                <a:cs typeface="Arial"/>
              </a:rPr>
              <a:t>Let's remember the rules</a:t>
            </a:r>
            <a:endParaRPr lang="ru-RU" sz="3600" kern="10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Arial"/>
              <a:cs typeface="Arial"/>
            </a:endParaRP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2411413" y="692150"/>
            <a:ext cx="673258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0" i="1"/>
              <a:t>Что такое имя существительное?        </a:t>
            </a:r>
          </a:p>
        </p:txBody>
      </p:sp>
      <p:pic>
        <p:nvPicPr>
          <p:cNvPr id="39941" name="Picture 5" descr="действующее лиц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04025" y="908050"/>
            <a:ext cx="57626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2" name="Picture 6" descr="действующее лиц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2924175"/>
            <a:ext cx="57626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4" name="Picture 8" descr="ca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9125" y="3787775"/>
            <a:ext cx="6858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5" name="Picture 9" descr="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08850" y="3860800"/>
            <a:ext cx="649288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6" name="Text Box 10"/>
          <p:cNvSpPr txBox="1">
            <a:spLocks noChangeArrowheads="1"/>
          </p:cNvSpPr>
          <p:nvPr/>
        </p:nvSpPr>
        <p:spPr bwMode="auto">
          <a:xfrm>
            <a:off x="2700338" y="3716338"/>
            <a:ext cx="9969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>
                <a:solidFill>
                  <a:srgbClr val="FF0000"/>
                </a:solidFill>
              </a:rPr>
              <a:t>кто</a:t>
            </a:r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5724525" y="3716338"/>
            <a:ext cx="10382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>
                <a:solidFill>
                  <a:srgbClr val="FF0000"/>
                </a:solidFill>
              </a:rPr>
              <a:t>что</a:t>
            </a:r>
          </a:p>
        </p:txBody>
      </p:sp>
      <p:pic>
        <p:nvPicPr>
          <p:cNvPr id="55319" name="Picture 23" descr="действующее лиц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4365625"/>
            <a:ext cx="57626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5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3" grpId="0"/>
      <p:bldP spid="55306" grpId="0"/>
      <p:bldP spid="5530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 descr="правила граммати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60350"/>
            <a:ext cx="23812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Text Box 4"/>
          <p:cNvSpPr txBox="1">
            <a:spLocks noChangeArrowheads="1"/>
          </p:cNvSpPr>
          <p:nvPr/>
        </p:nvSpPr>
        <p:spPr bwMode="auto">
          <a:xfrm>
            <a:off x="2411413" y="836613"/>
            <a:ext cx="59055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0" i="1"/>
              <a:t>Что ты знаешь о числе </a:t>
            </a:r>
          </a:p>
          <a:p>
            <a:r>
              <a:rPr lang="ru-RU" sz="3200" b="0" i="1"/>
              <a:t>имён      ?        </a:t>
            </a:r>
          </a:p>
        </p:txBody>
      </p:sp>
      <p:pic>
        <p:nvPicPr>
          <p:cNvPr id="41987" name="Picture 5" descr="действующее лиц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63938" y="1341438"/>
            <a:ext cx="576262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Text Box 6"/>
          <p:cNvSpPr txBox="1">
            <a:spLocks noChangeArrowheads="1"/>
          </p:cNvSpPr>
          <p:nvPr/>
        </p:nvSpPr>
        <p:spPr bwMode="auto">
          <a:xfrm>
            <a:off x="468313" y="2205038"/>
            <a:ext cx="8208962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/>
              <a:t> В        языке, как и в   </a:t>
            </a:r>
            <a:r>
              <a:rPr lang="ru-RU" sz="3200" b="0" i="1"/>
              <a:t>    </a:t>
            </a:r>
            <a:r>
              <a:rPr lang="ru-RU" sz="3200"/>
              <a:t>языке, имена </a:t>
            </a:r>
          </a:p>
          <a:p>
            <a:r>
              <a:rPr lang="ru-RU" sz="3200"/>
              <a:t>имеют два числа:         число и          число.</a:t>
            </a:r>
          </a:p>
        </p:txBody>
      </p:sp>
      <p:pic>
        <p:nvPicPr>
          <p:cNvPr id="41989" name="Picture 7" descr="e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4575" y="2133600"/>
            <a:ext cx="792163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8" descr="flag_ru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7900" y="2205038"/>
            <a:ext cx="498475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Picture 9" descr="действующее лиц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45475" y="2205038"/>
            <a:ext cx="576263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9" name="Picture 11" descr="ед ч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84663" y="2781300"/>
            <a:ext cx="1060450" cy="110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80" name="Picture 12" descr="мн ч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19925" y="2565400"/>
            <a:ext cx="941388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81" name="AutoShape 13"/>
          <p:cNvSpPr>
            <a:spLocks noChangeArrowheads="1"/>
          </p:cNvSpPr>
          <p:nvPr/>
        </p:nvSpPr>
        <p:spPr bwMode="auto">
          <a:xfrm rot="1329981">
            <a:off x="3779838" y="3500438"/>
            <a:ext cx="504825" cy="647700"/>
          </a:xfrm>
          <a:prstGeom prst="downArrow">
            <a:avLst>
              <a:gd name="adj1" fmla="val 50000"/>
              <a:gd name="adj2" fmla="val 32075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 b="0"/>
          </a:p>
        </p:txBody>
      </p:sp>
      <p:sp>
        <p:nvSpPr>
          <p:cNvPr id="41997" name="Text Box 14"/>
          <p:cNvSpPr txBox="1">
            <a:spLocks noChangeArrowheads="1"/>
          </p:cNvSpPr>
          <p:nvPr/>
        </p:nvSpPr>
        <p:spPr bwMode="auto">
          <a:xfrm>
            <a:off x="539750" y="4005263"/>
            <a:ext cx="3887788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/>
              <a:t> обозначают один предмет</a:t>
            </a:r>
          </a:p>
          <a:p>
            <a:r>
              <a:rPr lang="en-GB" sz="3200">
                <a:solidFill>
                  <a:srgbClr val="FF0000"/>
                </a:solidFill>
              </a:rPr>
              <a:t>a</a:t>
            </a:r>
            <a:r>
              <a:rPr lang="en-GB" sz="3200"/>
              <a:t> book</a:t>
            </a:r>
            <a:endParaRPr lang="ru-RU" sz="3200"/>
          </a:p>
        </p:txBody>
      </p:sp>
      <p:pic>
        <p:nvPicPr>
          <p:cNvPr id="41998" name="Picture 15" descr="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55875" y="4581525"/>
            <a:ext cx="1008063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84" name="AutoShape 16"/>
          <p:cNvSpPr>
            <a:spLocks noChangeArrowheads="1"/>
          </p:cNvSpPr>
          <p:nvPr/>
        </p:nvSpPr>
        <p:spPr bwMode="auto">
          <a:xfrm rot="-1763571">
            <a:off x="7885113" y="3573463"/>
            <a:ext cx="504825" cy="647700"/>
          </a:xfrm>
          <a:prstGeom prst="downArrow">
            <a:avLst>
              <a:gd name="adj1" fmla="val 50000"/>
              <a:gd name="adj2" fmla="val 32075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 b="0"/>
          </a:p>
        </p:txBody>
      </p:sp>
      <p:sp>
        <p:nvSpPr>
          <p:cNvPr id="42002" name="Text Box 17"/>
          <p:cNvSpPr txBox="1">
            <a:spLocks noChangeArrowheads="1"/>
          </p:cNvSpPr>
          <p:nvPr/>
        </p:nvSpPr>
        <p:spPr bwMode="auto">
          <a:xfrm>
            <a:off x="4859338" y="4005263"/>
            <a:ext cx="4284662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/>
              <a:t> обозначают два и более предметов</a:t>
            </a:r>
          </a:p>
          <a:p>
            <a:r>
              <a:rPr lang="en-GB" sz="3200"/>
              <a:t>book</a:t>
            </a:r>
            <a:r>
              <a:rPr lang="en-GB" sz="3200">
                <a:solidFill>
                  <a:srgbClr val="FF0000"/>
                </a:solidFill>
              </a:rPr>
              <a:t>s</a:t>
            </a:r>
            <a:endParaRPr lang="ru-RU" sz="3200">
              <a:solidFill>
                <a:srgbClr val="FF0000"/>
              </a:solidFill>
            </a:endParaRPr>
          </a:p>
        </p:txBody>
      </p:sp>
      <p:pic>
        <p:nvPicPr>
          <p:cNvPr id="42003" name="Picture 18" descr="76969255_large_3914090_Recoverd_png_file21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596188" y="5013325"/>
            <a:ext cx="102235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WordArt 3"/>
          <p:cNvSpPr>
            <a:spLocks noChangeArrowheads="1" noChangeShapeType="1" noTextEdit="1"/>
          </p:cNvSpPr>
          <p:nvPr/>
        </p:nvSpPr>
        <p:spPr bwMode="auto">
          <a:xfrm>
            <a:off x="2771775" y="260350"/>
            <a:ext cx="5903913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600" kern="1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/>
                <a:cs typeface="Arial"/>
              </a:rPr>
              <a:t>Let's remember the rules</a:t>
            </a:r>
            <a:endParaRPr lang="ru-RU" sz="3600" kern="10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6" name="Text Box 12"/>
          <p:cNvSpPr txBox="1">
            <a:spLocks noChangeArrowheads="1"/>
          </p:cNvSpPr>
          <p:nvPr/>
        </p:nvSpPr>
        <p:spPr bwMode="auto">
          <a:xfrm>
            <a:off x="468313" y="2205038"/>
            <a:ext cx="4032250" cy="447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/>
              <a:t> Обычно перед    ставится артикль</a:t>
            </a:r>
          </a:p>
          <a:p>
            <a:r>
              <a:rPr lang="ru-RU" sz="3200"/>
              <a:t>«</a:t>
            </a:r>
            <a:r>
              <a:rPr lang="ru-RU" sz="3200">
                <a:solidFill>
                  <a:srgbClr val="FF0000"/>
                </a:solidFill>
              </a:rPr>
              <a:t>а</a:t>
            </a:r>
            <a:r>
              <a:rPr lang="ru-RU" sz="3200"/>
              <a:t>», что означает – «один предмет»</a:t>
            </a:r>
          </a:p>
          <a:p>
            <a:endParaRPr lang="ru-RU" sz="3200"/>
          </a:p>
          <a:p>
            <a:r>
              <a:rPr lang="en-GB" sz="3200"/>
              <a:t>     </a:t>
            </a:r>
            <a:r>
              <a:rPr lang="en-GB" sz="3200">
                <a:solidFill>
                  <a:srgbClr val="FF0000"/>
                </a:solidFill>
              </a:rPr>
              <a:t>a</a:t>
            </a:r>
            <a:r>
              <a:rPr lang="en-GB" sz="3200"/>
              <a:t>  dog = </a:t>
            </a:r>
            <a:r>
              <a:rPr lang="ru-RU" sz="3200"/>
              <a:t>одна </a:t>
            </a:r>
          </a:p>
          <a:p>
            <a:r>
              <a:rPr lang="ru-RU" sz="3200"/>
              <a:t>             собака</a:t>
            </a:r>
            <a:endParaRPr lang="en-GB" sz="3200"/>
          </a:p>
          <a:p>
            <a:r>
              <a:rPr lang="en-GB" sz="3200"/>
              <a:t>     </a:t>
            </a:r>
            <a:r>
              <a:rPr lang="ru-RU" sz="3200">
                <a:solidFill>
                  <a:srgbClr val="FF0000"/>
                </a:solidFill>
              </a:rPr>
              <a:t>а</a:t>
            </a:r>
            <a:r>
              <a:rPr lang="ru-RU" sz="3200"/>
              <a:t> </a:t>
            </a:r>
            <a:r>
              <a:rPr lang="en-GB" sz="3200"/>
              <a:t> cake </a:t>
            </a:r>
            <a:r>
              <a:rPr lang="ru-RU" sz="3200"/>
              <a:t>= один </a:t>
            </a:r>
          </a:p>
          <a:p>
            <a:r>
              <a:rPr lang="ru-RU" sz="3200"/>
              <a:t>              торт</a:t>
            </a:r>
          </a:p>
        </p:txBody>
      </p:sp>
      <p:pic>
        <p:nvPicPr>
          <p:cNvPr id="44034" name="Picture 2" descr="правила граммати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60350"/>
            <a:ext cx="23812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2411413" y="836613"/>
            <a:ext cx="59055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0" i="1"/>
              <a:t>Как отличить        в ед. ч. от  во мн. ч?        </a:t>
            </a:r>
          </a:p>
        </p:txBody>
      </p:sp>
      <p:pic>
        <p:nvPicPr>
          <p:cNvPr id="44036" name="Picture 5" descr="действующее лиц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5600" y="836613"/>
            <a:ext cx="576263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9" descr="действующее лиц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16913" y="836613"/>
            <a:ext cx="576262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4" name="Picture 10" descr="ед ч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79838" y="1844675"/>
            <a:ext cx="1060450" cy="110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5" name="Picture 11" descr="действующее лиц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8400" y="2349500"/>
            <a:ext cx="57626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7" name="Picture 13" descr="do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3850" y="4581525"/>
            <a:ext cx="719138" cy="59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9" name="Picture 15" descr="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5288" y="5734050"/>
            <a:ext cx="6477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60" name="Text Box 16"/>
          <p:cNvSpPr txBox="1">
            <a:spLocks noChangeArrowheads="1"/>
          </p:cNvSpPr>
          <p:nvPr/>
        </p:nvSpPr>
        <p:spPr bwMode="auto">
          <a:xfrm>
            <a:off x="4787900" y="1700213"/>
            <a:ext cx="403225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/>
              <a:t>У            есть      </a:t>
            </a:r>
          </a:p>
          <a:p>
            <a:r>
              <a:rPr lang="ru-RU" sz="3200"/>
              <a:t>             окончание    </a:t>
            </a:r>
          </a:p>
          <a:p>
            <a:r>
              <a:rPr lang="ru-RU" sz="3200"/>
              <a:t>             или         .</a:t>
            </a:r>
          </a:p>
        </p:txBody>
      </p:sp>
      <p:pic>
        <p:nvPicPr>
          <p:cNvPr id="57361" name="Picture 17" descr="мн ч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64163" y="1700213"/>
            <a:ext cx="941387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2" name="Picture 18" descr="действующее лиц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9700" y="2276475"/>
            <a:ext cx="57626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3" name="Picture 19" descr="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532813" y="2266950"/>
            <a:ext cx="611187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4" name="Picture 20" descr="1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64388" y="2781300"/>
            <a:ext cx="601662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5" name="Picture 21" descr="do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19700" y="3357563"/>
            <a:ext cx="890588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66" name="Picture 22" descr="do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95963" y="3573463"/>
            <a:ext cx="890587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68" name="Text Box 24"/>
          <p:cNvSpPr txBox="1">
            <a:spLocks noChangeArrowheads="1"/>
          </p:cNvSpPr>
          <p:nvPr/>
        </p:nvSpPr>
        <p:spPr bwMode="auto">
          <a:xfrm>
            <a:off x="6732588" y="3573463"/>
            <a:ext cx="14763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dog</a:t>
            </a:r>
            <a:r>
              <a:rPr lang="en-GB" sz="3200">
                <a:solidFill>
                  <a:srgbClr val="FF0000"/>
                </a:solidFill>
              </a:rPr>
              <a:t>s</a:t>
            </a:r>
            <a:endParaRPr lang="ru-RU" sz="3200">
              <a:solidFill>
                <a:srgbClr val="FF0000"/>
              </a:solidFill>
            </a:endParaRPr>
          </a:p>
        </p:txBody>
      </p:sp>
      <p:pic>
        <p:nvPicPr>
          <p:cNvPr id="57369" name="Picture 25" descr="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76825" y="4797425"/>
            <a:ext cx="792163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70" name="Picture 26" descr="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80063" y="4508500"/>
            <a:ext cx="792162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71" name="Picture 27" descr="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51500" y="5013325"/>
            <a:ext cx="792163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72" name="Text Box 28"/>
          <p:cNvSpPr txBox="1">
            <a:spLocks noChangeArrowheads="1"/>
          </p:cNvSpPr>
          <p:nvPr/>
        </p:nvSpPr>
        <p:spPr bwMode="auto">
          <a:xfrm>
            <a:off x="6516688" y="4652963"/>
            <a:ext cx="14763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/>
              <a:t>cak</a:t>
            </a:r>
            <a:r>
              <a:rPr lang="en-GB" sz="3200">
                <a:solidFill>
                  <a:srgbClr val="FF0000"/>
                </a:solidFill>
              </a:rPr>
              <a:t>es</a:t>
            </a:r>
            <a:endParaRPr lang="ru-RU" sz="3200">
              <a:solidFill>
                <a:srgbClr val="FF0000"/>
              </a:solidFill>
            </a:endParaRPr>
          </a:p>
        </p:txBody>
      </p:sp>
      <p:sp>
        <p:nvSpPr>
          <p:cNvPr id="24" name="WordArt 3"/>
          <p:cNvSpPr>
            <a:spLocks noChangeArrowheads="1" noChangeShapeType="1" noTextEdit="1"/>
          </p:cNvSpPr>
          <p:nvPr/>
        </p:nvSpPr>
        <p:spPr bwMode="auto">
          <a:xfrm>
            <a:off x="2771775" y="260350"/>
            <a:ext cx="5903913" cy="360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en-US" sz="3600" kern="1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/>
                <a:cs typeface="Arial"/>
              </a:rPr>
              <a:t>Let's remember the rules</a:t>
            </a:r>
            <a:endParaRPr lang="ru-RU" sz="3600" kern="10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6" grpId="0"/>
      <p:bldP spid="57360" grpId="0"/>
      <p:bldP spid="57368" grpId="0"/>
      <p:bldP spid="5737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5113"/>
            <a:ext cx="2001838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2" name="Text Box 4"/>
          <p:cNvSpPr txBox="1">
            <a:spLocks noChangeArrowheads="1"/>
          </p:cNvSpPr>
          <p:nvPr/>
        </p:nvSpPr>
        <p:spPr bwMode="auto">
          <a:xfrm>
            <a:off x="4067175" y="908050"/>
            <a:ext cx="292735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/>
              <a:t>a pet - pe</a:t>
            </a:r>
            <a:r>
              <a:rPr lang="en-GB" sz="4000">
                <a:solidFill>
                  <a:srgbClr val="0000CC"/>
                </a:solidFill>
              </a:rPr>
              <a:t>t</a:t>
            </a:r>
            <a:r>
              <a:rPr lang="en-GB" sz="4000"/>
              <a:t>s</a:t>
            </a:r>
          </a:p>
          <a:p>
            <a:r>
              <a:rPr lang="en-GB" sz="3200"/>
              <a:t>[</a:t>
            </a:r>
            <a:r>
              <a:rPr lang="en-GB" sz="3200">
                <a:latin typeface="Lucida Sans Unicode" pitchFamily="34" charset="0"/>
              </a:rPr>
              <a:t>ə pet     pet</a:t>
            </a:r>
            <a:r>
              <a:rPr lang="en-GB" sz="3200" u="sng">
                <a:solidFill>
                  <a:srgbClr val="FF0000"/>
                </a:solidFill>
                <a:latin typeface="Lucida Sans Unicode" pitchFamily="34" charset="0"/>
              </a:rPr>
              <a:t>s</a:t>
            </a:r>
            <a:r>
              <a:rPr lang="en-GB" sz="3200">
                <a:latin typeface="Lucida Sans Unicode" pitchFamily="34" charset="0"/>
              </a:rPr>
              <a:t>]</a:t>
            </a:r>
          </a:p>
        </p:txBody>
      </p:sp>
      <p:sp>
        <p:nvSpPr>
          <p:cNvPr id="46083" name="Text Box 5"/>
          <p:cNvSpPr txBox="1">
            <a:spLocks noChangeArrowheads="1"/>
          </p:cNvSpPr>
          <p:nvPr/>
        </p:nvSpPr>
        <p:spPr bwMode="auto">
          <a:xfrm>
            <a:off x="539750" y="2420938"/>
            <a:ext cx="33004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/>
              <a:t>a dog - do</a:t>
            </a:r>
            <a:r>
              <a:rPr lang="en-GB" sz="4000">
                <a:solidFill>
                  <a:srgbClr val="0000CC"/>
                </a:solidFill>
              </a:rPr>
              <a:t>g</a:t>
            </a:r>
            <a:r>
              <a:rPr lang="en-GB" sz="4000"/>
              <a:t>s</a:t>
            </a:r>
          </a:p>
          <a:p>
            <a:r>
              <a:rPr lang="en-GB" sz="3200"/>
              <a:t>[ə dɒg      </a:t>
            </a:r>
            <a:r>
              <a:rPr lang="ru-RU" sz="3200"/>
              <a:t> </a:t>
            </a:r>
            <a:r>
              <a:rPr lang="en-GB" sz="3200"/>
              <a:t>dɒg</a:t>
            </a:r>
            <a:r>
              <a:rPr lang="en-GB" sz="3200" u="sng">
                <a:solidFill>
                  <a:srgbClr val="FF0000"/>
                </a:solidFill>
              </a:rPr>
              <a:t>z</a:t>
            </a:r>
            <a:r>
              <a:rPr lang="en-GB" sz="3200"/>
              <a:t>]</a:t>
            </a:r>
          </a:p>
        </p:txBody>
      </p:sp>
      <p:pic>
        <p:nvPicPr>
          <p:cNvPr id="46084" name="Picture 6" descr="do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63713" y="2997200"/>
            <a:ext cx="962025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Text Box 7"/>
          <p:cNvSpPr txBox="1">
            <a:spLocks noChangeArrowheads="1"/>
          </p:cNvSpPr>
          <p:nvPr/>
        </p:nvSpPr>
        <p:spPr bwMode="auto">
          <a:xfrm>
            <a:off x="5076825" y="2420938"/>
            <a:ext cx="301625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/>
              <a:t>a pig - pi</a:t>
            </a:r>
            <a:r>
              <a:rPr lang="en-GB" sz="4000">
                <a:solidFill>
                  <a:srgbClr val="0000CC"/>
                </a:solidFill>
              </a:rPr>
              <a:t>g</a:t>
            </a:r>
            <a:r>
              <a:rPr lang="en-GB" sz="4000"/>
              <a:t>s</a:t>
            </a:r>
          </a:p>
          <a:p>
            <a:r>
              <a:rPr lang="en-GB" sz="3200"/>
              <a:t>[ə pig      pig</a:t>
            </a:r>
            <a:r>
              <a:rPr lang="en-GB" sz="3200" u="sng">
                <a:solidFill>
                  <a:srgbClr val="FF0000"/>
                </a:solidFill>
              </a:rPr>
              <a:t>z</a:t>
            </a:r>
            <a:r>
              <a:rPr lang="en-GB" sz="3200"/>
              <a:t>]</a:t>
            </a:r>
          </a:p>
        </p:txBody>
      </p:sp>
      <p:pic>
        <p:nvPicPr>
          <p:cNvPr id="46086" name="Picture 8" descr="pi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43638" y="2924175"/>
            <a:ext cx="68262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7" name="Text Box 9"/>
          <p:cNvSpPr txBox="1">
            <a:spLocks noChangeArrowheads="1"/>
          </p:cNvSpPr>
          <p:nvPr/>
        </p:nvSpPr>
        <p:spPr bwMode="auto">
          <a:xfrm>
            <a:off x="323850" y="3933825"/>
            <a:ext cx="3578225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/>
              <a:t>a duck- du</a:t>
            </a:r>
            <a:r>
              <a:rPr lang="en-GB" sz="4000">
                <a:solidFill>
                  <a:srgbClr val="0000CC"/>
                </a:solidFill>
              </a:rPr>
              <a:t>ck</a:t>
            </a:r>
            <a:r>
              <a:rPr lang="en-GB" sz="4000"/>
              <a:t>s</a:t>
            </a:r>
          </a:p>
          <a:p>
            <a:r>
              <a:rPr lang="en-GB" sz="3200"/>
              <a:t>[ə dʌk         dʌk</a:t>
            </a:r>
            <a:r>
              <a:rPr lang="en-GB" sz="3200" u="sng">
                <a:solidFill>
                  <a:srgbClr val="FF0000"/>
                </a:solidFill>
              </a:rPr>
              <a:t>s</a:t>
            </a:r>
            <a:r>
              <a:rPr lang="en-GB" sz="3200"/>
              <a:t>]</a:t>
            </a:r>
          </a:p>
        </p:txBody>
      </p:sp>
      <p:sp>
        <p:nvSpPr>
          <p:cNvPr id="46088" name="Text Box 11"/>
          <p:cNvSpPr txBox="1">
            <a:spLocks noChangeArrowheads="1"/>
          </p:cNvSpPr>
          <p:nvPr/>
        </p:nvSpPr>
        <p:spPr bwMode="auto">
          <a:xfrm>
            <a:off x="5148263" y="3860800"/>
            <a:ext cx="33766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/>
              <a:t>an owl - ow</a:t>
            </a:r>
            <a:r>
              <a:rPr lang="en-GB" sz="4000">
                <a:solidFill>
                  <a:srgbClr val="0000CC"/>
                </a:solidFill>
              </a:rPr>
              <a:t>l</a:t>
            </a:r>
            <a:r>
              <a:rPr lang="en-GB" sz="4000"/>
              <a:t>s</a:t>
            </a:r>
          </a:p>
          <a:p>
            <a:r>
              <a:rPr lang="en-GB" sz="3200"/>
              <a:t>[ən aʊl        aʊl</a:t>
            </a:r>
            <a:r>
              <a:rPr lang="en-GB" sz="3200" u="sng">
                <a:solidFill>
                  <a:srgbClr val="FF0000"/>
                </a:solidFill>
              </a:rPr>
              <a:t>z</a:t>
            </a:r>
            <a:r>
              <a:rPr lang="en-GB" sz="3200"/>
              <a:t>]</a:t>
            </a:r>
          </a:p>
        </p:txBody>
      </p:sp>
      <p:pic>
        <p:nvPicPr>
          <p:cNvPr id="46089" name="Picture 12" descr="owl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45275" y="4437063"/>
            <a:ext cx="6985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90" name="Text Box 13"/>
          <p:cNvSpPr txBox="1">
            <a:spLocks noChangeArrowheads="1"/>
          </p:cNvSpPr>
          <p:nvPr/>
        </p:nvSpPr>
        <p:spPr bwMode="auto">
          <a:xfrm>
            <a:off x="2555875" y="5229225"/>
            <a:ext cx="44386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/>
              <a:t>a parrot - parro</a:t>
            </a:r>
            <a:r>
              <a:rPr lang="en-GB" sz="4000">
                <a:solidFill>
                  <a:srgbClr val="0000CC"/>
                </a:solidFill>
              </a:rPr>
              <a:t>t</a:t>
            </a:r>
            <a:r>
              <a:rPr lang="en-GB" sz="4000"/>
              <a:t>s</a:t>
            </a:r>
          </a:p>
          <a:p>
            <a:r>
              <a:rPr lang="en-GB" sz="3200"/>
              <a:t>[ə `p</a:t>
            </a:r>
            <a:r>
              <a:rPr lang="en-US" sz="3200"/>
              <a:t>ærə</a:t>
            </a:r>
            <a:r>
              <a:rPr lang="en-GB" sz="3200"/>
              <a:t>t      </a:t>
            </a:r>
            <a:r>
              <a:rPr lang="ru-RU" sz="3200"/>
              <a:t> </a:t>
            </a:r>
            <a:r>
              <a:rPr lang="en-GB" sz="3200"/>
              <a:t>`p</a:t>
            </a:r>
            <a:r>
              <a:rPr lang="en-US" sz="3200"/>
              <a:t>ærə</a:t>
            </a:r>
            <a:r>
              <a:rPr lang="en-GB" sz="3200"/>
              <a:t>t</a:t>
            </a:r>
            <a:r>
              <a:rPr lang="en-GB" b="0"/>
              <a:t> </a:t>
            </a:r>
            <a:r>
              <a:rPr lang="en-GB" sz="3200" u="sng">
                <a:solidFill>
                  <a:srgbClr val="FF0000"/>
                </a:solidFill>
              </a:rPr>
              <a:t>s</a:t>
            </a:r>
            <a:r>
              <a:rPr lang="en-GB" sz="3200"/>
              <a:t>]</a:t>
            </a:r>
          </a:p>
        </p:txBody>
      </p:sp>
      <p:pic>
        <p:nvPicPr>
          <p:cNvPr id="46091" name="Picture 14" descr="parrot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27538" y="5815013"/>
            <a:ext cx="858837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92" name="Picture 16" descr="действующее лицо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55875" y="836613"/>
            <a:ext cx="865188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7" name="WordArt 17"/>
          <p:cNvSpPr>
            <a:spLocks noChangeArrowheads="1" noChangeShapeType="1" noTextEdit="1"/>
          </p:cNvSpPr>
          <p:nvPr/>
        </p:nvSpPr>
        <p:spPr bwMode="auto">
          <a:xfrm>
            <a:off x="2792412" y="116632"/>
            <a:ext cx="5476875" cy="47391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angle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Learn to read the words</a:t>
            </a:r>
            <a:endParaRPr lang="ru-RU" sz="3600" kern="1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46094" name="Рисунок 1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692275" y="4478338"/>
            <a:ext cx="658813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571482" y="1040904"/>
            <a:ext cx="872354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dirty="0">
                <a:ln/>
                <a:solidFill>
                  <a:schemeClr val="accent3"/>
                </a:solidFill>
              </a:rPr>
              <a:t>сущ.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08520" y="87115"/>
            <a:ext cx="8856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Образуйте множественное число от следующих  </a:t>
            </a:r>
          </a:p>
        </p:txBody>
      </p:sp>
      <p:pic>
        <p:nvPicPr>
          <p:cNvPr id="48130" name="Picture 5" descr="действующее лиц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5963" y="654050"/>
            <a:ext cx="57626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TextBox 6"/>
          <p:cNvSpPr txBox="1">
            <a:spLocks noChangeArrowheads="1"/>
          </p:cNvSpPr>
          <p:nvPr/>
        </p:nvSpPr>
        <p:spPr bwMode="auto">
          <a:xfrm>
            <a:off x="2268538" y="1298575"/>
            <a:ext cx="34194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0"/>
              <a:t>a cake – 3 ………</a:t>
            </a:r>
            <a:endParaRPr lang="ru-RU" sz="3200" b="0"/>
          </a:p>
        </p:txBody>
      </p:sp>
      <p:pic>
        <p:nvPicPr>
          <p:cNvPr id="48132" name="Рисунок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638" y="1331913"/>
            <a:ext cx="1093787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211638" y="1277938"/>
            <a:ext cx="13223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i="1">
                <a:solidFill>
                  <a:srgbClr val="0000CC"/>
                </a:solidFill>
              </a:rPr>
              <a:t>cakes</a:t>
            </a:r>
            <a:endParaRPr lang="ru-RU" sz="3200" i="1">
              <a:solidFill>
                <a:srgbClr val="0000CC"/>
              </a:solidFill>
            </a:endParaRPr>
          </a:p>
        </p:txBody>
      </p:sp>
      <p:pic>
        <p:nvPicPr>
          <p:cNvPr id="48134" name="Рисунок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92250" y="1292225"/>
            <a:ext cx="811213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92250" y="1287463"/>
            <a:ext cx="811213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92250" y="1292225"/>
            <a:ext cx="811213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92250" y="1281113"/>
            <a:ext cx="811213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92250" y="1285875"/>
            <a:ext cx="811213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9" name="TextBox 14"/>
          <p:cNvSpPr txBox="1">
            <a:spLocks noChangeArrowheads="1"/>
          </p:cNvSpPr>
          <p:nvPr/>
        </p:nvSpPr>
        <p:spPr bwMode="auto">
          <a:xfrm>
            <a:off x="358775" y="2209800"/>
            <a:ext cx="8174038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0"/>
              <a:t>a cat – 2 ………               a film – 2 ……</a:t>
            </a:r>
          </a:p>
          <a:p>
            <a:r>
              <a:rPr lang="en-US" sz="3200" b="0"/>
              <a:t>a pig – 3 ………               a dog – 4 ……</a:t>
            </a:r>
          </a:p>
          <a:p>
            <a:r>
              <a:rPr lang="en-US" sz="3200" b="0"/>
              <a:t>a hat - 4……                    a zebra – 3 ………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79613" y="2198688"/>
            <a:ext cx="1617662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i="1" dirty="0">
                <a:solidFill>
                  <a:srgbClr val="0000CC"/>
                </a:solidFill>
              </a:rPr>
              <a:t>cats 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[s]</a:t>
            </a:r>
            <a:endParaRPr lang="ru-RU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68538" y="2701925"/>
            <a:ext cx="1617662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i="1" dirty="0">
                <a:solidFill>
                  <a:srgbClr val="0000CC"/>
                </a:solidFill>
              </a:rPr>
              <a:t>pigs 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[z]</a:t>
            </a:r>
            <a:endParaRPr lang="ru-RU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79613" y="3195638"/>
            <a:ext cx="1639887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i="1" dirty="0">
                <a:solidFill>
                  <a:srgbClr val="0000CC"/>
                </a:solidFill>
              </a:rPr>
              <a:t>hats 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[s]</a:t>
            </a:r>
            <a:endParaRPr lang="ru-RU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15113" y="2147888"/>
            <a:ext cx="184785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i="1" dirty="0">
                <a:solidFill>
                  <a:srgbClr val="0000CC"/>
                </a:solidFill>
              </a:rPr>
              <a:t>films 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[z]</a:t>
            </a:r>
            <a:r>
              <a:rPr lang="en-US" sz="3200" i="1" dirty="0">
                <a:solidFill>
                  <a:srgbClr val="0000CC"/>
                </a:solidFill>
              </a:rPr>
              <a:t> </a:t>
            </a:r>
            <a:endParaRPr lang="ru-RU" sz="3200" i="1" dirty="0">
              <a:solidFill>
                <a:srgbClr val="0000CC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02438" y="2701925"/>
            <a:ext cx="1754187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i="1" dirty="0">
                <a:solidFill>
                  <a:srgbClr val="0000CC"/>
                </a:solidFill>
              </a:rPr>
              <a:t>dogs 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[z]</a:t>
            </a:r>
            <a:endParaRPr lang="ru-RU" sz="3200" i="1" dirty="0">
              <a:solidFill>
                <a:srgbClr val="0000CC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15163" y="3195638"/>
            <a:ext cx="207486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i="1" dirty="0">
                <a:solidFill>
                  <a:srgbClr val="0000CC"/>
                </a:solidFill>
              </a:rPr>
              <a:t>zebras 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[z]</a:t>
            </a:r>
            <a:endParaRPr lang="ru-RU" sz="3200" i="1" dirty="0">
              <a:solidFill>
                <a:srgbClr val="0000CC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79512" y="3717032"/>
            <a:ext cx="8856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Распределите следующие слова по колонкам:</a:t>
            </a:r>
          </a:p>
        </p:txBody>
      </p:sp>
      <p:pic>
        <p:nvPicPr>
          <p:cNvPr id="48147" name="Рисунок 2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90600" y="4221163"/>
            <a:ext cx="1003300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8" name="Рисунок 2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92950" y="4105275"/>
            <a:ext cx="7921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Прямоугольник 24"/>
          <p:cNvSpPr/>
          <p:nvPr/>
        </p:nvSpPr>
        <p:spPr>
          <a:xfrm>
            <a:off x="2669873" y="4917361"/>
            <a:ext cx="132440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dirty="0">
                <a:ln w="190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</a:rPr>
              <a:t>zebras</a:t>
            </a:r>
            <a:endParaRPr lang="ru-RU" sz="2800" dirty="0">
              <a:ln w="190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410543" y="4917361"/>
            <a:ext cx="114326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dirty="0">
                <a:ln w="190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</a:rPr>
              <a:t>a dog</a:t>
            </a:r>
            <a:endParaRPr lang="ru-RU" sz="2800" dirty="0">
              <a:ln w="190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332875" y="5440581"/>
            <a:ext cx="132279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dirty="0">
                <a:ln w="190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</a:rPr>
              <a:t>2 films</a:t>
            </a:r>
            <a:endParaRPr lang="ru-RU" sz="2800" dirty="0">
              <a:ln w="190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825495" y="5451368"/>
            <a:ext cx="172354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dirty="0">
                <a:ln w="190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</a:rPr>
              <a:t>3 parrots</a:t>
            </a:r>
            <a:endParaRPr lang="ru-RU" sz="2800" dirty="0">
              <a:ln w="190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659564" y="5945211"/>
            <a:ext cx="130195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dirty="0">
                <a:ln w="190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</a:rPr>
              <a:t>an owl</a:t>
            </a:r>
            <a:endParaRPr lang="ru-RU" sz="2800" dirty="0">
              <a:ln w="190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030820" y="6213531"/>
            <a:ext cx="150393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dirty="0">
                <a:ln w="190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</a:rPr>
              <a:t>doctors</a:t>
            </a:r>
            <a:endParaRPr lang="ru-RU" sz="2800" dirty="0">
              <a:ln w="190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543640" y="5877272"/>
            <a:ext cx="100540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dirty="0">
                <a:ln w="190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</a:rPr>
              <a:t>1 cat</a:t>
            </a:r>
            <a:endParaRPr lang="ru-RU" sz="2800" dirty="0">
              <a:ln w="190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72959E-6 L 0.53663 0.0143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23" y="71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48369E-6 L 0.4342 0.0474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01" y="235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55378E-6 L 0.47361 -0.04765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81" y="-23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41337E-6 L 0.47413 0.02845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98" y="14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41337E-6 L -0.43073 0.04927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45" y="24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46449E-6 L 0.39392 0.01504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7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1039E-6 L 0.22466 0.06593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33" y="32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11751E-7 L -0.25 -0.03146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15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30396E-6 L -0.54705 0.0458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61" y="22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8545E-6 L 0.31562 0.00717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81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8288" y="211138"/>
            <a:ext cx="456247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941949" y="231659"/>
            <a:ext cx="3740232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Guess a riddle!</a:t>
            </a:r>
            <a:endParaRPr lang="ru-RU" sz="5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7680" y="2089880"/>
            <a:ext cx="828944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Listen to the story and say who is it?</a:t>
            </a:r>
            <a:endParaRPr lang="ru-RU" sz="36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3252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7550" y="2800350"/>
            <a:ext cx="334645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80188" y="3411538"/>
            <a:ext cx="1781175" cy="259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3463" y="4708525"/>
            <a:ext cx="1677987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63700" y="4164013"/>
            <a:ext cx="1579563" cy="254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3375" y="4918075"/>
            <a:ext cx="1422400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2438" y="2635250"/>
            <a:ext cx="1562100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Скругленная прямоугольная выноска 15"/>
          <p:cNvSpPr/>
          <p:nvPr/>
        </p:nvSpPr>
        <p:spPr bwMode="auto">
          <a:xfrm>
            <a:off x="2619552" y="2890982"/>
            <a:ext cx="2985164" cy="1367515"/>
          </a:xfrm>
          <a:prstGeom prst="wedgeRoundRectCallout">
            <a:avLst>
              <a:gd name="adj1" fmla="val 85604"/>
              <a:gd name="adj2" fmla="val 26028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He is not a dragon.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17" name="Скругленная прямоугольная выноска 16"/>
          <p:cNvSpPr/>
          <p:nvPr/>
        </p:nvSpPr>
        <p:spPr bwMode="auto">
          <a:xfrm>
            <a:off x="2725944" y="3043382"/>
            <a:ext cx="2985164" cy="1367515"/>
          </a:xfrm>
          <a:prstGeom prst="wedgeRoundRectCallout">
            <a:avLst>
              <a:gd name="adj1" fmla="val 85604"/>
              <a:gd name="adj2" fmla="val 26028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He is not green.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18" name="Скругленная прямоугольная выноска 17"/>
          <p:cNvSpPr/>
          <p:nvPr/>
        </p:nvSpPr>
        <p:spPr bwMode="auto">
          <a:xfrm>
            <a:off x="2813105" y="3251489"/>
            <a:ext cx="3255186" cy="1367515"/>
          </a:xfrm>
          <a:prstGeom prst="wedgeRoundRectCallout">
            <a:avLst>
              <a:gd name="adj1" fmla="val 68012"/>
              <a:gd name="adj2" fmla="val 24677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He isn`t a small monster.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19" name="Скругленная прямоугольная выноска 18"/>
          <p:cNvSpPr/>
          <p:nvPr/>
        </p:nvSpPr>
        <p:spPr bwMode="auto">
          <a:xfrm>
            <a:off x="3083127" y="4410897"/>
            <a:ext cx="2985164" cy="1367515"/>
          </a:xfrm>
          <a:prstGeom prst="wedgeRoundRectCallout">
            <a:avLst>
              <a:gd name="adj1" fmla="val 69824"/>
              <a:gd name="adj2" fmla="val -2339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en-US" sz="3200" dirty="0">
                <a:solidFill>
                  <a:schemeClr val="tx1"/>
                </a:solidFill>
              </a:rPr>
              <a:t>He is a big blue monster.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89244E-6 L 0.68298 0.19338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49" y="96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4231" y="139160"/>
            <a:ext cx="749435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Read the story and say who is it?</a:t>
            </a:r>
            <a:endParaRPr lang="ru-RU" sz="36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48525" y="903288"/>
            <a:ext cx="1677988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5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3" y="982663"/>
            <a:ext cx="155575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6" name="TextBox 6"/>
          <p:cNvSpPr txBox="1">
            <a:spLocks noChangeArrowheads="1"/>
          </p:cNvSpPr>
          <p:nvPr/>
        </p:nvSpPr>
        <p:spPr bwMode="auto">
          <a:xfrm>
            <a:off x="1787525" y="982663"/>
            <a:ext cx="5197475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/>
              <a:t>He </a:t>
            </a:r>
            <a:r>
              <a:rPr lang="en-US" sz="2800">
                <a:solidFill>
                  <a:srgbClr val="FF0000"/>
                </a:solidFill>
              </a:rPr>
              <a:t>is</a:t>
            </a:r>
            <a:r>
              <a:rPr lang="en-US" sz="2800"/>
              <a:t> a monster. </a:t>
            </a:r>
            <a:r>
              <a:rPr lang="en-US" sz="2800">
                <a:solidFill>
                  <a:srgbClr val="7F7F7F"/>
                </a:solidFill>
              </a:rPr>
              <a:t>[`m</a:t>
            </a:r>
            <a:r>
              <a:rPr lang="en-US" sz="2800">
                <a:solidFill>
                  <a:srgbClr val="7F7F7F"/>
                </a:solidFill>
                <a:latin typeface="Lucida Sans Unicode" pitchFamily="34" charset="0"/>
              </a:rPr>
              <a:t>ɒnst</a:t>
            </a:r>
            <a:r>
              <a:rPr lang="en-US" sz="2800">
                <a:solidFill>
                  <a:srgbClr val="7F7F7F"/>
                </a:solidFill>
              </a:rPr>
              <a:t>ə]</a:t>
            </a:r>
          </a:p>
          <a:p>
            <a:pPr algn="ctr"/>
            <a:r>
              <a:rPr lang="en-US" sz="2800"/>
              <a:t>He </a:t>
            </a:r>
            <a:r>
              <a:rPr lang="en-US" sz="2800">
                <a:solidFill>
                  <a:srgbClr val="FF0000"/>
                </a:solidFill>
              </a:rPr>
              <a:t>is not </a:t>
            </a:r>
            <a:r>
              <a:rPr lang="en-US" sz="2800"/>
              <a:t>a dragon. </a:t>
            </a:r>
            <a:r>
              <a:rPr lang="en-US" sz="2800">
                <a:solidFill>
                  <a:srgbClr val="7F7F7F"/>
                </a:solidFill>
              </a:rPr>
              <a:t>[`drægən]</a:t>
            </a:r>
          </a:p>
          <a:p>
            <a:pPr algn="ctr"/>
            <a:r>
              <a:rPr lang="en-US" sz="2800"/>
              <a:t>He </a:t>
            </a:r>
            <a:r>
              <a:rPr lang="en-US" sz="2800">
                <a:solidFill>
                  <a:srgbClr val="FF0000"/>
                </a:solidFill>
              </a:rPr>
              <a:t>is not </a:t>
            </a:r>
            <a:r>
              <a:rPr lang="en-US" sz="2800"/>
              <a:t>big.</a:t>
            </a:r>
          </a:p>
          <a:p>
            <a:pPr algn="ctr"/>
            <a:r>
              <a:rPr lang="en-US" sz="2800"/>
              <a:t>He </a:t>
            </a:r>
            <a:r>
              <a:rPr lang="en-US" sz="2800">
                <a:solidFill>
                  <a:srgbClr val="FF0000"/>
                </a:solidFill>
              </a:rPr>
              <a:t>is</a:t>
            </a:r>
            <a:r>
              <a:rPr lang="en-US" sz="2800"/>
              <a:t> kind. </a:t>
            </a:r>
            <a:r>
              <a:rPr lang="en-US" sz="2800">
                <a:solidFill>
                  <a:srgbClr val="7F7F7F"/>
                </a:solidFill>
              </a:rPr>
              <a:t>[kaind]</a:t>
            </a:r>
          </a:p>
          <a:p>
            <a:pPr algn="ctr"/>
            <a:r>
              <a:rPr lang="en-US" sz="2800"/>
              <a:t>He </a:t>
            </a:r>
            <a:r>
              <a:rPr lang="en-US" sz="2800">
                <a:solidFill>
                  <a:srgbClr val="FF0000"/>
                </a:solidFill>
              </a:rPr>
              <a:t>is not </a:t>
            </a:r>
            <a:r>
              <a:rPr lang="en-US" sz="2800"/>
              <a:t>evil. </a:t>
            </a:r>
            <a:r>
              <a:rPr lang="en-US" sz="2800">
                <a:solidFill>
                  <a:srgbClr val="7F7F7F"/>
                </a:solidFill>
              </a:rPr>
              <a:t>[i:vl]</a:t>
            </a:r>
            <a:endParaRPr lang="ru-RU" sz="2800">
              <a:solidFill>
                <a:srgbClr val="7F7F7F"/>
              </a:solidFill>
            </a:endParaRPr>
          </a:p>
        </p:txBody>
      </p:sp>
      <p:sp>
        <p:nvSpPr>
          <p:cNvPr id="8" name="Круглая лента лицом вверх 7"/>
          <p:cNvSpPr/>
          <p:nvPr/>
        </p:nvSpPr>
        <p:spPr bwMode="auto">
          <a:xfrm>
            <a:off x="385975" y="2820722"/>
            <a:ext cx="1834711" cy="408283"/>
          </a:xfrm>
          <a:prstGeom prst="ellipseRibbon2">
            <a:avLst>
              <a:gd name="adj1" fmla="val 18601"/>
              <a:gd name="adj2" fmla="val 68986"/>
              <a:gd name="adj3" fmla="val 12500"/>
            </a:avLst>
          </a:prstGeom>
          <a:ln>
            <a:solidFill>
              <a:schemeClr val="tx1"/>
            </a:solidFill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prstTxWarp prst="textChevron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pc="50" dirty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Grover </a:t>
            </a:r>
            <a:endParaRPr lang="ru-RU" spc="50" dirty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Круглая лента лицом вверх 8"/>
          <p:cNvSpPr/>
          <p:nvPr/>
        </p:nvSpPr>
        <p:spPr bwMode="auto">
          <a:xfrm>
            <a:off x="6984412" y="2902157"/>
            <a:ext cx="1834711" cy="408283"/>
          </a:xfrm>
          <a:prstGeom prst="ellipseRibbon2">
            <a:avLst>
              <a:gd name="adj1" fmla="val 18601"/>
              <a:gd name="adj2" fmla="val 68986"/>
              <a:gd name="adj3" fmla="val 12500"/>
            </a:avLst>
          </a:prstGeom>
          <a:ln>
            <a:solidFill>
              <a:schemeClr val="tx1"/>
            </a:solidFill>
            <a:headEnd type="none" w="med" len="med"/>
            <a:tailEnd type="none" w="med" len="med"/>
          </a:ln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prstTxWarp prst="textChevron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1200" spc="50" dirty="0" err="1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Ord</a:t>
            </a:r>
            <a:endParaRPr lang="ru-RU" spc="50" dirty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8730" y="3452772"/>
            <a:ext cx="884537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Write the story about another monster.</a:t>
            </a:r>
            <a:endParaRPr lang="ru-RU" sz="36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4164173"/>
            <a:ext cx="2042706" cy="95410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400" cap="all" dirty="0">
                <a:ln/>
                <a:solidFill>
                  <a:srgbClr val="FF3399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AB p.19,</a:t>
            </a:r>
          </a:p>
          <a:p>
            <a:pPr algn="ctr">
              <a:defRPr/>
            </a:pPr>
            <a:r>
              <a:rPr lang="en-US" sz="2400" cap="all" dirty="0">
                <a:ln/>
                <a:solidFill>
                  <a:srgbClr val="FF3399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ex.1</a:t>
            </a:r>
            <a:r>
              <a:rPr lang="en-US" sz="3200" cap="all" dirty="0">
                <a:ln/>
                <a:solidFill>
                  <a:srgbClr val="FF3399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endParaRPr lang="ru-RU" sz="3200" cap="all" dirty="0">
              <a:ln/>
              <a:solidFill>
                <a:srgbClr val="FF3399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4281" name="TextBox 11"/>
          <p:cNvSpPr txBox="1">
            <a:spLocks noChangeArrowheads="1"/>
          </p:cNvSpPr>
          <p:nvPr/>
        </p:nvSpPr>
        <p:spPr bwMode="auto">
          <a:xfrm>
            <a:off x="1609725" y="4252913"/>
            <a:ext cx="5414963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/>
              <a:t>He …….. a monster. </a:t>
            </a:r>
            <a:r>
              <a:rPr lang="en-US" sz="2800">
                <a:solidFill>
                  <a:srgbClr val="7F7F7F"/>
                </a:solidFill>
              </a:rPr>
              <a:t>[`m</a:t>
            </a:r>
            <a:r>
              <a:rPr lang="en-US" sz="2800">
                <a:solidFill>
                  <a:srgbClr val="7F7F7F"/>
                </a:solidFill>
                <a:latin typeface="Lucida Sans Unicode" pitchFamily="34" charset="0"/>
              </a:rPr>
              <a:t>ɒnst</a:t>
            </a:r>
            <a:r>
              <a:rPr lang="en-US" sz="2800">
                <a:solidFill>
                  <a:srgbClr val="7F7F7F"/>
                </a:solidFill>
              </a:rPr>
              <a:t>ə]</a:t>
            </a:r>
          </a:p>
          <a:p>
            <a:pPr algn="ctr"/>
            <a:r>
              <a:rPr lang="en-US" sz="2800"/>
              <a:t>He ………. a dragon. </a:t>
            </a:r>
            <a:r>
              <a:rPr lang="en-US" sz="2800">
                <a:solidFill>
                  <a:srgbClr val="7F7F7F"/>
                </a:solidFill>
              </a:rPr>
              <a:t>[`drægən]</a:t>
            </a:r>
          </a:p>
          <a:p>
            <a:pPr algn="ctr"/>
            <a:r>
              <a:rPr lang="en-US" sz="2800"/>
              <a:t>He ……….. big.</a:t>
            </a:r>
          </a:p>
          <a:p>
            <a:pPr algn="ctr"/>
            <a:r>
              <a:rPr lang="en-US" sz="2800"/>
              <a:t>He ……… kind. </a:t>
            </a:r>
            <a:r>
              <a:rPr lang="en-US" sz="2800">
                <a:solidFill>
                  <a:srgbClr val="7F7F7F"/>
                </a:solidFill>
              </a:rPr>
              <a:t>[kaind]</a:t>
            </a:r>
          </a:p>
          <a:p>
            <a:pPr algn="ctr"/>
            <a:r>
              <a:rPr lang="en-US" sz="2800"/>
              <a:t>He ……….</a:t>
            </a:r>
            <a:r>
              <a:rPr lang="en-US" sz="2800">
                <a:solidFill>
                  <a:srgbClr val="FF0000"/>
                </a:solidFill>
              </a:rPr>
              <a:t> </a:t>
            </a:r>
            <a:r>
              <a:rPr lang="en-US" sz="2800"/>
              <a:t>evil. </a:t>
            </a:r>
            <a:r>
              <a:rPr lang="en-US" sz="2800">
                <a:solidFill>
                  <a:srgbClr val="7F7F7F"/>
                </a:solidFill>
              </a:rPr>
              <a:t>[ivl]</a:t>
            </a:r>
            <a:endParaRPr lang="ru-RU" sz="2800">
              <a:solidFill>
                <a:srgbClr val="7F7F7F"/>
              </a:solidFill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317750" y="4164013"/>
            <a:ext cx="1143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0000CC"/>
                </a:solidFill>
              </a:rPr>
              <a:t>is not</a:t>
            </a:r>
            <a:endParaRPr lang="ru-RU" sz="2800">
              <a:solidFill>
                <a:srgbClr val="0000CC"/>
              </a:solidFill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597150" y="4595813"/>
            <a:ext cx="5842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0000CC"/>
                </a:solidFill>
              </a:rPr>
              <a:t>is </a:t>
            </a:r>
            <a:endParaRPr lang="ru-RU" sz="2800">
              <a:solidFill>
                <a:srgbClr val="0000CC"/>
              </a:solidFill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149725" y="5043488"/>
            <a:ext cx="584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0000CC"/>
                </a:solidFill>
              </a:rPr>
              <a:t>is </a:t>
            </a:r>
            <a:endParaRPr lang="ru-RU" sz="2800">
              <a:solidFill>
                <a:srgbClr val="0000CC"/>
              </a:solidFill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181350" y="5507038"/>
            <a:ext cx="584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0000CC"/>
                </a:solidFill>
              </a:rPr>
              <a:t>is </a:t>
            </a:r>
            <a:endParaRPr lang="ru-RU" sz="2800">
              <a:solidFill>
                <a:srgbClr val="0000CC"/>
              </a:solidFill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298825" y="5907088"/>
            <a:ext cx="11430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0000CC"/>
                </a:solidFill>
              </a:rPr>
              <a:t>is not</a:t>
            </a:r>
            <a:endParaRPr lang="ru-RU" sz="280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36873E-6 L 0.00278 0.470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2352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56697E-6 L 0.00295 0.4693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234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3828204">
            <a:off x="745331" y="-292893"/>
            <a:ext cx="2105025" cy="297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8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39700" y="169863"/>
            <a:ext cx="1938338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735977" y="0"/>
            <a:ext cx="3326674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200" cap="all" dirty="0">
                <a:ln/>
                <a:solidFill>
                  <a:srgbClr val="FF3399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AB p.19, ex.2</a:t>
            </a:r>
            <a:r>
              <a:rPr lang="en-US" sz="4000" cap="all" dirty="0">
                <a:ln/>
                <a:solidFill>
                  <a:srgbClr val="FF3399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endParaRPr lang="ru-RU" sz="4000" cap="all" dirty="0">
              <a:ln/>
              <a:solidFill>
                <a:srgbClr val="FF3399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5530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46388" y="630238"/>
            <a:ext cx="5946775" cy="96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Рисунок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1940136">
            <a:off x="185738" y="3790950"/>
            <a:ext cx="1714500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2" name="Рисунок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1940136">
            <a:off x="417513" y="5313363"/>
            <a:ext cx="1714500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3" name="Рисунок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1940136">
            <a:off x="3074988" y="5510213"/>
            <a:ext cx="1716087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4" name="Рисунок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1940136">
            <a:off x="5764213" y="5408613"/>
            <a:ext cx="19685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5" name="Рисунок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1940136">
            <a:off x="7292975" y="4017963"/>
            <a:ext cx="1714500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6" name="Рисунок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1379152">
            <a:off x="6203950" y="2430463"/>
            <a:ext cx="2684463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7" name="TextBox 5"/>
          <p:cNvSpPr txBox="1">
            <a:spLocks noChangeArrowheads="1"/>
          </p:cNvSpPr>
          <p:nvPr/>
        </p:nvSpPr>
        <p:spPr bwMode="auto">
          <a:xfrm>
            <a:off x="2273300" y="1958975"/>
            <a:ext cx="4714875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/>
              <a:t>He …………….. a dragon.</a:t>
            </a:r>
          </a:p>
          <a:p>
            <a:r>
              <a:rPr lang="en-US" sz="2800"/>
              <a:t>He is ….. blue ……….... .</a:t>
            </a:r>
          </a:p>
          <a:p>
            <a:r>
              <a:rPr lang="en-US" sz="2800"/>
              <a:t>He ………… big.</a:t>
            </a:r>
          </a:p>
          <a:p>
            <a:r>
              <a:rPr lang="en-US" sz="2800"/>
              <a:t>He is not …………….. .</a:t>
            </a:r>
          </a:p>
          <a:p>
            <a:r>
              <a:rPr lang="en-US" sz="2800"/>
              <a:t>He is a ………….. monster.</a:t>
            </a:r>
          </a:p>
          <a:p>
            <a:r>
              <a:rPr lang="en-US" sz="2800"/>
              <a:t>He likes ……………… </a:t>
            </a:r>
          </a:p>
          <a:p>
            <a:r>
              <a:rPr lang="en-US" sz="2800">
                <a:solidFill>
                  <a:srgbClr val="0000CC"/>
                </a:solidFill>
              </a:rPr>
              <a:t>He is </a:t>
            </a:r>
            <a:r>
              <a:rPr lang="en-US" sz="2800"/>
              <a:t>………………………..</a:t>
            </a:r>
            <a:endParaRPr lang="ru-RU" sz="2800"/>
          </a:p>
        </p:txBody>
      </p:sp>
      <p:sp>
        <p:nvSpPr>
          <p:cNvPr id="12" name="TextBox 11"/>
          <p:cNvSpPr txBox="1"/>
          <p:nvPr/>
        </p:nvSpPr>
        <p:spPr>
          <a:xfrm>
            <a:off x="368982" y="4123840"/>
            <a:ext cx="1348951" cy="690205"/>
          </a:xfrm>
          <a:prstGeom prst="roundRect">
            <a:avLst>
              <a:gd name="adj" fmla="val 41952"/>
            </a:avLst>
          </a:prstGeom>
          <a:gradFill>
            <a:gsLst>
              <a:gs pos="0">
                <a:schemeClr val="accent5">
                  <a:shade val="51000"/>
                  <a:satMod val="130000"/>
                  <a:alpha val="49000"/>
                </a:schemeClr>
              </a:gs>
              <a:gs pos="80000">
                <a:schemeClr val="accent5">
                  <a:shade val="93000"/>
                  <a:satMod val="130000"/>
                  <a:alpha val="50000"/>
                </a:schemeClr>
              </a:gs>
              <a:gs pos="100000">
                <a:schemeClr val="accent5">
                  <a:shade val="94000"/>
                  <a:satMod val="135000"/>
                  <a:alpha val="49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0000CC"/>
                </a:solidFill>
              </a:rPr>
              <a:t>is not</a:t>
            </a:r>
            <a:endParaRPr lang="ru-RU" sz="2800" dirty="0">
              <a:solidFill>
                <a:srgbClr val="0000C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0247" y="5646215"/>
            <a:ext cx="1348951" cy="690205"/>
          </a:xfrm>
          <a:prstGeom prst="roundRect">
            <a:avLst>
              <a:gd name="adj" fmla="val 41952"/>
            </a:avLst>
          </a:prstGeom>
          <a:gradFill>
            <a:gsLst>
              <a:gs pos="0">
                <a:schemeClr val="accent5">
                  <a:shade val="51000"/>
                  <a:satMod val="130000"/>
                  <a:alpha val="49000"/>
                </a:schemeClr>
              </a:gs>
              <a:gs pos="80000">
                <a:schemeClr val="accent5">
                  <a:shade val="93000"/>
                  <a:satMod val="130000"/>
                  <a:alpha val="50000"/>
                </a:schemeClr>
              </a:gs>
              <a:gs pos="100000">
                <a:schemeClr val="accent5">
                  <a:shade val="94000"/>
                  <a:satMod val="135000"/>
                  <a:alpha val="49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0000CC"/>
                </a:solidFill>
              </a:rPr>
              <a:t>evil</a:t>
            </a:r>
            <a:endParaRPr lang="ru-RU" sz="2800" dirty="0">
              <a:solidFill>
                <a:srgbClr val="0000CC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58675" y="5826035"/>
            <a:ext cx="1348951" cy="690205"/>
          </a:xfrm>
          <a:prstGeom prst="roundRect">
            <a:avLst>
              <a:gd name="adj" fmla="val 41952"/>
            </a:avLst>
          </a:prstGeom>
          <a:gradFill>
            <a:gsLst>
              <a:gs pos="0">
                <a:schemeClr val="accent5">
                  <a:shade val="51000"/>
                  <a:satMod val="130000"/>
                  <a:alpha val="49000"/>
                </a:schemeClr>
              </a:gs>
              <a:gs pos="80000">
                <a:schemeClr val="accent5">
                  <a:shade val="93000"/>
                  <a:satMod val="130000"/>
                  <a:alpha val="50000"/>
                </a:schemeClr>
              </a:gs>
              <a:gs pos="100000">
                <a:schemeClr val="accent5">
                  <a:shade val="94000"/>
                  <a:satMod val="135000"/>
                  <a:alpha val="49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0000CC"/>
                </a:solidFill>
              </a:rPr>
              <a:t>kind</a:t>
            </a:r>
            <a:endParaRPr lang="ru-RU" sz="2800" dirty="0">
              <a:solidFill>
                <a:srgbClr val="0000CC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63665" y="5842999"/>
            <a:ext cx="1968606" cy="690205"/>
          </a:xfrm>
          <a:prstGeom prst="roundRect">
            <a:avLst>
              <a:gd name="adj" fmla="val 41952"/>
            </a:avLst>
          </a:prstGeom>
          <a:gradFill>
            <a:gsLst>
              <a:gs pos="0">
                <a:schemeClr val="accent5">
                  <a:shade val="51000"/>
                  <a:satMod val="130000"/>
                  <a:alpha val="49000"/>
                </a:schemeClr>
              </a:gs>
              <a:gs pos="80000">
                <a:schemeClr val="accent5">
                  <a:shade val="93000"/>
                  <a:satMod val="130000"/>
                  <a:alpha val="50000"/>
                </a:schemeClr>
              </a:gs>
              <a:gs pos="100000">
                <a:schemeClr val="accent5">
                  <a:shade val="94000"/>
                  <a:satMod val="135000"/>
                  <a:alpha val="49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0000CC"/>
                </a:solidFill>
              </a:rPr>
              <a:t>cookies</a:t>
            </a:r>
            <a:endParaRPr lang="ru-RU" sz="2800" dirty="0">
              <a:solidFill>
                <a:srgbClr val="0000CC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46740" y="4351796"/>
            <a:ext cx="1348951" cy="690205"/>
          </a:xfrm>
          <a:prstGeom prst="roundRect">
            <a:avLst>
              <a:gd name="adj" fmla="val 41952"/>
            </a:avLst>
          </a:prstGeom>
          <a:gradFill>
            <a:gsLst>
              <a:gs pos="0">
                <a:schemeClr val="accent5">
                  <a:shade val="51000"/>
                  <a:satMod val="130000"/>
                  <a:alpha val="49000"/>
                </a:schemeClr>
              </a:gs>
              <a:gs pos="80000">
                <a:schemeClr val="accent5">
                  <a:shade val="93000"/>
                  <a:satMod val="130000"/>
                  <a:alpha val="50000"/>
                </a:schemeClr>
              </a:gs>
              <a:gs pos="100000">
                <a:schemeClr val="accent5">
                  <a:shade val="94000"/>
                  <a:satMod val="135000"/>
                  <a:alpha val="49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0000CC"/>
                </a:solidFill>
              </a:rPr>
              <a:t>is </a:t>
            </a:r>
            <a:endParaRPr lang="ru-RU" sz="2800" dirty="0">
              <a:solidFill>
                <a:srgbClr val="0000CC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45947" y="2783604"/>
            <a:ext cx="3257005" cy="690205"/>
          </a:xfrm>
          <a:prstGeom prst="roundRect">
            <a:avLst>
              <a:gd name="adj" fmla="val 41952"/>
            </a:avLst>
          </a:prstGeom>
          <a:gradFill>
            <a:gsLst>
              <a:gs pos="0">
                <a:schemeClr val="accent5">
                  <a:shade val="51000"/>
                  <a:satMod val="130000"/>
                  <a:alpha val="49000"/>
                </a:schemeClr>
              </a:gs>
              <a:gs pos="80000">
                <a:schemeClr val="accent5">
                  <a:shade val="93000"/>
                  <a:satMod val="130000"/>
                  <a:alpha val="50000"/>
                </a:schemeClr>
              </a:gs>
              <a:gs pos="100000">
                <a:schemeClr val="accent5">
                  <a:shade val="94000"/>
                  <a:satMod val="135000"/>
                  <a:alpha val="49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0000CC"/>
                </a:solidFill>
              </a:rPr>
              <a:t>a          monster</a:t>
            </a:r>
            <a:endParaRPr lang="ru-RU" sz="2800" dirty="0">
              <a:solidFill>
                <a:srgbClr val="0000CC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78157" y="4377766"/>
            <a:ext cx="3469811" cy="690205"/>
          </a:xfrm>
          <a:prstGeom prst="roundRect">
            <a:avLst>
              <a:gd name="adj" fmla="val 41952"/>
            </a:avLst>
          </a:prstGeom>
          <a:gradFill>
            <a:gsLst>
              <a:gs pos="0">
                <a:schemeClr val="accent5">
                  <a:shade val="51000"/>
                  <a:satMod val="130000"/>
                  <a:alpha val="49000"/>
                </a:schemeClr>
              </a:gs>
              <a:gs pos="80000">
                <a:schemeClr val="accent5">
                  <a:shade val="93000"/>
                  <a:satMod val="130000"/>
                  <a:alpha val="50000"/>
                </a:schemeClr>
              </a:gs>
              <a:gs pos="100000">
                <a:schemeClr val="accent5">
                  <a:shade val="94000"/>
                  <a:satMod val="135000"/>
                  <a:alpha val="49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0000CC"/>
                </a:solidFill>
              </a:rPr>
              <a:t>Cookie  Monster!</a:t>
            </a:r>
            <a:endParaRPr lang="ru-RU" sz="2800" dirty="0">
              <a:solidFill>
                <a:srgbClr val="0000CC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2846388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82975E-6 L 0.32361 -0.3400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81" y="-170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05876E-6 L -0.29618 -0.0737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09" y="-37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94934E-6 L -0.50955 -0.2449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86" y="-122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85774E-6 L 0.40868 -0.3770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34" y="-188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11288E-6 L 0.05244 -0.3414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2" y="-170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35785E-6 L -0.22378 -0.2782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98" y="-13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heme/theme1.xml><?xml version="1.0" encoding="utf-8"?>
<a:theme xmlns:a="http://schemas.openxmlformats.org/drawingml/2006/main" name="freeppt_1258_slide">
  <a:themeElements>
    <a:clrScheme name="Тема Office 2">
      <a:dk1>
        <a:srgbClr val="000000"/>
      </a:dk1>
      <a:lt1>
        <a:srgbClr val="FFCCFF"/>
      </a:lt1>
      <a:dk2>
        <a:srgbClr val="000000"/>
      </a:dk2>
      <a:lt2>
        <a:srgbClr val="CCCCCC"/>
      </a:lt2>
      <a:accent1>
        <a:srgbClr val="99364E"/>
      </a:accent1>
      <a:accent2>
        <a:srgbClr val="5A3699"/>
      </a:accent2>
      <a:accent3>
        <a:srgbClr val="FFE2FF"/>
      </a:accent3>
      <a:accent4>
        <a:srgbClr val="000000"/>
      </a:accent4>
      <a:accent5>
        <a:srgbClr val="CAAEB2"/>
      </a:accent5>
      <a:accent6>
        <a:srgbClr val="51308A"/>
      </a:accent6>
      <a:hlink>
        <a:srgbClr val="6E216E"/>
      </a:hlink>
      <a:folHlink>
        <a:srgbClr val="2D3C80"/>
      </a:folHlink>
    </a:clrScheme>
    <a:fontScheme name="Тема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992E99"/>
        </a:accent1>
        <a:accent2>
          <a:srgbClr val="852E85"/>
        </a:accent2>
        <a:accent3>
          <a:srgbClr val="FFE2FF"/>
        </a:accent3>
        <a:accent4>
          <a:srgbClr val="000000"/>
        </a:accent4>
        <a:accent5>
          <a:srgbClr val="CAADCA"/>
        </a:accent5>
        <a:accent6>
          <a:srgbClr val="782978"/>
        </a:accent6>
        <a:hlink>
          <a:srgbClr val="732273"/>
        </a:hlink>
        <a:folHlink>
          <a:srgbClr val="6624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99364E"/>
        </a:accent1>
        <a:accent2>
          <a:srgbClr val="5A3699"/>
        </a:accent2>
        <a:accent3>
          <a:srgbClr val="FFE2FF"/>
        </a:accent3>
        <a:accent4>
          <a:srgbClr val="000000"/>
        </a:accent4>
        <a:accent5>
          <a:srgbClr val="CAAEB2"/>
        </a:accent5>
        <a:accent6>
          <a:srgbClr val="51308A"/>
        </a:accent6>
        <a:hlink>
          <a:srgbClr val="6E216E"/>
        </a:hlink>
        <a:folHlink>
          <a:srgbClr val="2D3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468019"/>
        </a:accent1>
        <a:accent2>
          <a:srgbClr val="8C2A8C"/>
        </a:accent2>
        <a:accent3>
          <a:srgbClr val="FFE2FF"/>
        </a:accent3>
        <a:accent4>
          <a:srgbClr val="000000"/>
        </a:accent4>
        <a:accent5>
          <a:srgbClr val="B0C0AB"/>
        </a:accent5>
        <a:accent6>
          <a:srgbClr val="7E257E"/>
        </a:accent6>
        <a:hlink>
          <a:srgbClr val="5E571C"/>
        </a:hlink>
        <a:folHlink>
          <a:srgbClr val="005E4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8C501C"/>
        </a:accent1>
        <a:accent2>
          <a:srgbClr val="5E6600"/>
        </a:accent2>
        <a:accent3>
          <a:srgbClr val="FFE2FF"/>
        </a:accent3>
        <a:accent4>
          <a:srgbClr val="000000"/>
        </a:accent4>
        <a:accent5>
          <a:srgbClr val="C5B3AB"/>
        </a:accent5>
        <a:accent6>
          <a:srgbClr val="545C00"/>
        </a:accent6>
        <a:hlink>
          <a:srgbClr val="004573"/>
        </a:hlink>
        <a:folHlink>
          <a:srgbClr val="7322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992E99"/>
        </a:accent1>
        <a:accent2>
          <a:srgbClr val="852E85"/>
        </a:accent2>
        <a:accent3>
          <a:srgbClr val="FFFFFF"/>
        </a:accent3>
        <a:accent4>
          <a:srgbClr val="000000"/>
        </a:accent4>
        <a:accent5>
          <a:srgbClr val="CAADCA"/>
        </a:accent5>
        <a:accent6>
          <a:srgbClr val="782978"/>
        </a:accent6>
        <a:hlink>
          <a:srgbClr val="732273"/>
        </a:hlink>
        <a:folHlink>
          <a:srgbClr val="6624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99364E"/>
        </a:accent1>
        <a:accent2>
          <a:srgbClr val="5A3699"/>
        </a:accent2>
        <a:accent3>
          <a:srgbClr val="FFFFFF"/>
        </a:accent3>
        <a:accent4>
          <a:srgbClr val="000000"/>
        </a:accent4>
        <a:accent5>
          <a:srgbClr val="CAAEB2"/>
        </a:accent5>
        <a:accent6>
          <a:srgbClr val="51308A"/>
        </a:accent6>
        <a:hlink>
          <a:srgbClr val="6E216E"/>
        </a:hlink>
        <a:folHlink>
          <a:srgbClr val="2D3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68019"/>
        </a:accent1>
        <a:accent2>
          <a:srgbClr val="8C2A8C"/>
        </a:accent2>
        <a:accent3>
          <a:srgbClr val="FFFFFF"/>
        </a:accent3>
        <a:accent4>
          <a:srgbClr val="000000"/>
        </a:accent4>
        <a:accent5>
          <a:srgbClr val="B0C0AB"/>
        </a:accent5>
        <a:accent6>
          <a:srgbClr val="7E257E"/>
        </a:accent6>
        <a:hlink>
          <a:srgbClr val="5E571C"/>
        </a:hlink>
        <a:folHlink>
          <a:srgbClr val="005E4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501C"/>
        </a:accent1>
        <a:accent2>
          <a:srgbClr val="5E6600"/>
        </a:accent2>
        <a:accent3>
          <a:srgbClr val="FFFFFF"/>
        </a:accent3>
        <a:accent4>
          <a:srgbClr val="000000"/>
        </a:accent4>
        <a:accent5>
          <a:srgbClr val="C5B3AB"/>
        </a:accent5>
        <a:accent6>
          <a:srgbClr val="545C00"/>
        </a:accent6>
        <a:hlink>
          <a:srgbClr val="004573"/>
        </a:hlink>
        <a:folHlink>
          <a:srgbClr val="73227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CCFF"/>
      </a:lt1>
      <a:dk2>
        <a:srgbClr val="000000"/>
      </a:dk2>
      <a:lt2>
        <a:srgbClr val="CCCCCC"/>
      </a:lt2>
      <a:accent1>
        <a:srgbClr val="99364E"/>
      </a:accent1>
      <a:accent2>
        <a:srgbClr val="5A3699"/>
      </a:accent2>
      <a:accent3>
        <a:srgbClr val="FFE2FF"/>
      </a:accent3>
      <a:accent4>
        <a:srgbClr val="000000"/>
      </a:accent4>
      <a:accent5>
        <a:srgbClr val="CAAEB2"/>
      </a:accent5>
      <a:accent6>
        <a:srgbClr val="51308A"/>
      </a:accent6>
      <a:hlink>
        <a:srgbClr val="6E216E"/>
      </a:hlink>
      <a:folHlink>
        <a:srgbClr val="2D3C8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992E99"/>
        </a:accent1>
        <a:accent2>
          <a:srgbClr val="852E85"/>
        </a:accent2>
        <a:accent3>
          <a:srgbClr val="FFE2FF"/>
        </a:accent3>
        <a:accent4>
          <a:srgbClr val="000000"/>
        </a:accent4>
        <a:accent5>
          <a:srgbClr val="CAADCA"/>
        </a:accent5>
        <a:accent6>
          <a:srgbClr val="782978"/>
        </a:accent6>
        <a:hlink>
          <a:srgbClr val="732273"/>
        </a:hlink>
        <a:folHlink>
          <a:srgbClr val="6624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99364E"/>
        </a:accent1>
        <a:accent2>
          <a:srgbClr val="5A3699"/>
        </a:accent2>
        <a:accent3>
          <a:srgbClr val="FFE2FF"/>
        </a:accent3>
        <a:accent4>
          <a:srgbClr val="000000"/>
        </a:accent4>
        <a:accent5>
          <a:srgbClr val="CAAEB2"/>
        </a:accent5>
        <a:accent6>
          <a:srgbClr val="51308A"/>
        </a:accent6>
        <a:hlink>
          <a:srgbClr val="6E216E"/>
        </a:hlink>
        <a:folHlink>
          <a:srgbClr val="2D3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468019"/>
        </a:accent1>
        <a:accent2>
          <a:srgbClr val="8C2A8C"/>
        </a:accent2>
        <a:accent3>
          <a:srgbClr val="FFE2FF"/>
        </a:accent3>
        <a:accent4>
          <a:srgbClr val="000000"/>
        </a:accent4>
        <a:accent5>
          <a:srgbClr val="B0C0AB"/>
        </a:accent5>
        <a:accent6>
          <a:srgbClr val="7E257E"/>
        </a:accent6>
        <a:hlink>
          <a:srgbClr val="5E571C"/>
        </a:hlink>
        <a:folHlink>
          <a:srgbClr val="005E4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CCFF"/>
        </a:lt1>
        <a:dk2>
          <a:srgbClr val="000000"/>
        </a:dk2>
        <a:lt2>
          <a:srgbClr val="CCCCCC"/>
        </a:lt2>
        <a:accent1>
          <a:srgbClr val="8C501C"/>
        </a:accent1>
        <a:accent2>
          <a:srgbClr val="5E6600"/>
        </a:accent2>
        <a:accent3>
          <a:srgbClr val="FFE2FF"/>
        </a:accent3>
        <a:accent4>
          <a:srgbClr val="000000"/>
        </a:accent4>
        <a:accent5>
          <a:srgbClr val="C5B3AB"/>
        </a:accent5>
        <a:accent6>
          <a:srgbClr val="545C00"/>
        </a:accent6>
        <a:hlink>
          <a:srgbClr val="004573"/>
        </a:hlink>
        <a:folHlink>
          <a:srgbClr val="7322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992E99"/>
        </a:accent1>
        <a:accent2>
          <a:srgbClr val="852E85"/>
        </a:accent2>
        <a:accent3>
          <a:srgbClr val="FFFFFF"/>
        </a:accent3>
        <a:accent4>
          <a:srgbClr val="000000"/>
        </a:accent4>
        <a:accent5>
          <a:srgbClr val="CAADCA"/>
        </a:accent5>
        <a:accent6>
          <a:srgbClr val="782978"/>
        </a:accent6>
        <a:hlink>
          <a:srgbClr val="732273"/>
        </a:hlink>
        <a:folHlink>
          <a:srgbClr val="6624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99364E"/>
        </a:accent1>
        <a:accent2>
          <a:srgbClr val="5A3699"/>
        </a:accent2>
        <a:accent3>
          <a:srgbClr val="FFFFFF"/>
        </a:accent3>
        <a:accent4>
          <a:srgbClr val="000000"/>
        </a:accent4>
        <a:accent5>
          <a:srgbClr val="CAAEB2"/>
        </a:accent5>
        <a:accent6>
          <a:srgbClr val="51308A"/>
        </a:accent6>
        <a:hlink>
          <a:srgbClr val="6E216E"/>
        </a:hlink>
        <a:folHlink>
          <a:srgbClr val="2D3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68019"/>
        </a:accent1>
        <a:accent2>
          <a:srgbClr val="8C2A8C"/>
        </a:accent2>
        <a:accent3>
          <a:srgbClr val="FFFFFF"/>
        </a:accent3>
        <a:accent4>
          <a:srgbClr val="000000"/>
        </a:accent4>
        <a:accent5>
          <a:srgbClr val="B0C0AB"/>
        </a:accent5>
        <a:accent6>
          <a:srgbClr val="7E257E"/>
        </a:accent6>
        <a:hlink>
          <a:srgbClr val="5E571C"/>
        </a:hlink>
        <a:folHlink>
          <a:srgbClr val="005E4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501C"/>
        </a:accent1>
        <a:accent2>
          <a:srgbClr val="5E6600"/>
        </a:accent2>
        <a:accent3>
          <a:srgbClr val="FFFFFF"/>
        </a:accent3>
        <a:accent4>
          <a:srgbClr val="000000"/>
        </a:accent4>
        <a:accent5>
          <a:srgbClr val="C5B3AB"/>
        </a:accent5>
        <a:accent6>
          <a:srgbClr val="545C00"/>
        </a:accent6>
        <a:hlink>
          <a:srgbClr val="004573"/>
        </a:hlink>
        <a:folHlink>
          <a:srgbClr val="73227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freeppt_1258_slide</Template>
  <TotalTime>510</TotalTime>
  <Words>382</Words>
  <Application>Microsoft Office PowerPoint</Application>
  <PresentationFormat>Экран (4:3)</PresentationFormat>
  <Paragraphs>116</Paragraphs>
  <Slides>19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Georgia</vt:lpstr>
      <vt:lpstr>Lucida Sans Unicode</vt:lpstr>
      <vt:lpstr>freeppt_1258_slide</vt:lpstr>
      <vt:lpstr>1_Default Design</vt:lpstr>
      <vt:lpstr>freeppt_1258_slide</vt:lpstr>
      <vt:lpstr>1_Default Design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Дина</dc:creator>
  <cp:lastModifiedBy>Home</cp:lastModifiedBy>
  <cp:revision>45</cp:revision>
  <dcterms:created xsi:type="dcterms:W3CDTF">2013-10-17T04:51:35Z</dcterms:created>
  <dcterms:modified xsi:type="dcterms:W3CDTF">2017-11-27T21:41:42Z</dcterms:modified>
</cp:coreProperties>
</file>