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18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  <p:sldMasterId id="2147483673" r:id="rId3"/>
  </p:sldMasterIdLst>
  <p:sldIdLst>
    <p:sldId id="256" r:id="rId4"/>
    <p:sldId id="257" r:id="rId5"/>
    <p:sldId id="258" r:id="rId6"/>
    <p:sldId id="259" r:id="rId7"/>
    <p:sldId id="261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5" r:id="rId20"/>
    <p:sldId id="276" r:id="rId21"/>
    <p:sldId id="278" r:id="rId2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96" y="-4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086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42866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933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87904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9811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8119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918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6884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703500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2374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28572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3334508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5226385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Прямоугольник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2598954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12013052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ru-RU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25" name="Овал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7" name="Овал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33654954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8331345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98D5814-2DB5-47A1-90E4-9C9FA780D4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346951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Прямоугольник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10" name="Овал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1" name="Прямоугольник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67819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ая соединительная линия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20" name="Прямоугольник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3" name="Овал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22" name="Прямоугольник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564338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621598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0C595F-8F8B-4DED-B52B-2574EF2857E8}" type="datetimeFigureOut">
              <a:rPr lang="ru-RU" smtClean="0"/>
              <a:pPr/>
              <a:t>30.11.2017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29313410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4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11/30/2017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6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 defTabSz="457200"/>
            <a:fld id="{130C595F-8F8B-4DED-B52B-2574EF2857E8}" type="datetimeFigureOut">
              <a:rPr lang="ru-RU" smtClean="0"/>
              <a:pPr defTabSz="457200"/>
              <a:t>30.11.2017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 defTabSz="457200"/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 dirty="0">
              <a:solidFill>
                <a:prstClr val="black"/>
              </a:solidFill>
            </a:endParaRP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pPr defTabSz="457200" latinLnBrk="0"/>
            <a:endParaRPr lang="en-US">
              <a:solidFill>
                <a:prstClr val="black"/>
              </a:solidFill>
            </a:endParaRPr>
          </a:p>
        </p:txBody>
      </p:sp>
      <p:sp>
        <p:nvSpPr>
          <p:cNvPr id="12" name="Овал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Овал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latinLnBrk="0"/>
            <a:endParaRPr lang="en-US">
              <a:solidFill>
                <a:prstClr val="white"/>
              </a:solidFill>
            </a:endParaRPr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 defTabSz="457200"/>
            <a:fld id="{198D5814-2DB5-47A1-90E4-9C9FA780D416}" type="slidenum">
              <a:rPr lang="ru-RU" smtClean="0">
                <a:solidFill>
                  <a:srgbClr val="8CADAE">
                    <a:shade val="75000"/>
                  </a:srgbClr>
                </a:solidFill>
              </a:rPr>
              <a:pPr defTabSz="457200"/>
              <a:t>‹#›</a:t>
            </a:fld>
            <a:endParaRPr lang="ru-RU">
              <a:solidFill>
                <a:srgbClr val="8CADAE">
                  <a:shade val="75000"/>
                </a:srgbClr>
              </a:solidFill>
            </a:endParaRPr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="" xmlns:p14="http://schemas.microsoft.com/office/powerpoint/2010/main" val="4323792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1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gif"/><Relationship Id="rId2" Type="http://schemas.openxmlformats.org/officeDocument/2006/relationships/image" Target="../media/image28.gif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gif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17770" y="-17756"/>
            <a:ext cx="5426230" cy="6875755"/>
          </a:xfrm>
          <a:custGeom>
            <a:avLst/>
            <a:gdLst>
              <a:gd name="connsiteX0" fmla="*/ 0 w 4716016"/>
              <a:gd name="connsiteY0" fmla="*/ 0 h 6858000"/>
              <a:gd name="connsiteX1" fmla="*/ 4716016 w 4716016"/>
              <a:gd name="connsiteY1" fmla="*/ 0 h 6858000"/>
              <a:gd name="connsiteX2" fmla="*/ 4716016 w 4716016"/>
              <a:gd name="connsiteY2" fmla="*/ 6858000 h 6858000"/>
              <a:gd name="connsiteX3" fmla="*/ 0 w 4716016"/>
              <a:gd name="connsiteY3" fmla="*/ 6858000 h 6858000"/>
              <a:gd name="connsiteX4" fmla="*/ 0 w 4716016"/>
              <a:gd name="connsiteY4" fmla="*/ 0 h 6858000"/>
              <a:gd name="connsiteX0" fmla="*/ 1997475 w 4716016"/>
              <a:gd name="connsiteY0" fmla="*/ 0 h 6875755"/>
              <a:gd name="connsiteX1" fmla="*/ 4716016 w 4716016"/>
              <a:gd name="connsiteY1" fmla="*/ 17755 h 6875755"/>
              <a:gd name="connsiteX2" fmla="*/ 4716016 w 4716016"/>
              <a:gd name="connsiteY2" fmla="*/ 6875755 h 6875755"/>
              <a:gd name="connsiteX3" fmla="*/ 0 w 4716016"/>
              <a:gd name="connsiteY3" fmla="*/ 6875755 h 6875755"/>
              <a:gd name="connsiteX4" fmla="*/ 1997475 w 4716016"/>
              <a:gd name="connsiteY4" fmla="*/ 0 h 6875755"/>
              <a:gd name="connsiteX0" fmla="*/ 2707689 w 5426230"/>
              <a:gd name="connsiteY0" fmla="*/ 0 h 6875755"/>
              <a:gd name="connsiteX1" fmla="*/ 5426230 w 5426230"/>
              <a:gd name="connsiteY1" fmla="*/ 17755 h 6875755"/>
              <a:gd name="connsiteX2" fmla="*/ 5426230 w 5426230"/>
              <a:gd name="connsiteY2" fmla="*/ 6875755 h 6875755"/>
              <a:gd name="connsiteX3" fmla="*/ 0 w 5426230"/>
              <a:gd name="connsiteY3" fmla="*/ 6875755 h 6875755"/>
              <a:gd name="connsiteX4" fmla="*/ 2707689 w 5426230"/>
              <a:gd name="connsiteY4" fmla="*/ 0 h 6875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6230" h="6875755">
                <a:moveTo>
                  <a:pt x="2707689" y="0"/>
                </a:moveTo>
                <a:lnTo>
                  <a:pt x="5426230" y="17755"/>
                </a:lnTo>
                <a:lnTo>
                  <a:pt x="5426230" y="6875755"/>
                </a:lnTo>
                <a:lnTo>
                  <a:pt x="0" y="6875755"/>
                </a:lnTo>
                <a:lnTo>
                  <a:pt x="2707689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2000"/>
                </a:schemeClr>
              </a:gs>
              <a:gs pos="100000">
                <a:schemeClr val="bg1">
                  <a:alpha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2852936"/>
            <a:ext cx="9166561" cy="1318904"/>
          </a:xfrm>
          <a:prstGeom prst="rect">
            <a:avLst/>
          </a:prstGeom>
          <a:solidFill>
            <a:srgbClr val="FFFFFF">
              <a:alpha val="41961"/>
            </a:srgbClr>
          </a:solidFill>
        </p:spPr>
        <p:txBody>
          <a:bodyPr>
            <a:normAutofit fontScale="82500" lnSpcReduction="1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5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ПОВЕДЕНИЯ</a:t>
            </a:r>
            <a:r>
              <a:rPr lang="ru-RU" sz="5800" dirty="0">
                <a:solidFill>
                  <a:srgbClr val="FF0000"/>
                </a:solidFill>
              </a:rPr>
              <a:t> </a:t>
            </a:r>
          </a:p>
          <a:p>
            <a:pPr algn="ctr"/>
            <a:r>
              <a:rPr lang="ru-RU" sz="3800" dirty="0"/>
              <a:t>учащихся на уроках физической культуры</a:t>
            </a:r>
          </a:p>
        </p:txBody>
      </p:sp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857388"/>
          </a:xfrm>
        </p:spPr>
        <p:txBody>
          <a:bodyPr>
            <a:normAutofit/>
          </a:bodyPr>
          <a:lstStyle/>
          <a:p>
            <a:pPr lvl="0"/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4729" y="1706032"/>
            <a:ext cx="4572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457200" latinLnBrk="0"/>
            <a:r>
              <a:rPr lang="ru-RU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инструктаж по технике безопасности</a:t>
            </a:r>
          </a:p>
        </p:txBody>
      </p:sp>
      <p:pic>
        <p:nvPicPr>
          <p:cNvPr id="1026" name="Picture 2" descr="C:\Users\User\Desktop\1727251047_fot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355977" y="219000"/>
            <a:ext cx="4788024" cy="633446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786657" y="3370634"/>
            <a:ext cx="3065263" cy="31547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19900" b="1" cap="none" spc="0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!!!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5496" y="219000"/>
            <a:ext cx="583264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dirty="0">
                <a:solidFill>
                  <a:prstClr val="black"/>
                </a:solidFill>
              </a:rPr>
              <a:t>К урокам физической культуры </a:t>
            </a:r>
          </a:p>
          <a:p>
            <a:pPr algn="ctr"/>
            <a:r>
              <a:rPr lang="ru-RU" sz="2600" dirty="0">
                <a:solidFill>
                  <a:prstClr val="black"/>
                </a:solidFill>
              </a:rPr>
              <a:t>допускаются учащиеся, прошедшие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65251993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067944" y="4581128"/>
            <a:ext cx="4932040" cy="165618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ИМЕЮЩИХ</a:t>
            </a:r>
            <a:r>
              <a:rPr lang="ru-RU" sz="36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медицинских противопоказаний и состоящие в основной и подготовительных медицинских группах здоровья</a:t>
            </a:r>
            <a:r>
              <a:rPr lang="ru-RU" sz="3600" dirty="0">
                <a:solidFill>
                  <a:schemeClr val="tx1"/>
                </a:solidFill>
              </a:rPr>
              <a:t/>
            </a:r>
            <a:br>
              <a:rPr lang="ru-RU" sz="3600" dirty="0">
                <a:solidFill>
                  <a:schemeClr val="tx1"/>
                </a:solidFill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eart_doctor_checking_a_hc.gif"/>
          <p:cNvPicPr>
            <a:picLocks noGrp="1" noChangeAspect="1"/>
          </p:cNvPicPr>
          <p:nvPr>
            <p:ph sz="quarter" idx="1"/>
          </p:nvPr>
        </p:nvPicPr>
        <p:blipFill>
          <a:blip r:embed="rId2" cstate="email"/>
          <a:stretch>
            <a:fillRect/>
          </a:stretch>
        </p:blipFill>
        <p:spPr>
          <a:xfrm>
            <a:off x="-756592" y="476672"/>
            <a:ext cx="5760640" cy="5760640"/>
          </a:xfrm>
        </p:spPr>
      </p:pic>
      <p:sp>
        <p:nvSpPr>
          <p:cNvPr id="5" name="Прямоугольник 4"/>
          <p:cNvSpPr/>
          <p:nvPr/>
        </p:nvSpPr>
        <p:spPr>
          <a:xfrm>
            <a:off x="4067944" y="273422"/>
            <a:ext cx="482453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7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К урокам физической культуры допускаются учащиеся, 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137068307"/>
      </p:ext>
    </p:extLst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4855" y="1052736"/>
            <a:ext cx="8229600" cy="1656184"/>
          </a:xfrm>
        </p:spPr>
        <p:txBody>
          <a:bodyPr>
            <a:normAutofit fontScale="90000"/>
          </a:bodyPr>
          <a:lstStyle/>
          <a:p>
            <a:pPr lvl="0"/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ОБЯЗАНЫ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иметь на уроке спортивную форму и чистую спортивную обувь. 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Спортивная форма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должна соответствовать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температуре в спортивном зале и погодным условиям (при занятиях на улице)</a:t>
            </a:r>
            <a:r>
              <a:rPr lang="ru-RU" sz="2400" dirty="0"/>
              <a:t/>
            </a:r>
            <a:br>
              <a:rPr lang="ru-RU" sz="2400" dirty="0"/>
            </a:br>
            <a:endParaRPr lang="ru-RU" sz="2400" dirty="0"/>
          </a:p>
        </p:txBody>
      </p:sp>
      <p:pic>
        <p:nvPicPr>
          <p:cNvPr id="2050" name="Picture 2" descr="C:\Users\User\Desktop\Рисунок4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45757" y="2178621"/>
            <a:ext cx="4202707" cy="4202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User\Desktop\Рисунок2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3443" y="4293299"/>
            <a:ext cx="2322513" cy="21400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User\Desktop\1211755395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84626" y="4437112"/>
            <a:ext cx="2438400" cy="243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3" descr="C:\Users\User\Desktop\Рисунок1.png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515137"/>
            <a:ext cx="3072802" cy="25246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3596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-27384"/>
            <a:ext cx="8784976" cy="1296144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спортивной раздевалке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ЗАПРЕЩАЕТСЯ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вставать на скамейки, мусорить, грубо вести себя по отношению к другим учащимся</a:t>
            </a:r>
            <a:endParaRPr lang="ru-RU" sz="2400" dirty="0"/>
          </a:p>
        </p:txBody>
      </p:sp>
      <p:pic>
        <p:nvPicPr>
          <p:cNvPr id="3074" name="Picture 2" descr="C:\Users\User\Desktop\29054993-La-prohibici-n-de-signos-de-vector-para-tiendas-restaurantes-bares-un-casino-y-otras-instituciones-p-Foto-de-archivo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79512" y="2132856"/>
            <a:ext cx="8787135" cy="22170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5013176"/>
            <a:ext cx="83529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В случае возникновения конфликтной ситуации учащиеся </a:t>
            </a:r>
          </a:p>
          <a:p>
            <a:pPr algn="ctr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должны сообщить</a:t>
            </a:r>
            <a:r>
              <a:rPr lang="ru-RU" sz="2400" dirty="0">
                <a:solidFill>
                  <a:prstClr val="black"/>
                </a:solidFill>
                <a:latin typeface="Times New Roman" pitchFamily="18" charset="0"/>
                <a:ea typeface="+mj-ea"/>
                <a:cs typeface="Times New Roman" pitchFamily="18" charset="0"/>
              </a:rPr>
              <a:t> об этом учителю</a:t>
            </a:r>
            <a:endParaRPr lang="ru-RU" dirty="0"/>
          </a:p>
        </p:txBody>
      </p:sp>
    </p:spTree>
    <p:extLst>
      <p:ext uri="{BB962C8B-B14F-4D97-AF65-F5344CB8AC3E}">
        <p14:creationId xmlns="" xmlns:p14="http://schemas.microsoft.com/office/powerpoint/2010/main" val="2526340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Desktop\18585_тренер_large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90008" y="2094288"/>
            <a:ext cx="3740941" cy="46470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853543"/>
          </a:xfrm>
        </p:spPr>
        <p:txBody>
          <a:bodyPr>
            <a:noAutofit/>
          </a:bodyPr>
          <a:lstStyle/>
          <a:p>
            <a:pPr lvl="0" algn="ctr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Ценные вещи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РЕКОМЕНДУЕТСЯ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оставлять в спортивной раздевалке, их следует передать учителю физкультуры</a:t>
            </a: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10" name="Стрелка вправо 9"/>
          <p:cNvSpPr/>
          <p:nvPr/>
        </p:nvSpPr>
        <p:spPr>
          <a:xfrm rot="2247620">
            <a:off x="1962006" y="2358759"/>
            <a:ext cx="978408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21073979">
            <a:off x="2376398" y="4948773"/>
            <a:ext cx="1081825" cy="484632"/>
          </a:xfrm>
          <a:prstGeom prst="righ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12" name="Стрелка влево 11"/>
          <p:cNvSpPr/>
          <p:nvPr/>
        </p:nvSpPr>
        <p:spPr>
          <a:xfrm rot="20074752">
            <a:off x="5450267" y="3356350"/>
            <a:ext cx="978408" cy="484632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13" name="Стрелка влево 12"/>
          <p:cNvSpPr/>
          <p:nvPr/>
        </p:nvSpPr>
        <p:spPr>
          <a:xfrm rot="1799657">
            <a:off x="5841747" y="5314559"/>
            <a:ext cx="978408" cy="484632"/>
          </a:xfrm>
          <a:prstGeom prst="leftArrow">
            <a:avLst/>
          </a:prstGeom>
          <a:solidFill>
            <a:srgbClr val="FF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>
              <a:solidFill>
                <a:prstClr val="white"/>
              </a:solidFill>
            </a:endParaRPr>
          </a:p>
        </p:txBody>
      </p:sp>
      <p:pic>
        <p:nvPicPr>
          <p:cNvPr id="4099" name="Picture 3" descr="C:\Users\User\Desktop\28329-1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5506" y="3781907"/>
            <a:ext cx="1988026" cy="25933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http://icun.ru/images/icon/key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585178" y="4293096"/>
            <a:ext cx="2233504" cy="223350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5" name="Picture 9" descr="http://files.videoportal4.webnode.ru/200000180-e760ae8578/price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69768" y="1484784"/>
            <a:ext cx="2766728" cy="27667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7" name="Picture 11" descr="http://img1.liveinternet.ru/images/attach/c/2/64/768/64768655_44.png"/>
          <p:cNvPicPr>
            <a:picLocks noChangeAspect="1" noChangeArrowheads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242151" y="1389685"/>
            <a:ext cx="2209059" cy="24227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9135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647056"/>
            <a:ext cx="8229600" cy="989856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 звонком на урок учащиеся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собираются на построение 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спортивном зале</a:t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случаях когда занятия проводятся на улице, учащиеся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не выходят из помещения без сопровождения учителя</a:t>
            </a:r>
            <a:r>
              <a:rPr lang="ru-RU" sz="2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физкультуры</a:t>
            </a:r>
          </a:p>
        </p:txBody>
      </p:sp>
      <p:pic>
        <p:nvPicPr>
          <p:cNvPr id="6146" name="Picture 2" descr="C:\Users\User\Desktop\saglik-spor-3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9259" y="2492896"/>
            <a:ext cx="8501213" cy="396044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8348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1685" y="260648"/>
            <a:ext cx="7880756" cy="758631"/>
          </a:xfrm>
        </p:spPr>
        <p:txBody>
          <a:bodyPr>
            <a:noAutofit/>
          </a:bodyPr>
          <a:lstStyle/>
          <a:p>
            <a:pPr lvl="0" algn="ctr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ЗАПРЕЩАЕТСЯ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жевать жевательную резинку на уроках физкультуры</a:t>
            </a:r>
            <a:endParaRPr lang="ru-RU" sz="32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3" descr="C:\Users\User\Desktop\e5dbd840d7f1b10e7027caa226a296f62079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75657" y="1664874"/>
            <a:ext cx="5971430" cy="46444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507873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75542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Мобильным телефоном можно пользоваться </a:t>
            </a:r>
            <a:b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 РАЗРЕШЕНИЯ УЧИТЕЛЯ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122" name="Picture 2" descr="C:\Users\Инженер\Desktop\Волейбол\109ba354fc4091a30850a0015a070503.jpg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556792"/>
            <a:ext cx="4176464" cy="4763379"/>
          </a:xfrm>
          <a:prstGeom prst="rect">
            <a:avLst/>
          </a:prstGeom>
          <a:noFill/>
          <a:effectLst>
            <a:innerShdw blurRad="114300">
              <a:prstClr val="black"/>
            </a:innerShdw>
          </a:effectLst>
        </p:spPr>
      </p:pic>
      <p:pic>
        <p:nvPicPr>
          <p:cNvPr id="8194" name="Picture 2" descr="C:\Users\User\Desktop\18585_тренер_larg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572000" y="1268760"/>
            <a:ext cx="4286250" cy="53244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164614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F:\44_1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251520" y="3432088"/>
            <a:ext cx="4248472" cy="2835854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338364"/>
            <a:ext cx="8229600" cy="714372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ДОЛЖНЫ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мешать учителю проводить урок и другим учащимся выполнять упражнения на уроке</a:t>
            </a:r>
          </a:p>
        </p:txBody>
      </p:sp>
      <p:pic>
        <p:nvPicPr>
          <p:cNvPr id="1026" name="Picture 2" descr="F:\hurt1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3491880" y="1556792"/>
            <a:ext cx="5339250" cy="319791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8839437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332656"/>
            <a:ext cx="8856984" cy="936104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Учащиеся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ОБЯЗАНЫ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вести себя корректно по отношению к другим учащимся. В случае возникновения конфликтной ситуации между учащимися немедленно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обратиться к учителю</a:t>
            </a:r>
            <a:endParaRPr lang="ru-RU" sz="2400" dirty="0">
              <a:solidFill>
                <a:srgbClr val="FF0000"/>
              </a:solidFill>
            </a:endParaRPr>
          </a:p>
        </p:txBody>
      </p:sp>
      <p:pic>
        <p:nvPicPr>
          <p:cNvPr id="9218" name="Picture 2" descr="http://www.pngmart.com/files/4/Fight-PNG-Clipar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403648" y="1484784"/>
            <a:ext cx="6010275" cy="490537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382035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775542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уроках учащиеся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ОБЯЗАНЫ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выполнять только те упражнения, которые разрешил выполнять учитель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44" name="Picture 4" descr="http://www.nkkl.3dn.ru/_pu/0/78179101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34688" y="3994545"/>
            <a:ext cx="2797152" cy="223634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8" name="Picture 8" descr="http://www.bergoiata.org/gif/gifpalaces29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96382" y="1764716"/>
            <a:ext cx="3006822" cy="193708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http://eduportal44.ru/Buy/ogon/SiteAssets/DocLib106/%D0%98%D0%BD%D1%81%D1%82%D1%80%D1%83%D0%BA%D1%82%D0%BE%D1%80%20%D0%BF%D0%BE%20%D1%84%D0%B8%D0%B7%D0%B8%D1%87%D0%B5%D1%81%D0%BA%D0%BE%D0%BC%D1%83%20%D1%80%D0%B0%D0%B7%D0%B2%D0%B8%D1%82%D0%B8%D1%8E/%D1%84%D0%B8%D0%B7%D1%80%D0%B0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67944" y="1412776"/>
            <a:ext cx="4818112" cy="48181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1305349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7764"/>
            <a:ext cx="8856984" cy="846980"/>
          </a:xfrm>
        </p:spPr>
        <p:txBody>
          <a:bodyPr>
            <a:noAutofit/>
          </a:bodyPr>
          <a:lstStyle/>
          <a:p>
            <a:pPr lvl="0"/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время самостоятельного выполнения упражнений (учебная игра, соревнования и т.п.) учащиеся </a:t>
            </a:r>
            <a:r>
              <a:rPr lang="ru-RU" sz="2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ДОЛЖНЫ</a:t>
            </a:r>
            <a:r>
              <a:rPr lang="ru-RU" sz="20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учитывать свой уровень физической подготовленности, состояние здоровья и место проведения занятий</a:t>
            </a:r>
            <a:endParaRPr lang="ru-RU" sz="1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70" name="Picture 6" descr="http://www.ozgunresimler.com/data/media/3454/futbol_1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11560" y="2035654"/>
            <a:ext cx="3888432" cy="44017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72" name="Picture 8" descr="http://pikfok.ucoz.ru/newveot_2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499992" y="1875862"/>
            <a:ext cx="4032448" cy="457010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9166224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Desktop\sportivniy-inventar'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51520" y="781012"/>
            <a:ext cx="8892480" cy="59246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696710"/>
          </a:xfrm>
        </p:spPr>
        <p:txBody>
          <a:bodyPr>
            <a:no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ЗАПРЕЩАЕТСЯ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самостоятельно брать спортивный инвентарь, находящийся в спортивном зале и тренерской комнате</a:t>
            </a:r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9601606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84976" cy="1132732"/>
          </a:xfrm>
        </p:spPr>
        <p:txBody>
          <a:bodyPr>
            <a:noAutofit/>
          </a:bodyPr>
          <a:lstStyle/>
          <a:p>
            <a:pPr lvl="0"/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 время выполнения упражнений с мячами учащийся </a:t>
            </a: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ОБЯЗАН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контролировать падение мяча, чтобы избежать умышленного </a:t>
            </a:r>
            <a:r>
              <a:rPr lang="ru-RU" sz="2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травмирования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других учащихся</a:t>
            </a:r>
          </a:p>
        </p:txBody>
      </p:sp>
      <p:pic>
        <p:nvPicPr>
          <p:cNvPr id="12" name="Picture 2" descr="http://bm-school.ucoz.ru/_nw/2/02595861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1348162"/>
            <a:ext cx="4508938" cy="50405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4" name="Picture 2" descr="http://school-ppt.3dn.ru/animashki/sport_anim/034.gif"/>
          <p:cNvPicPr>
            <a:picLocks noChangeAspect="1" noChangeArrowheads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0072" y="3847546"/>
            <a:ext cx="3324200" cy="228539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4032464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42" name="Picture 6" descr="http://sunveter.ru/uploads/posts/2013-05/1369055574_boy-3.gif"/>
          <p:cNvPicPr>
            <a:picLocks noChangeAspect="1" noChangeArrowheads="1" noCrop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83568" y="1369509"/>
            <a:ext cx="3816424" cy="51044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88640"/>
            <a:ext cx="8229600" cy="846980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ЗАПРЕЩАЕТСЯ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выполнение любых упражнений на перекладине и шведских стенках без разрешения учителя</a:t>
            </a:r>
            <a:endParaRPr lang="ru-RU" sz="2000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12516" y="5157192"/>
            <a:ext cx="6663740" cy="1224136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 РАЗРЕШАЕТСЯ </a:t>
            </a:r>
            <a:r>
              <a:rPr lang="ru-RU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виснуть на баскетбольных кольцах и крепеже баскетбольных щитов</a:t>
            </a:r>
          </a:p>
          <a:p>
            <a:pPr>
              <a:buNone/>
            </a:pP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4344" name="Picture 8" descr="http://clipart-work.net/data_gallery/basketball-animated-gif-e3Q4Hy-clipart.gif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580112" y="1369509"/>
            <a:ext cx="3083421" cy="529342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63143848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88640"/>
            <a:ext cx="8229600" cy="846980"/>
          </a:xfrm>
        </p:spPr>
        <p:txBody>
          <a:bodyPr>
            <a:normAutofit fontScale="90000"/>
          </a:bodyPr>
          <a:lstStyle/>
          <a:p>
            <a:pPr lvl="0"/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 обнаружении поломок спортивного оборудования </a:t>
            </a:r>
            <a:r>
              <a:rPr lang="ru-RU" sz="2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НЕМЕДЛЕННО СООБЩАТЬ 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этом учителю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5362" name="Picture 2" descr="http://d13pix9kaak6wt.cloudfront.net/background/squash_idstein_1350395127_22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 bwMode="auto">
          <a:xfrm>
            <a:off x="323528" y="1484784"/>
            <a:ext cx="8568952" cy="478328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6506025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User\Desktop\broken-bone-treatment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2237653"/>
            <a:ext cx="3715988" cy="42611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6" name="Picture 2" descr="C:\Users\User\Desktop\18585_тренер_large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00986" y="2360058"/>
            <a:ext cx="3134960" cy="38943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44624"/>
            <a:ext cx="8715436" cy="2160240"/>
          </a:xfrm>
        </p:spPr>
        <p:txBody>
          <a:bodyPr>
            <a:noAutofit/>
          </a:bodyPr>
          <a:lstStyle/>
          <a:p>
            <a:pPr lvl="0"/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 случае плохого самочувствия на уроке учащийся должен </a:t>
            </a:r>
            <a:r>
              <a:rPr lang="ru-RU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НЕЗАМЕДЛИТЕЛЬНО СООБЩИТЬ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 этом учителю физкультуры</a:t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Он также обязан проинформировать учителя о травме или плохом самочувствии, которые проявились после урока физкультуры</a:t>
            </a:r>
            <a:endParaRPr lang="ru-RU" sz="2200" dirty="0">
              <a:solidFill>
                <a:schemeClr val="tx1"/>
              </a:solidFill>
            </a:endParaRPr>
          </a:p>
        </p:txBody>
      </p:sp>
      <p:sp>
        <p:nvSpPr>
          <p:cNvPr id="11" name="Стрелка вправо 10"/>
          <p:cNvSpPr/>
          <p:nvPr/>
        </p:nvSpPr>
        <p:spPr>
          <a:xfrm rot="19949419">
            <a:off x="2286311" y="5285137"/>
            <a:ext cx="1816432" cy="714380"/>
          </a:xfrm>
          <a:prstGeom prst="rightArrow">
            <a:avLst>
              <a:gd name="adj1" fmla="val 50000"/>
              <a:gd name="adj2" fmla="val 56095"/>
            </a:avLst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>
              <a:solidFill>
                <a:prstClr val="white"/>
              </a:solidFill>
            </a:endParaRPr>
          </a:p>
        </p:txBody>
      </p:sp>
      <p:sp>
        <p:nvSpPr>
          <p:cNvPr id="15" name="Стрелка влево 14"/>
          <p:cNvSpPr/>
          <p:nvPr/>
        </p:nvSpPr>
        <p:spPr>
          <a:xfrm rot="20578673">
            <a:off x="5515634" y="3454266"/>
            <a:ext cx="1021547" cy="639254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 dirty="0">
              <a:solidFill>
                <a:prstClr val="white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Стрелка влево 15"/>
          <p:cNvSpPr/>
          <p:nvPr/>
        </p:nvSpPr>
        <p:spPr>
          <a:xfrm rot="1077833">
            <a:off x="5786444" y="5039026"/>
            <a:ext cx="1214446" cy="714380"/>
          </a:xfrm>
          <a:prstGeom prst="left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latinLnBrk="0"/>
            <a:endParaRPr lang="ru-RU">
              <a:solidFill>
                <a:prstClr val="white"/>
              </a:solidFill>
            </a:endParaRPr>
          </a:p>
        </p:txBody>
      </p:sp>
      <p:pic>
        <p:nvPicPr>
          <p:cNvPr id="16387" name="Picture 3" descr="C:\Users\User\Desktop\i.pn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32240" y="3822710"/>
            <a:ext cx="2070100" cy="2730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 descr="C:\Users\User\Desktop\how-to-be-patient_1.pn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454892" y="2237653"/>
            <a:ext cx="1668314" cy="166831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594429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17770" y="-17756"/>
            <a:ext cx="5426230" cy="6875755"/>
          </a:xfrm>
          <a:custGeom>
            <a:avLst/>
            <a:gdLst>
              <a:gd name="connsiteX0" fmla="*/ 0 w 4716016"/>
              <a:gd name="connsiteY0" fmla="*/ 0 h 6858000"/>
              <a:gd name="connsiteX1" fmla="*/ 4716016 w 4716016"/>
              <a:gd name="connsiteY1" fmla="*/ 0 h 6858000"/>
              <a:gd name="connsiteX2" fmla="*/ 4716016 w 4716016"/>
              <a:gd name="connsiteY2" fmla="*/ 6858000 h 6858000"/>
              <a:gd name="connsiteX3" fmla="*/ 0 w 4716016"/>
              <a:gd name="connsiteY3" fmla="*/ 6858000 h 6858000"/>
              <a:gd name="connsiteX4" fmla="*/ 0 w 4716016"/>
              <a:gd name="connsiteY4" fmla="*/ 0 h 6858000"/>
              <a:gd name="connsiteX0" fmla="*/ 1997475 w 4716016"/>
              <a:gd name="connsiteY0" fmla="*/ 0 h 6875755"/>
              <a:gd name="connsiteX1" fmla="*/ 4716016 w 4716016"/>
              <a:gd name="connsiteY1" fmla="*/ 17755 h 6875755"/>
              <a:gd name="connsiteX2" fmla="*/ 4716016 w 4716016"/>
              <a:gd name="connsiteY2" fmla="*/ 6875755 h 6875755"/>
              <a:gd name="connsiteX3" fmla="*/ 0 w 4716016"/>
              <a:gd name="connsiteY3" fmla="*/ 6875755 h 6875755"/>
              <a:gd name="connsiteX4" fmla="*/ 1997475 w 4716016"/>
              <a:gd name="connsiteY4" fmla="*/ 0 h 6875755"/>
              <a:gd name="connsiteX0" fmla="*/ 2707689 w 5426230"/>
              <a:gd name="connsiteY0" fmla="*/ 0 h 6875755"/>
              <a:gd name="connsiteX1" fmla="*/ 5426230 w 5426230"/>
              <a:gd name="connsiteY1" fmla="*/ 17755 h 6875755"/>
              <a:gd name="connsiteX2" fmla="*/ 5426230 w 5426230"/>
              <a:gd name="connsiteY2" fmla="*/ 6875755 h 6875755"/>
              <a:gd name="connsiteX3" fmla="*/ 0 w 5426230"/>
              <a:gd name="connsiteY3" fmla="*/ 6875755 h 6875755"/>
              <a:gd name="connsiteX4" fmla="*/ 2707689 w 5426230"/>
              <a:gd name="connsiteY4" fmla="*/ 0 h 68757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426230" h="6875755">
                <a:moveTo>
                  <a:pt x="2707689" y="0"/>
                </a:moveTo>
                <a:lnTo>
                  <a:pt x="5426230" y="17755"/>
                </a:lnTo>
                <a:lnTo>
                  <a:pt x="5426230" y="6875755"/>
                </a:lnTo>
                <a:lnTo>
                  <a:pt x="0" y="6875755"/>
                </a:lnTo>
                <a:lnTo>
                  <a:pt x="2707689" y="0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alpha val="32000"/>
                </a:schemeClr>
              </a:gs>
              <a:gs pos="100000">
                <a:schemeClr val="bg1">
                  <a:alpha val="75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0" y="2852936"/>
            <a:ext cx="9166561" cy="1318904"/>
          </a:xfrm>
          <a:prstGeom prst="rect">
            <a:avLst/>
          </a:prstGeom>
          <a:solidFill>
            <a:srgbClr val="FFFFFF">
              <a:alpha val="41961"/>
            </a:srgbClr>
          </a:solidFill>
        </p:spPr>
        <p:txBody>
          <a:bodyPr>
            <a:normAutofit fontScale="82500" lnSpcReduction="20000"/>
          </a:bodyPr>
          <a:lstStyle>
            <a:lvl1pPr algn="l" defTabSz="914400" rtl="0" eaLnBrk="1" latinLnBrk="1" hangingPunct="1"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pPr algn="ctr"/>
            <a:r>
              <a:rPr lang="ru-RU" sz="5800" b="0" dirty="0"/>
              <a:t>Соблюдайте</a:t>
            </a:r>
          </a:p>
          <a:p>
            <a:pPr algn="ctr"/>
            <a:r>
              <a:rPr lang="ru-RU" sz="58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ПРАВИЛА ПОВЕДЕНИЯ</a:t>
            </a:r>
            <a:endParaRPr lang="ru-RU" sz="5800" dirty="0">
              <a:solidFill>
                <a:srgbClr val="FF0000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427984" y="4797152"/>
            <a:ext cx="4680520" cy="1008112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Font typeface="Arial" pitchFamily="34" charset="0"/>
              <a:buNone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Спасибо </a:t>
            </a:r>
          </a:p>
          <a:p>
            <a:pPr algn="ctr">
              <a:buFont typeface="Arial" pitchFamily="34" charset="0"/>
              <a:buNone/>
            </a:pPr>
            <a:r>
              <a:rPr lang="ru-RU" sz="40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 внимание!!!</a:t>
            </a:r>
          </a:p>
        </p:txBody>
      </p:sp>
    </p:spTree>
    <p:extLst>
      <p:ext uri="{BB962C8B-B14F-4D97-AF65-F5344CB8AC3E}">
        <p14:creationId xmlns="" xmlns:p14="http://schemas.microsoft.com/office/powerpoint/2010/main" val="2601658387"/>
      </p:ext>
    </p:extLst>
  </p:cSld>
  <p:clrMapOvr>
    <a:masterClrMapping/>
  </p:clrMapOvr>
</p:sld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748</TotalTime>
  <Words>247</Words>
  <Application>Microsoft Office PowerPoint</Application>
  <PresentationFormat>Экран (4:3)</PresentationFormat>
  <Paragraphs>31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19</vt:i4>
      </vt:variant>
    </vt:vector>
  </HeadingPairs>
  <TitlesOfParts>
    <vt:vector size="22" baseType="lpstr">
      <vt:lpstr>Office Theme</vt:lpstr>
      <vt:lpstr>Custom Design</vt:lpstr>
      <vt:lpstr>Официальная</vt:lpstr>
      <vt:lpstr>Слайд 1</vt:lpstr>
      <vt:lpstr> </vt:lpstr>
      <vt:lpstr>НЕ ИМЕЮЩИХ медицинских противопоказаний и состоящие в основной и подготовительных медицинских группах здоровья </vt:lpstr>
      <vt:lpstr>  Учащиеся ОБЯЗАНЫ иметь на уроке спортивную форму и чистую спортивную обувь.    Спортивная форма должна соответствовать температуре в спортивном зале и погодным условиям (при занятиях на улице) </vt:lpstr>
      <vt:lpstr> В спортивной раздевалке ЗАПРЕЩАЕТСЯ   вставать на скамейки, мусорить, грубо вести себя по отношению к другим учащимся</vt:lpstr>
      <vt:lpstr>Ценные вещи НЕ РЕКОМЕНДУЕТСЯ оставлять в спортивной раздевалке, их следует передать учителю физкультуры</vt:lpstr>
      <vt:lpstr>Со звонком на урок учащиеся собираются на построение в спортивном зале   В случаях когда занятия проводятся на улице, учащиеся не выходят из помещения без сопровождения учителя физкультуры</vt:lpstr>
      <vt:lpstr>ЗАПРЕЩАЕТСЯ жевать жевательную резинку на уроках физкультуры</vt:lpstr>
      <vt:lpstr>Мобильным телефоном можно пользоваться  С РАЗРЕШЕНИЯ УЧИТЕЛЯ</vt:lpstr>
      <vt:lpstr>Учащиеся НЕ ДОЛЖНЫ мешать учителю проводить урок и другим учащимся выполнять упражнения на уроке</vt:lpstr>
      <vt:lpstr>Учащиеся ОБЯЗАНЫ вести себя корректно по отношению к другим учащимся. В случае возникновения конфликтной ситуации между учащимися немедленно обратиться к учителю</vt:lpstr>
      <vt:lpstr>На уроках учащиеся ОБЯЗАНЫ выполнять только те упражнения, которые разрешил выполнять учитель</vt:lpstr>
      <vt:lpstr>Во время самостоятельного выполнения упражнений (учебная игра, соревнования и т.п.) учащиеся ДОЛЖНЫ учитывать свой уровень физической подготовленности, состояние здоровья и место проведения занятий</vt:lpstr>
      <vt:lpstr>ЗАПРЕЩАЕТСЯ самостоятельно брать спортивный инвентарь, находящийся в спортивном зале и тренерской комнате</vt:lpstr>
      <vt:lpstr>Во время выполнения упражнений с мячами учащийся ОБЯЗАН контролировать падение мяча, чтобы избежать умышленного травмирования других учащихся</vt:lpstr>
      <vt:lpstr>ЗАПРЕЩАЕТСЯ выполнение любых упражнений на перекладине и шведских стенках без разрешения учителя</vt:lpstr>
      <vt:lpstr>При обнаружении поломок спортивного оборудования НЕМЕДЛЕННО СООБЩАТЬ об этом учителю</vt:lpstr>
      <vt:lpstr>В случае плохого самочувствия на уроке учащийся должен НЕЗАМЕДЛИТЕЛЬНО СООБЩИТЬ об этом учителю физкультуры   Он также обязан проинформировать учителя о травме или плохом самочувствии, которые проявились после урока физкультуры</vt:lpstr>
      <vt:lpstr>Слайд 19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User</cp:lastModifiedBy>
  <cp:revision>51</cp:revision>
  <dcterms:created xsi:type="dcterms:W3CDTF">2014-04-01T16:35:38Z</dcterms:created>
  <dcterms:modified xsi:type="dcterms:W3CDTF">2017-11-30T10:51:48Z</dcterms:modified>
</cp:coreProperties>
</file>