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319" r:id="rId2"/>
    <p:sldId id="259" r:id="rId3"/>
    <p:sldId id="321" r:id="rId4"/>
    <p:sldId id="344" r:id="rId5"/>
    <p:sldId id="262" r:id="rId6"/>
    <p:sldId id="346" r:id="rId7"/>
    <p:sldId id="328" r:id="rId8"/>
    <p:sldId id="350" r:id="rId9"/>
    <p:sldId id="351" r:id="rId10"/>
    <p:sldId id="332" r:id="rId11"/>
    <p:sldId id="338" r:id="rId12"/>
    <p:sldId id="347" r:id="rId13"/>
    <p:sldId id="287" r:id="rId14"/>
    <p:sldId id="306" r:id="rId15"/>
    <p:sldId id="307" r:id="rId16"/>
    <p:sldId id="275" r:id="rId17"/>
    <p:sldId id="308" r:id="rId18"/>
    <p:sldId id="322" r:id="rId19"/>
    <p:sldId id="272" r:id="rId20"/>
    <p:sldId id="271" r:id="rId21"/>
    <p:sldId id="340" r:id="rId22"/>
    <p:sldId id="348" r:id="rId23"/>
    <p:sldId id="349" r:id="rId24"/>
    <p:sldId id="353" r:id="rId25"/>
    <p:sldId id="341" r:id="rId26"/>
    <p:sldId id="300" r:id="rId27"/>
    <p:sldId id="278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9729"/>
    <a:srgbClr val="9933FF"/>
    <a:srgbClr val="FFFF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2E567-8ADD-4DA8-B10A-A1E74B557BB7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6D432-EDDA-4691-81D7-DE8FD90EC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597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C466D-BAB1-4EB4-9DC0-112435506CCA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4FC78-32AB-46DF-A9E6-28A243FBD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124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F1F66-171C-4D37-BFB8-03FFA753F591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0AB54-A0D3-4CB9-8803-100DC666A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925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73372-6616-4CAE-A784-00B775CDC5A0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4BD03-AC0B-482A-B2E3-6974A46916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78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8DA01-3468-4263-A024-50327AD3324A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386AF-6F93-4264-A51C-E55DB638B0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610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411F8-2D12-4D5A-87CF-4E7FAFAE71F6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B0715-0410-405D-9EA9-857B9DFFB6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7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7C221-5619-4FEA-98EE-E9CB41E2CDBB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317E3-C652-4CDC-BE83-C0ACA5C73D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340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9C96B-E5E3-44E8-82C5-F0F3F37B6661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E93BE-C4F3-43C7-BFDC-F37C3C0D2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539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A369A-F3CB-4B8F-85A5-E1A8443706D2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9D6C-C20C-4B26-8051-E11E78BA3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994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F93C2-867A-416C-9CB9-E2B4E1E30BB1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C5758-A18B-47CE-A150-7EDC87926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531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7FF07-371C-453B-A9BC-C97EF3DE250B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5196-0D50-4A61-BC41-861488FA7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627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4A530-7FE9-44BB-9BDD-49E945C244B6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3DA11-B666-4826-ACDE-DAE869C66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276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4124D-DAA0-4882-8E80-5FBDCAF856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5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скругленным углом 7"/>
          <p:cNvSpPr/>
          <p:nvPr/>
        </p:nvSpPr>
        <p:spPr>
          <a:xfrm>
            <a:off x="250825" y="260350"/>
            <a:ext cx="8569325" cy="6337300"/>
          </a:xfrm>
          <a:prstGeom prst="round1Rect">
            <a:avLst/>
          </a:prstGeom>
          <a:solidFill>
            <a:srgbClr val="FFFFCC">
              <a:alpha val="89804"/>
            </a:srgbClr>
          </a:solidFill>
          <a:ln w="149225" cmpd="thinThick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7" name="Picture 2" descr="D:\Natalia\ЖОНКИНА ПИСАНИНА\shema_pravilnoe_pitanie.jpg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0"/>
            <a:ext cx="190500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4AD336-35D3-49C3-939D-DB029A1C117B}" type="datetimeFigureOut">
              <a:rPr lang="ru-RU"/>
              <a:pPr>
                <a:defRPr/>
              </a:pPr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66625A-CDBD-4485-874C-A70F2BFED7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dsmatrix.ru/goods-catalogue/Salt-sugar-and-soda/Sugar.html" TargetMode="External"/><Relationship Id="rId3" Type="http://schemas.openxmlformats.org/officeDocument/2006/relationships/hyperlink" Target="http://goodsmatrix.ru/goods/4607126190026.html" TargetMode="External"/><Relationship Id="rId7" Type="http://schemas.openxmlformats.org/officeDocument/2006/relationships/hyperlink" Target="http://www.goodsmatrix.ru/goods-catalogue/Dried-fruits-nuts-seeds-and-dried-vegetables/Dried-fruits.html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dsmatrix.ru/goods-catalogue/Groceries/Honey-and-other-apiculture-products.html" TargetMode="External"/><Relationship Id="rId5" Type="http://schemas.openxmlformats.org/officeDocument/2006/relationships/hyperlink" Target="http://www.goodsmatrix.ru/goods-catalogue/Frozen-vegetables/Frozen-potato.html" TargetMode="External"/><Relationship Id="rId4" Type="http://schemas.openxmlformats.org/officeDocument/2006/relationships/hyperlink" Target="http://www.goodsmatrix.ru/goods-catalogue/Groceries/Cereals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hyperlink" Target="http://www.ljplus.ru/img4/a/d/adelisss/podsolnuh.jpg" TargetMode="Externa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6.jpeg"/><Relationship Id="rId4" Type="http://schemas.openxmlformats.org/officeDocument/2006/relationships/image" Target="../media/image45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2"/>
          <p:cNvSpPr>
            <a:spLocks noChangeArrowheads="1"/>
          </p:cNvSpPr>
          <p:nvPr/>
        </p:nvSpPr>
        <p:spPr bwMode="auto">
          <a:xfrm>
            <a:off x="588032" y="764704"/>
            <a:ext cx="7632700" cy="5361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altLang="ru-RU" sz="9600" b="1" dirty="0" smtClean="0">
                <a:solidFill>
                  <a:srgbClr val="FF0000"/>
                </a:solidFill>
              </a:rPr>
              <a:t>Всё </a:t>
            </a:r>
            <a:r>
              <a:rPr lang="ru-RU" altLang="ru-RU" sz="9600" b="1" dirty="0">
                <a:solidFill>
                  <a:srgbClr val="FF0000"/>
                </a:solidFill>
              </a:rPr>
              <a:t>о здоровом </a:t>
            </a:r>
            <a:r>
              <a:rPr lang="ru-RU" altLang="ru-RU" sz="9600" b="1" dirty="0" smtClean="0">
                <a:solidFill>
                  <a:srgbClr val="FF0000"/>
                </a:solidFill>
              </a:rPr>
              <a:t>питании</a:t>
            </a:r>
          </a:p>
          <a:p>
            <a:pPr algn="r">
              <a:lnSpc>
                <a:spcPct val="80000"/>
              </a:lnSpc>
            </a:pPr>
            <a:endParaRPr lang="ru-RU" altLang="ru-RU" sz="2000" b="1" dirty="0" smtClean="0">
              <a:solidFill>
                <a:srgbClr val="639729"/>
              </a:solidFill>
              <a:latin typeface="Arial" charset="0"/>
            </a:endParaRPr>
          </a:p>
          <a:p>
            <a:pPr algn="r">
              <a:lnSpc>
                <a:spcPct val="80000"/>
              </a:lnSpc>
            </a:pPr>
            <a:endParaRPr lang="ru-RU" altLang="ru-RU" sz="2000" b="1" dirty="0" smtClean="0">
              <a:solidFill>
                <a:srgbClr val="639729"/>
              </a:solidFill>
              <a:latin typeface="Arial" charset="0"/>
            </a:endParaRPr>
          </a:p>
          <a:p>
            <a:pPr algn="r">
              <a:lnSpc>
                <a:spcPct val="80000"/>
              </a:lnSpc>
            </a:pPr>
            <a:r>
              <a:rPr lang="ru-RU" altLang="ru-RU" sz="2000" b="1" dirty="0" smtClean="0">
                <a:solidFill>
                  <a:srgbClr val="639729"/>
                </a:solidFill>
                <a:latin typeface="Arial" charset="0"/>
              </a:rPr>
              <a:t>Автор</a:t>
            </a: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: учащаяся 8-б </a:t>
            </a: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класса</a:t>
            </a:r>
          </a:p>
          <a:p>
            <a:pPr algn="r">
              <a:lnSpc>
                <a:spcPct val="80000"/>
              </a:lnSpc>
            </a:pP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 </a:t>
            </a: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ОГКОУ </a:t>
            </a: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«Ивановская школа-интернат </a:t>
            </a: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№</a:t>
            </a: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1» </a:t>
            </a:r>
          </a:p>
          <a:p>
            <a:pPr algn="r">
              <a:lnSpc>
                <a:spcPct val="80000"/>
              </a:lnSpc>
            </a:pP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Козлова </a:t>
            </a: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Мария</a:t>
            </a:r>
          </a:p>
          <a:p>
            <a:pPr algn="r">
              <a:lnSpc>
                <a:spcPct val="80000"/>
              </a:lnSpc>
            </a:pPr>
            <a:r>
              <a:rPr lang="ru-RU" altLang="ru-RU" sz="2000" b="1" dirty="0" smtClean="0">
                <a:solidFill>
                  <a:srgbClr val="639729"/>
                </a:solidFill>
                <a:latin typeface="Arial" charset="0"/>
              </a:rPr>
              <a:t>Руководитель:</a:t>
            </a:r>
          </a:p>
          <a:p>
            <a:pPr algn="r">
              <a:lnSpc>
                <a:spcPct val="80000"/>
              </a:lnSpc>
            </a:pPr>
            <a:r>
              <a:rPr lang="ru-RU" altLang="ru-RU" sz="2000" dirty="0" smtClean="0">
                <a:solidFill>
                  <a:srgbClr val="639729"/>
                </a:solidFill>
                <a:latin typeface="Arial" charset="0"/>
              </a:rPr>
              <a:t>учитель химии и биологии Фокина Елена Юрьевна</a:t>
            </a:r>
            <a:endParaRPr lang="ru-RU" altLang="ru-RU" sz="2000" dirty="0">
              <a:solidFill>
                <a:srgbClr val="63972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88640"/>
            <a:ext cx="6797053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Что бы это  значило?</a:t>
            </a:r>
          </a:p>
        </p:txBody>
      </p:sp>
      <p:pic>
        <p:nvPicPr>
          <p:cNvPr id="2050" name="Picture 2" descr="D:\Natalia\ЖОНКИНА ПИСАНИНА\картинки\школьное\2789778-e6ad0b9eed1ef35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4149080"/>
            <a:ext cx="1907704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Прямоугольник 4"/>
          <p:cNvSpPr>
            <a:spLocks noChangeArrowheads="1"/>
          </p:cNvSpPr>
          <p:nvPr/>
        </p:nvSpPr>
        <p:spPr bwMode="auto">
          <a:xfrm>
            <a:off x="468313" y="1125538"/>
            <a:ext cx="80645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 altLang="ru-RU" sz="5400" b="1" i="1" dirty="0"/>
              <a:t>Д</a:t>
            </a:r>
            <a:r>
              <a:rPr lang="ru-RU" altLang="ru-RU" sz="5400" b="1" i="1" dirty="0">
                <a:solidFill>
                  <a:srgbClr val="FF0000"/>
                </a:solidFill>
              </a:rPr>
              <a:t>е</a:t>
            </a:r>
            <a:r>
              <a:rPr lang="ru-RU" altLang="ru-RU" sz="5400" b="1" i="1" dirty="0"/>
              <a:t>рево д</a:t>
            </a:r>
            <a:r>
              <a:rPr lang="ru-RU" altLang="ru-RU" sz="5400" b="1" i="1" dirty="0">
                <a:solidFill>
                  <a:srgbClr val="FF0000"/>
                </a:solidFill>
              </a:rPr>
              <a:t>е</a:t>
            </a:r>
            <a:r>
              <a:rPr lang="ru-RU" altLang="ru-RU" sz="5400" b="1" i="1" dirty="0"/>
              <a:t>ржится своими корн</a:t>
            </a:r>
            <a:r>
              <a:rPr lang="ru-RU" altLang="ru-RU" sz="5400" b="1" i="1" dirty="0">
                <a:solidFill>
                  <a:srgbClr val="FF0000"/>
                </a:solidFill>
              </a:rPr>
              <a:t>я</a:t>
            </a:r>
            <a:r>
              <a:rPr lang="ru-RU" altLang="ru-RU" sz="5400" b="1" i="1" dirty="0"/>
              <a:t>ми, </a:t>
            </a:r>
            <a:endParaRPr lang="ru-RU" altLang="ru-RU" sz="5400" dirty="0"/>
          </a:p>
          <a:p>
            <a:r>
              <a:rPr lang="ru-RU" altLang="ru-RU" sz="5400" b="1" i="1" dirty="0"/>
              <a:t>а челов</a:t>
            </a:r>
            <a:r>
              <a:rPr lang="ru-RU" altLang="ru-RU" sz="5400" b="1" i="1" dirty="0">
                <a:solidFill>
                  <a:srgbClr val="FF0000"/>
                </a:solidFill>
              </a:rPr>
              <a:t>е</a:t>
            </a:r>
            <a:r>
              <a:rPr lang="ru-RU" altLang="ru-RU" sz="5400" b="1" i="1" dirty="0"/>
              <a:t>к п</a:t>
            </a:r>
            <a:r>
              <a:rPr lang="ru-RU" altLang="ru-RU" sz="5400" b="1" i="1" dirty="0">
                <a:solidFill>
                  <a:srgbClr val="FF0000"/>
                </a:solidFill>
              </a:rPr>
              <a:t>и</a:t>
            </a:r>
            <a:r>
              <a:rPr lang="ru-RU" altLang="ru-RU" sz="5400" b="1" i="1" dirty="0"/>
              <a:t>щей.</a:t>
            </a:r>
            <a:r>
              <a:rPr lang="ru-RU" altLang="ru-RU" sz="5400" b="1" dirty="0"/>
              <a:t> </a:t>
            </a:r>
            <a:endParaRPr lang="ru-RU" altLang="ru-RU" sz="5400" dirty="0"/>
          </a:p>
        </p:txBody>
      </p:sp>
      <p:pic>
        <p:nvPicPr>
          <p:cNvPr id="4101" name="Picture 4" descr="1111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644900"/>
            <a:ext cx="2265362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5" descr="j03168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644900"/>
            <a:ext cx="23018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D:\Natalia\ЖОНКИНА ПИСАНИНА\p135_piramidapitaniy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12875"/>
            <a:ext cx="7205663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Прямоугольник 1"/>
          <p:cNvSpPr>
            <a:spLocks noChangeArrowheads="1"/>
          </p:cNvSpPr>
          <p:nvPr/>
        </p:nvSpPr>
        <p:spPr bwMode="auto">
          <a:xfrm>
            <a:off x="323850" y="506413"/>
            <a:ext cx="69850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altLang="ru-RU" sz="6000" b="1" dirty="0">
                <a:solidFill>
                  <a:srgbClr val="639729"/>
                </a:solidFill>
                <a:latin typeface="Arial" charset="0"/>
              </a:rPr>
              <a:t>Пищев</a:t>
            </a:r>
            <a:r>
              <a:rPr lang="ru-RU" altLang="ru-RU" sz="6000" b="1" dirty="0">
                <a:solidFill>
                  <a:srgbClr val="FF0000"/>
                </a:solidFill>
                <a:latin typeface="Arial" charset="0"/>
              </a:rPr>
              <a:t>о</a:t>
            </a:r>
            <a:r>
              <a:rPr lang="ru-RU" altLang="ru-RU" sz="6000" b="1" dirty="0">
                <a:solidFill>
                  <a:srgbClr val="639729"/>
                </a:solidFill>
                <a:latin typeface="Arial" charset="0"/>
              </a:rPr>
              <a:t>й раци</a:t>
            </a:r>
            <a:r>
              <a:rPr lang="ru-RU" altLang="ru-RU" sz="6000" b="1" dirty="0">
                <a:solidFill>
                  <a:srgbClr val="FF0000"/>
                </a:solidFill>
                <a:latin typeface="Arial" charset="0"/>
              </a:rPr>
              <a:t>о</a:t>
            </a:r>
            <a:r>
              <a:rPr lang="ru-RU" altLang="ru-RU" sz="6000" b="1" dirty="0">
                <a:solidFill>
                  <a:srgbClr val="639729"/>
                </a:solidFill>
                <a:latin typeface="Arial" charset="0"/>
              </a:rPr>
              <a:t>н </a:t>
            </a:r>
            <a:endParaRPr lang="ru-RU" altLang="ru-RU" sz="6000" dirty="0">
              <a:solidFill>
                <a:srgbClr val="63972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7200" b="1" dirty="0" smtClean="0">
                <a:solidFill>
                  <a:srgbClr val="639729"/>
                </a:solidFill>
                <a:latin typeface="Arial" charset="0"/>
                <a:cs typeface="Arial" charset="0"/>
              </a:rPr>
              <a:t>БЕЛК</a:t>
            </a:r>
            <a:r>
              <a:rPr lang="ru-RU" altLang="ru-RU" sz="7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И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268413"/>
            <a:ext cx="4038600" cy="4606925"/>
          </a:xfrm>
        </p:spPr>
        <p:txBody>
          <a:bodyPr rtlCol="0">
            <a:normAutofit fontScale="92500" lnSpcReduction="1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Самыми ценными для ребенка являются рыбный и молочный белок, который лучше всего усваивается детским организмом</a:t>
            </a:r>
            <a:r>
              <a:rPr lang="ru-RU" b="1" i="1" dirty="0" smtClean="0"/>
              <a:t>.</a:t>
            </a:r>
          </a:p>
        </p:txBody>
      </p:sp>
      <p:pic>
        <p:nvPicPr>
          <p:cNvPr id="6148" name="Picture 4" descr="iCA5OTEMK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6643688"/>
            <a:ext cx="107950" cy="85725"/>
          </a:xfrm>
          <a:noFill/>
        </p:spPr>
      </p:pic>
      <p:pic>
        <p:nvPicPr>
          <p:cNvPr id="6149" name="Picture 7" descr="iCA6JX7M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125538"/>
            <a:ext cx="2447925" cy="2447925"/>
          </a:xfrm>
          <a:noFill/>
        </p:spPr>
      </p:pic>
      <p:pic>
        <p:nvPicPr>
          <p:cNvPr id="6150" name="Picture 13" descr="iCA5OTEM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838" y="4795838"/>
            <a:ext cx="92075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5" descr="iCAYWH3Y0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3586163"/>
            <a:ext cx="2700338" cy="2565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Группа 6"/>
          <p:cNvGrpSpPr>
            <a:grpSpLocks/>
          </p:cNvGrpSpPr>
          <p:nvPr/>
        </p:nvGrpSpPr>
        <p:grpSpPr bwMode="auto">
          <a:xfrm>
            <a:off x="477838" y="333375"/>
            <a:ext cx="5697537" cy="5632450"/>
            <a:chOff x="323528" y="686205"/>
            <a:chExt cx="5696161" cy="5633403"/>
          </a:xfrm>
        </p:grpSpPr>
        <p:pic>
          <p:nvPicPr>
            <p:cNvPr id="7172" name="Picture 3" descr="D:\Natalia\ЖОНКИНА ПИСАНИНА\1294049170_1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340768"/>
              <a:ext cx="4752528" cy="4978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1896764" y="686205"/>
              <a:ext cx="4122925" cy="923330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5400" b="1" dirty="0" smtClean="0">
                  <a:ln/>
                  <a:solidFill>
                    <a:srgbClr val="63972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УГЛЕВ</a:t>
              </a:r>
              <a:r>
                <a:rPr lang="ru-RU" sz="5400" b="1" dirty="0" smtClean="0">
                  <a:ln/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</a:t>
              </a:r>
              <a:r>
                <a:rPr lang="ru-RU" sz="5400" b="1" dirty="0" smtClean="0">
                  <a:ln/>
                  <a:solidFill>
                    <a:srgbClr val="63972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ДЫ</a:t>
              </a:r>
              <a:endParaRPr lang="ru-RU" sz="5400" b="1" dirty="0">
                <a:ln/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171" name="Прямоугольник 1"/>
          <p:cNvSpPr>
            <a:spLocks noChangeArrowheads="1"/>
          </p:cNvSpPr>
          <p:nvPr/>
        </p:nvSpPr>
        <p:spPr bwMode="auto">
          <a:xfrm>
            <a:off x="5203825" y="1989138"/>
            <a:ext cx="381635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 altLang="ru-RU" sz="4000" b="1">
                <a:solidFill>
                  <a:schemeClr val="hlink"/>
                </a:solidFill>
                <a:hlinkClick r:id="rId3"/>
              </a:rPr>
              <a:t>хлеб </a:t>
            </a:r>
            <a:r>
              <a:rPr lang="ru-RU" altLang="ru-RU" sz="4000" b="1">
                <a:solidFill>
                  <a:schemeClr val="hlink"/>
                </a:solidFill>
              </a:rPr>
              <a:t>;</a:t>
            </a:r>
          </a:p>
          <a:p>
            <a:r>
              <a:rPr lang="ru-RU" altLang="ru-RU" sz="4000" b="1">
                <a:solidFill>
                  <a:schemeClr val="hlink"/>
                </a:solidFill>
                <a:hlinkClick r:id="rId4"/>
              </a:rPr>
              <a:t>крупы </a:t>
            </a:r>
            <a:r>
              <a:rPr lang="ru-RU" altLang="ru-RU" sz="4000" b="1">
                <a:solidFill>
                  <a:schemeClr val="hlink"/>
                </a:solidFill>
              </a:rPr>
              <a:t>;</a:t>
            </a:r>
          </a:p>
          <a:p>
            <a:r>
              <a:rPr lang="ru-RU" altLang="ru-RU" sz="4000" b="1">
                <a:solidFill>
                  <a:schemeClr val="hlink"/>
                </a:solidFill>
                <a:hlinkClick r:id="rId5"/>
              </a:rPr>
              <a:t>картофель </a:t>
            </a:r>
            <a:r>
              <a:rPr lang="ru-RU" altLang="ru-RU" sz="4000" b="1">
                <a:solidFill>
                  <a:schemeClr val="hlink"/>
                </a:solidFill>
              </a:rPr>
              <a:t>;</a:t>
            </a:r>
          </a:p>
          <a:p>
            <a:r>
              <a:rPr lang="ru-RU" altLang="ru-RU" sz="4000" b="1">
                <a:solidFill>
                  <a:schemeClr val="hlink"/>
                </a:solidFill>
                <a:hlinkClick r:id="rId6"/>
              </a:rPr>
              <a:t>мед </a:t>
            </a:r>
            <a:r>
              <a:rPr lang="ru-RU" altLang="ru-RU" sz="4000" b="1">
                <a:solidFill>
                  <a:schemeClr val="hlink"/>
                </a:solidFill>
              </a:rPr>
              <a:t>;</a:t>
            </a:r>
          </a:p>
          <a:p>
            <a:r>
              <a:rPr lang="ru-RU" altLang="ru-RU" sz="4000" b="1">
                <a:solidFill>
                  <a:schemeClr val="hlink"/>
                </a:solidFill>
                <a:hlinkClick r:id="rId7"/>
              </a:rPr>
              <a:t>сухофрукты </a:t>
            </a:r>
            <a:r>
              <a:rPr lang="ru-RU" altLang="ru-RU" sz="4000" b="1">
                <a:solidFill>
                  <a:schemeClr val="hlink"/>
                </a:solidFill>
              </a:rPr>
              <a:t>;</a:t>
            </a:r>
          </a:p>
          <a:p>
            <a:r>
              <a:rPr lang="ru-RU" altLang="ru-RU" sz="4000" b="1">
                <a:solidFill>
                  <a:schemeClr val="hlink"/>
                </a:solidFill>
                <a:hlinkClick r:id="rId8"/>
              </a:rPr>
              <a:t>сахар </a:t>
            </a:r>
            <a:r>
              <a:rPr lang="ru-RU" altLang="ru-RU" b="1">
                <a:solidFill>
                  <a:schemeClr val="hlink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72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ЖИРЫ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4038600" cy="5184775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altLang="ru-RU" sz="4000" b="1" smtClean="0">
                <a:solidFill>
                  <a:srgbClr val="FF66CC"/>
                </a:solidFill>
              </a:rPr>
              <a:t>Норма потребления жиров для школьников - 80-90 г в сутки, 30% суточного рациона.</a:t>
            </a:r>
            <a:r>
              <a:rPr lang="ru-RU" altLang="ru-RU" sz="3200" smtClean="0"/>
              <a:t> </a:t>
            </a:r>
            <a:br>
              <a:rPr lang="ru-RU" altLang="ru-RU" sz="3200" smtClean="0"/>
            </a:br>
            <a:r>
              <a:rPr lang="ru-RU" altLang="ru-RU" sz="2400" smtClean="0"/>
              <a:t/>
            </a:r>
            <a:br>
              <a:rPr lang="ru-RU" altLang="ru-RU" sz="2400" smtClean="0"/>
            </a:br>
            <a:r>
              <a:rPr lang="ru-RU" altLang="ru-RU" sz="2400" smtClean="0"/>
              <a:t/>
            </a:r>
            <a:br>
              <a:rPr lang="ru-RU" altLang="ru-RU" sz="2400" smtClean="0"/>
            </a:br>
            <a:endParaRPr lang="ru-RU" altLang="ru-RU" sz="2400" smtClean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628775"/>
            <a:ext cx="4038600" cy="50514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3200" b="1" smtClean="0"/>
              <a:t>Растительные жиры</a:t>
            </a:r>
          </a:p>
        </p:txBody>
      </p:sp>
      <p:pic>
        <p:nvPicPr>
          <p:cNvPr id="8197" name="Picture 7" descr="i?id=127760030-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3057525"/>
            <a:ext cx="19431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9" descr="i?id=73242842-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157788"/>
            <a:ext cx="1546225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1" descr="i?id=7758744-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249863"/>
            <a:ext cx="22637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3" descr="Картинка 6 из 1681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565400"/>
            <a:ext cx="20478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  <p:bldP spid="92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908175" y="549275"/>
            <a:ext cx="5616575" cy="922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altLang="ru-RU" sz="5400" b="1">
                <a:solidFill>
                  <a:srgbClr val="FF0000"/>
                </a:solidFill>
              </a:rPr>
              <a:t>Витамины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3203575" y="2349500"/>
            <a:ext cx="3024188" cy="46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altLang="ru-RU" sz="2400" b="1"/>
              <a:t>Овощи, фрукты</a:t>
            </a:r>
          </a:p>
        </p:txBody>
      </p:sp>
      <p:sp>
        <p:nvSpPr>
          <p:cNvPr id="9220" name="Line 6"/>
          <p:cNvSpPr>
            <a:spLocks noChangeShapeType="1"/>
          </p:cNvSpPr>
          <p:nvPr/>
        </p:nvSpPr>
        <p:spPr bwMode="auto">
          <a:xfrm>
            <a:off x="4500563" y="15573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9221" name="Рисунок 12" descr="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429000"/>
            <a:ext cx="3741737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13" descr="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57338"/>
            <a:ext cx="2160588" cy="184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Рисунок 14" descr="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628775"/>
            <a:ext cx="1800225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Рисунок 15" descr="(1)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500438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143000"/>
          </a:xfrm>
        </p:spPr>
        <p:txBody>
          <a:bodyPr/>
          <a:lstStyle/>
          <a:p>
            <a:r>
              <a:rPr lang="ru-RU" altLang="ru-RU" sz="5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В</a:t>
            </a:r>
            <a:r>
              <a:rPr lang="ru-RU" altLang="ru-RU" sz="5400" b="1" smtClean="0">
                <a:solidFill>
                  <a:srgbClr val="FF9900"/>
                </a:solidFill>
                <a:latin typeface="Arial" charset="0"/>
                <a:cs typeface="Arial" charset="0"/>
              </a:rPr>
              <a:t>и</a:t>
            </a:r>
            <a:r>
              <a:rPr lang="ru-RU" altLang="ru-RU" sz="5400" b="1" smtClean="0">
                <a:solidFill>
                  <a:srgbClr val="993300"/>
                </a:solidFill>
                <a:latin typeface="Arial" charset="0"/>
                <a:cs typeface="Arial" charset="0"/>
              </a:rPr>
              <a:t>т</a:t>
            </a:r>
            <a:r>
              <a:rPr lang="ru-RU" altLang="ru-RU" sz="5400" b="1" smtClean="0">
                <a:solidFill>
                  <a:srgbClr val="009900"/>
                </a:solidFill>
                <a:latin typeface="Arial" charset="0"/>
                <a:cs typeface="Arial" charset="0"/>
              </a:rPr>
              <a:t>а</a:t>
            </a:r>
            <a:r>
              <a:rPr lang="ru-RU" altLang="ru-RU" sz="5400" b="1" smtClean="0">
                <a:solidFill>
                  <a:srgbClr val="00CCFF"/>
                </a:solidFill>
                <a:latin typeface="Arial" charset="0"/>
                <a:cs typeface="Arial" charset="0"/>
              </a:rPr>
              <a:t>м</a:t>
            </a:r>
            <a:r>
              <a:rPr lang="ru-RU" altLang="ru-RU" sz="5400" b="1" smtClean="0">
                <a:solidFill>
                  <a:srgbClr val="3333FF"/>
                </a:solidFill>
                <a:latin typeface="Arial" charset="0"/>
                <a:cs typeface="Arial" charset="0"/>
              </a:rPr>
              <a:t>и</a:t>
            </a:r>
            <a:r>
              <a:rPr lang="ru-RU" altLang="ru-RU" sz="5400" b="1" smtClean="0">
                <a:solidFill>
                  <a:srgbClr val="990099"/>
                </a:solidFill>
                <a:latin typeface="Arial" charset="0"/>
                <a:cs typeface="Arial" charset="0"/>
              </a:rPr>
              <a:t>н</a:t>
            </a:r>
            <a:r>
              <a:rPr lang="ru-RU" altLang="ru-RU" sz="5400" b="1" smtClean="0">
                <a:latin typeface="Arial" charset="0"/>
                <a:cs typeface="Arial" charset="0"/>
              </a:rPr>
              <a:t> </a:t>
            </a:r>
            <a:r>
              <a:rPr lang="ru-RU" altLang="ru-RU" sz="5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А</a:t>
            </a:r>
            <a:r>
              <a:rPr lang="ru-RU" altLang="ru-RU" sz="5400" b="1" smtClean="0"/>
              <a:t/>
            </a:r>
            <a:br>
              <a:rPr lang="ru-RU" altLang="ru-RU" sz="5400" b="1" smtClean="0"/>
            </a:br>
            <a:r>
              <a:rPr lang="ru-RU" altLang="ru-RU" sz="5400" b="1" smtClean="0">
                <a:solidFill>
                  <a:srgbClr val="639729"/>
                </a:solidFill>
                <a:latin typeface="Arial" charset="0"/>
                <a:cs typeface="Arial" charset="0"/>
              </a:rPr>
              <a:t>улучшает зрение</a:t>
            </a:r>
            <a:endParaRPr lang="ru-RU" altLang="ru-RU" sz="5400" smtClean="0">
              <a:solidFill>
                <a:srgbClr val="639729"/>
              </a:solidFill>
              <a:latin typeface="Arial" charset="0"/>
              <a:cs typeface="Arial" charset="0"/>
            </a:endParaRPr>
          </a:p>
        </p:txBody>
      </p:sp>
      <p:pic>
        <p:nvPicPr>
          <p:cNvPr id="10243" name="Picture 5" descr="AIIIZCA40PDN6CA1ZISKECA5JUKM1CA30V3PACAQSRRX9CALYHQW0CAT02O17CABB0XITCAZPVQK9CAQN1RV3CAYRGCABCAB8I3X0CA1MM0UCCA0H1FTACA9T826YCA5K6HZVCAW8G8LLCA7EMEKTCAFV14J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205038"/>
            <a:ext cx="2892425" cy="184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8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332288"/>
            <a:ext cx="2892425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6" descr="V0R4KCABVLD1YCAP89533CAPORMJFCAUW47G5CAGYDN2CCA1C0RB2CA6WTDM1CA9ZGY9OCA5REWMBCAEVX04ICA3MJVU0CAIF565RCAPUZK9FCA5ANMWWCA82GOPFCAOWYSH6CAU8IQHTCAU7K1H8CA6UAE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230438"/>
            <a:ext cx="2881313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7" descr="67LZXCAARFWUMCA1NL34HCA400BC9CASO9TC3CAWTWWP8CAFOU5MZCAUA4JYXCASK84VFCA0QTKZ1CAC2QHZQCAGHVX7WCAFE89H2CABQNYAXCARMNHRVCA1ESW6DCA8SOW6ECA5LD024CA4TYIE8CAHZPDGJ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324350"/>
            <a:ext cx="2881313" cy="203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" y="485775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3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5300" b="1" dirty="0" smtClean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5300" b="1" dirty="0" smtClean="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5300" b="1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5300" b="1" dirty="0" smtClean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5300" b="1" dirty="0" smtClean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5300" b="1" dirty="0" smtClean="0">
                <a:solidFill>
                  <a:srgbClr val="99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53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53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дает запас энергии</a:t>
            </a:r>
            <a:endParaRPr lang="ru-RU" dirty="0">
              <a:solidFill>
                <a:srgbClr val="6397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7" name="Picture 6" descr="3EDVRCAJO9MMFCAU9DPFCCAHUNTN3CAA96EE8CAWZBNF1CACK0DT2CA9T5Y2DCA2Z3RN1CAGMBANKCAA6BSJ6CACP48Q5CAPMVAHJCA8CW8E3CA56GZ1WCA9OH6BXCANMKP1OCALG9G4XCAR7O2LHCAXJF62X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8088" y="1700213"/>
            <a:ext cx="2119312" cy="1762125"/>
          </a:xfrm>
        </p:spPr>
      </p:pic>
      <p:pic>
        <p:nvPicPr>
          <p:cNvPr id="11268" name="Picture 13" descr="SE64TCAW62813CAUAX9ISCA0AGH2SCAX9QSC3CAASB1DWCA7BK3A3CAUZCZ9TCAXD1CH4CAT16AC1CAWGJ3ATCARGFMQOCA3FEWEOCAIOVR97CASNN5TWCAVS0BXRCAKQFPF8CALQPRN0CA0PEOP3CABRCH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213100"/>
            <a:ext cx="21986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9" descr="TGXQFCA02GOV9CAVL4MASCA1ZHGBZCABQJLZHCA21JLU7CAFCZ10ZCAXRW345CA0T5BA6CAU6OY7ACADTZDCCCANBXBBZCAYPGA2WCAH9V1LTCAVELDXOCAM4AJT5CADQ3MD6CAD3A9PHCA1H5QNUCA1RZ8F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868863"/>
            <a:ext cx="2303462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8" descr="SNTEYCAOYPBNBCAWX1UUYCA5C2W3GCA4L9E13CA9I4KSRCABW6RZECAT2PPQ3CA893FF2CAFPCCQ7CAZYAK4WCAFEDHW6CAO5LP6FCA0TBM7LCA4IT1ZUCASQF91TCAQULZ9KCAIGK022CASG4V1NCATWQ9F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628775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L1AENCAJQ8V3XCA79R2KFCAOHCWGDCAG3NVLMCANVE5IUCAOIZ1MTCA20MURACAKHG5OICA3TWGS7CAZAW2ZUCAKYT1KGCADV8FL5CA2K2ASGCAUS3HJFCAA3RW2LCAHDHCAVCAKHSKWDCAUCV5TPCA8JRJP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3235325"/>
            <a:ext cx="178911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0" descr="6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692650"/>
            <a:ext cx="211137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2" descr="HFP9ZCAXDXS69CANRWDFNCAQLGK7WCA8KCQ9WCABHURQSCAUV2ZDZCA46KQAPCAXE2K4XCALO8D6OCAY5Q96XCAAK52U0CAX34D8RCAMQ4XM2CA1U4Q3RCAP14HLVCA6WUKE0CAGNRHA8CA334JKKCA296FY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2205038"/>
            <a:ext cx="2046287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1" descr="9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4437063"/>
            <a:ext cx="2046287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7092950" y="5805488"/>
            <a:ext cx="935038" cy="5762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С</a:t>
            </a:r>
          </a:p>
        </p:txBody>
      </p:sp>
      <p:pic>
        <p:nvPicPr>
          <p:cNvPr id="12291" name="Picture 5" descr="Лим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222500"/>
            <a:ext cx="2519362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ябло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2263775"/>
            <a:ext cx="2452687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 descr="со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222500"/>
            <a:ext cx="2414588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5" descr="салат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4597400"/>
            <a:ext cx="2159000" cy="177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 descr="шиповник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575175"/>
            <a:ext cx="244792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0" descr="ORTDCCA9IKMSHCA3WBYD3CA0GTTWNCAI3M9UOCAE091W5CAJYK0PKCAWIO2CLCABGKLS5CA0A1AL5CAJ2TELVCAQ9M5USCA96RU1YCAQGHJI6CAPICNBSCAMMPJUACADF6V59CAE030EQCAOI2CBMCADO6P1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4556125"/>
            <a:ext cx="2201863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Прямоугольник 8"/>
          <p:cNvSpPr>
            <a:spLocks noChangeArrowheads="1"/>
          </p:cNvSpPr>
          <p:nvPr/>
        </p:nvSpPr>
        <p:spPr bwMode="auto">
          <a:xfrm>
            <a:off x="428625" y="333375"/>
            <a:ext cx="7239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altLang="ru-RU" sz="5400" b="1">
                <a:solidFill>
                  <a:srgbClr val="FF0000"/>
                </a:solidFill>
              </a:rPr>
              <a:t>В</a:t>
            </a:r>
            <a:r>
              <a:rPr lang="ru-RU" altLang="ru-RU" sz="5400" b="1">
                <a:solidFill>
                  <a:srgbClr val="FF9900"/>
                </a:solidFill>
              </a:rPr>
              <a:t>и</a:t>
            </a:r>
            <a:r>
              <a:rPr lang="ru-RU" altLang="ru-RU" sz="5400" b="1">
                <a:solidFill>
                  <a:srgbClr val="993300"/>
                </a:solidFill>
              </a:rPr>
              <a:t>т</a:t>
            </a:r>
            <a:r>
              <a:rPr lang="ru-RU" altLang="ru-RU" sz="5400" b="1">
                <a:solidFill>
                  <a:srgbClr val="009900"/>
                </a:solidFill>
              </a:rPr>
              <a:t>а</a:t>
            </a:r>
            <a:r>
              <a:rPr lang="ru-RU" altLang="ru-RU" sz="5400" b="1">
                <a:solidFill>
                  <a:srgbClr val="00CCFF"/>
                </a:solidFill>
              </a:rPr>
              <a:t>м</a:t>
            </a:r>
            <a:r>
              <a:rPr lang="ru-RU" altLang="ru-RU" sz="5400" b="1">
                <a:solidFill>
                  <a:srgbClr val="3333FF"/>
                </a:solidFill>
              </a:rPr>
              <a:t>и</a:t>
            </a:r>
            <a:r>
              <a:rPr lang="ru-RU" altLang="ru-RU" sz="5400" b="1">
                <a:solidFill>
                  <a:srgbClr val="990099"/>
                </a:solidFill>
              </a:rPr>
              <a:t>н</a:t>
            </a:r>
            <a:r>
              <a:rPr lang="ru-RU" altLang="ru-RU" sz="5400" b="1"/>
              <a:t> </a:t>
            </a:r>
            <a:r>
              <a:rPr lang="ru-RU" altLang="ru-RU" sz="5400" b="1">
                <a:solidFill>
                  <a:srgbClr val="FF0000"/>
                </a:solidFill>
              </a:rPr>
              <a:t>С</a:t>
            </a:r>
          </a:p>
          <a:p>
            <a:pPr algn="ctr"/>
            <a:r>
              <a:rPr lang="ru-RU" altLang="ru-RU" sz="5400" b="1">
                <a:solidFill>
                  <a:srgbClr val="639729"/>
                </a:solidFill>
              </a:rPr>
              <a:t>укрепляет сосуды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MPEINCAS5AG7LCAIEQ7Q0CA3OGKOYCAFWJQN0CAK15PLLCAE0JZ7FCAJSHV63CA97MUS2CADH7BNVCA25FZCOCAICKZMWCAHK386NCAWCCS95CA95052ACACV8DN7CAREKIK5CADDCFMKCADQP2AECARLB8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2924175"/>
            <a:ext cx="230505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6" descr="V0R4KCABVLD1YCAP89533CAPORMJFCAUW47G5CAGYDN2CCA1C0RB2CA6WTDM1CA9ZGY9OCA5REWMBCAEVX04ICA3MJVU0CAIF565RCAPUZK9FCA5ANMWWCA82GOPFCAOWYSH6CAU8IQHTCAU7K1H8CA6UAE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2924175"/>
            <a:ext cx="2195512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9" descr="9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11488"/>
            <a:ext cx="2589213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10"/>
          <p:cNvSpPr>
            <a:spLocks noChangeArrowheads="1"/>
          </p:cNvSpPr>
          <p:nvPr/>
        </p:nvSpPr>
        <p:spPr bwMode="auto">
          <a:xfrm>
            <a:off x="4843463" y="5516563"/>
            <a:ext cx="2411412" cy="865187"/>
          </a:xfrm>
          <a:prstGeom prst="rect">
            <a:avLst/>
          </a:prstGeom>
          <a:solidFill>
            <a:srgbClr val="66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altLang="ru-RU" sz="3200" b="1"/>
              <a:t>Печень</a:t>
            </a:r>
          </a:p>
        </p:txBody>
      </p:sp>
      <p:sp>
        <p:nvSpPr>
          <p:cNvPr id="13318" name="Rectangle 11"/>
          <p:cNvSpPr>
            <a:spLocks noChangeArrowheads="1"/>
          </p:cNvSpPr>
          <p:nvPr/>
        </p:nvSpPr>
        <p:spPr bwMode="auto">
          <a:xfrm>
            <a:off x="1812925" y="5518150"/>
            <a:ext cx="2447925" cy="863600"/>
          </a:xfrm>
          <a:prstGeom prst="rect">
            <a:avLst/>
          </a:prstGeom>
          <a:solidFill>
            <a:srgbClr val="66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altLang="ru-RU" sz="3200" b="1"/>
              <a:t>Рыбий жир</a:t>
            </a:r>
          </a:p>
        </p:txBody>
      </p:sp>
      <p:sp>
        <p:nvSpPr>
          <p:cNvPr id="13319" name="Прямоугольник 7"/>
          <p:cNvSpPr>
            <a:spLocks noChangeArrowheads="1"/>
          </p:cNvSpPr>
          <p:nvPr/>
        </p:nvSpPr>
        <p:spPr bwMode="auto">
          <a:xfrm>
            <a:off x="395288" y="692150"/>
            <a:ext cx="83534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r>
              <a:rPr lang="ru-RU" altLang="ru-RU" sz="5400" b="1">
                <a:solidFill>
                  <a:srgbClr val="FF0000"/>
                </a:solidFill>
              </a:rPr>
              <a:t>В</a:t>
            </a:r>
            <a:r>
              <a:rPr lang="ru-RU" altLang="ru-RU" sz="5400" b="1">
                <a:solidFill>
                  <a:srgbClr val="FF9900"/>
                </a:solidFill>
              </a:rPr>
              <a:t>и</a:t>
            </a:r>
            <a:r>
              <a:rPr lang="ru-RU" altLang="ru-RU" sz="5400" b="1">
                <a:solidFill>
                  <a:srgbClr val="993300"/>
                </a:solidFill>
              </a:rPr>
              <a:t>т</a:t>
            </a:r>
            <a:r>
              <a:rPr lang="ru-RU" altLang="ru-RU" sz="5400" b="1">
                <a:solidFill>
                  <a:srgbClr val="009900"/>
                </a:solidFill>
              </a:rPr>
              <a:t>а</a:t>
            </a:r>
            <a:r>
              <a:rPr lang="ru-RU" altLang="ru-RU" sz="5400" b="1">
                <a:solidFill>
                  <a:srgbClr val="00CCFF"/>
                </a:solidFill>
              </a:rPr>
              <a:t>м</a:t>
            </a:r>
            <a:r>
              <a:rPr lang="ru-RU" altLang="ru-RU" sz="5400" b="1">
                <a:solidFill>
                  <a:srgbClr val="3333FF"/>
                </a:solidFill>
              </a:rPr>
              <a:t>и</a:t>
            </a:r>
            <a:r>
              <a:rPr lang="ru-RU" altLang="ru-RU" sz="5400" b="1">
                <a:solidFill>
                  <a:srgbClr val="990099"/>
                </a:solidFill>
              </a:rPr>
              <a:t>н</a:t>
            </a:r>
            <a:r>
              <a:rPr lang="ru-RU" altLang="ru-RU" sz="5400" b="1"/>
              <a:t> </a:t>
            </a:r>
            <a:r>
              <a:rPr lang="en-US" altLang="ru-RU" sz="5400" b="1">
                <a:solidFill>
                  <a:srgbClr val="FF0000"/>
                </a:solidFill>
              </a:rPr>
              <a:t>D</a:t>
            </a:r>
            <a:endParaRPr lang="ru-RU" altLang="ru-RU" sz="5400" b="1">
              <a:solidFill>
                <a:srgbClr val="FF0000"/>
              </a:solidFill>
            </a:endParaRPr>
          </a:p>
          <a:p>
            <a:pPr algn="ctr"/>
            <a:r>
              <a:rPr lang="ru-RU" altLang="ru-RU" sz="4400" b="1">
                <a:solidFill>
                  <a:srgbClr val="639729"/>
                </a:solidFill>
              </a:rPr>
              <a:t>укрепляет костную систему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7200" b="1" dirty="0" smtClean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8924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05038"/>
            <a:ext cx="4038600" cy="4319587"/>
          </a:xfrm>
        </p:spPr>
        <p:txBody>
          <a:bodyPr/>
          <a:lstStyle/>
          <a:p>
            <a:endParaRPr lang="ru-RU" altLang="ru-RU" smtClean="0"/>
          </a:p>
          <a:p>
            <a:r>
              <a:rPr lang="ru-RU" altLang="ru-RU" sz="3200" b="1" smtClean="0">
                <a:solidFill>
                  <a:srgbClr val="9933FF"/>
                </a:solidFill>
              </a:rPr>
              <a:t>В день нужно выпивать всего 1,5  литра чистой воды, соков, отваров трав.</a:t>
            </a:r>
          </a:p>
        </p:txBody>
      </p:sp>
      <p:pic>
        <p:nvPicPr>
          <p:cNvPr id="14341" name="Picture 6" descr="iCAN5OCT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3716338"/>
            <a:ext cx="4038600" cy="2913062"/>
          </a:xfrm>
          <a:noFill/>
        </p:spPr>
      </p:pic>
      <p:pic>
        <p:nvPicPr>
          <p:cNvPr id="14342" name="Picture 9" descr="iCA84POC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313" y="115888"/>
            <a:ext cx="3059112" cy="2066925"/>
          </a:xfrm>
          <a:noFill/>
        </p:spPr>
      </p:pic>
      <p:pic>
        <p:nvPicPr>
          <p:cNvPr id="14343" name="Picture 14" descr="i?id=71425540-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700213"/>
            <a:ext cx="17272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6" descr="i?id=55466891-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84313"/>
            <a:ext cx="154622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3" grpId="0" build="p"/>
      <p:bldP spid="3892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6994525" cy="1152525"/>
          </a:xfrm>
        </p:spPr>
        <p:txBody>
          <a:bodyPr/>
          <a:lstStyle/>
          <a:p>
            <a:r>
              <a:rPr lang="ru-RU" altLang="ru-RU" b="1" smtClean="0">
                <a:solidFill>
                  <a:srgbClr val="639729"/>
                </a:solidFill>
                <a:latin typeface="Arial" charset="0"/>
                <a:cs typeface="Arial" charset="0"/>
              </a:rPr>
              <a:t>Рациональное питание</a:t>
            </a:r>
          </a:p>
        </p:txBody>
      </p:sp>
      <p:graphicFrame>
        <p:nvGraphicFramePr>
          <p:cNvPr id="3584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546100" y="1282700"/>
          <a:ext cx="1900238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Document" r:id="rId3" imgW="1979428" imgH="865831" progId="Word.Document.8">
                  <p:embed/>
                </p:oleObj>
              </mc:Choice>
              <mc:Fallback>
                <p:oleObj name="Document" r:id="rId3" imgW="1979428" imgH="865831" progId="Word.Document.8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1282700"/>
                        <a:ext cx="1900238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468313" y="981075"/>
            <a:ext cx="4751387" cy="48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ru-RU" altLang="ru-RU" sz="2800" b="1">
                <a:solidFill>
                  <a:srgbClr val="9933FF"/>
                </a:solidFill>
                <a:latin typeface="Arial" charset="0"/>
              </a:rPr>
              <a:t>Физиологические нормы 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altLang="ru-RU" sz="2800" b="1">
                <a:solidFill>
                  <a:srgbClr val="9933FF"/>
                </a:solidFill>
                <a:latin typeface="Arial" charset="0"/>
              </a:rPr>
              <a:t>питания для детей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400" b="1">
                <a:latin typeface="Arial" charset="0"/>
              </a:rPr>
              <a:t>Рекомендуется употреблять пищу  состоящую: </a:t>
            </a:r>
          </a:p>
          <a:p>
            <a:pPr lvl="4"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400" b="1">
                <a:latin typeface="Arial" charset="0"/>
              </a:rPr>
              <a:t>на 15-20 % из белков;</a:t>
            </a:r>
          </a:p>
          <a:p>
            <a:pPr lvl="4"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400" b="1">
                <a:latin typeface="Arial" charset="0"/>
              </a:rPr>
              <a:t>на 20-30 % из жиров;</a:t>
            </a:r>
          </a:p>
          <a:p>
            <a:pPr lvl="4"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400" b="1">
                <a:latin typeface="Arial" charset="0"/>
              </a:rPr>
              <a:t> на 50-55 % из углеводов.</a:t>
            </a:r>
          </a:p>
        </p:txBody>
      </p:sp>
      <p:pic>
        <p:nvPicPr>
          <p:cNvPr id="6" name="Рисунок 7" descr="i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557338"/>
            <a:ext cx="3562350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375776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Правило 1</a:t>
            </a:r>
          </a:p>
        </p:txBody>
      </p:sp>
      <p:sp>
        <p:nvSpPr>
          <p:cNvPr id="16387" name="Прямоугольник 6"/>
          <p:cNvSpPr>
            <a:spLocks noChangeArrowheads="1"/>
          </p:cNvSpPr>
          <p:nvPr/>
        </p:nvSpPr>
        <p:spPr bwMode="auto">
          <a:xfrm>
            <a:off x="4572000" y="3933825"/>
            <a:ext cx="4572000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buFont typeface="Wingdings" pitchFamily="2" charset="2"/>
              <a:buAutoNum type="arabicPeriod"/>
            </a:pPr>
            <a:r>
              <a:rPr lang="ru-RU" altLang="ru-RU" sz="3200" b="1">
                <a:solidFill>
                  <a:srgbClr val="C00000"/>
                </a:solidFill>
              </a:rPr>
              <a:t>Завтрак</a:t>
            </a:r>
          </a:p>
          <a:p>
            <a:pPr>
              <a:buFont typeface="Wingdings" pitchFamily="2" charset="2"/>
              <a:buAutoNum type="arabicPeriod"/>
            </a:pPr>
            <a:r>
              <a:rPr lang="ru-RU" altLang="ru-RU" sz="3200" b="1">
                <a:solidFill>
                  <a:srgbClr val="C00000"/>
                </a:solidFill>
              </a:rPr>
              <a:t>Полдник</a:t>
            </a:r>
          </a:p>
          <a:p>
            <a:pPr>
              <a:buFont typeface="Wingdings" pitchFamily="2" charset="2"/>
              <a:buAutoNum type="arabicPeriod"/>
            </a:pPr>
            <a:r>
              <a:rPr lang="ru-RU" altLang="ru-RU" sz="3200" b="1">
                <a:solidFill>
                  <a:srgbClr val="C00000"/>
                </a:solidFill>
              </a:rPr>
              <a:t>Обед.</a:t>
            </a:r>
          </a:p>
          <a:p>
            <a:pPr>
              <a:buFont typeface="Wingdings" pitchFamily="2" charset="2"/>
              <a:buAutoNum type="arabicPeriod"/>
            </a:pPr>
            <a:r>
              <a:rPr lang="ru-RU" altLang="ru-RU" sz="3200" b="1">
                <a:solidFill>
                  <a:srgbClr val="C00000"/>
                </a:solidFill>
              </a:rPr>
              <a:t>Ужин.</a:t>
            </a:r>
          </a:p>
          <a:p>
            <a:pPr>
              <a:buFont typeface="Wingdings" pitchFamily="2" charset="2"/>
              <a:buAutoNum type="arabicPeriod"/>
            </a:pPr>
            <a:endParaRPr lang="ru-RU" altLang="ru-RU" sz="2000" b="1">
              <a:solidFill>
                <a:srgbClr val="C00000"/>
              </a:solidFill>
            </a:endParaRPr>
          </a:p>
        </p:txBody>
      </p:sp>
      <p:grpSp>
        <p:nvGrpSpPr>
          <p:cNvPr id="16388" name="Группа 7"/>
          <p:cNvGrpSpPr>
            <a:grpSpLocks/>
          </p:cNvGrpSpPr>
          <p:nvPr/>
        </p:nvGrpSpPr>
        <p:grpSpPr bwMode="auto">
          <a:xfrm>
            <a:off x="395288" y="2276475"/>
            <a:ext cx="8083550" cy="3578225"/>
            <a:chOff x="592373" y="2789756"/>
            <a:chExt cx="8084083" cy="3577580"/>
          </a:xfrm>
        </p:grpSpPr>
        <p:pic>
          <p:nvPicPr>
            <p:cNvPr id="9" name="Picture 2" descr="D:\Natalia\ЖОНКИНА ПИСАНИНА\0_479ec_3c681059_L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373" y="2789756"/>
              <a:ext cx="3577580" cy="357758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391" name="TextBox 3"/>
            <p:cNvSpPr txBox="1">
              <a:spLocks noChangeArrowheads="1"/>
            </p:cNvSpPr>
            <p:nvPr/>
          </p:nvSpPr>
          <p:spPr bwMode="auto">
            <a:xfrm>
              <a:off x="4192773" y="2852936"/>
              <a:ext cx="4483683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ru-RU" altLang="ru-RU" sz="2800" b="1">
                  <a:solidFill>
                    <a:srgbClr val="9933FF"/>
                  </a:solidFill>
                </a:rPr>
                <a:t>Школьники должны питаться 4-5 раз в день в одно и тоже время</a:t>
              </a:r>
            </a:p>
          </p:txBody>
        </p:sp>
      </p:grpSp>
      <p:sp>
        <p:nvSpPr>
          <p:cNvPr id="16389" name="Прямоугольник 10"/>
          <p:cNvSpPr>
            <a:spLocks noChangeArrowheads="1"/>
          </p:cNvSpPr>
          <p:nvPr/>
        </p:nvSpPr>
        <p:spPr bwMode="auto">
          <a:xfrm>
            <a:off x="681038" y="1633538"/>
            <a:ext cx="806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 altLang="ru-RU" sz="3200" b="1">
                <a:solidFill>
                  <a:srgbClr val="9933FF"/>
                </a:solidFill>
              </a:rPr>
              <a:t>Питание должно быть регулярным </a:t>
            </a:r>
            <a:endParaRPr lang="ru-RU" altLang="ru-RU" sz="3200">
              <a:solidFill>
                <a:srgbClr val="99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2373" y="447158"/>
            <a:ext cx="375776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Правило 2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7812088" y="3644900"/>
            <a:ext cx="512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 altLang="ru-RU" sz="2800" b="1"/>
              <a:t> </a:t>
            </a:r>
          </a:p>
        </p:txBody>
      </p:sp>
      <p:pic>
        <p:nvPicPr>
          <p:cNvPr id="17412" name="Рисунок 7" descr="D:\Natalia\ЖОНКИНА ПИСАНИНА\19298_90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9221">
            <a:off x="1865313" y="3089275"/>
            <a:ext cx="496887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1"/>
          <p:cNvSpPr>
            <a:spLocks noChangeArrowheads="1"/>
          </p:cNvSpPr>
          <p:nvPr/>
        </p:nvSpPr>
        <p:spPr bwMode="auto">
          <a:xfrm>
            <a:off x="395288" y="1196975"/>
            <a:ext cx="820896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 altLang="ru-RU" sz="3200" b="1">
                <a:solidFill>
                  <a:srgbClr val="9933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Питание должно быть умеренным </a:t>
            </a:r>
            <a:endParaRPr lang="ru-RU" altLang="ru-RU" sz="3200">
              <a:solidFill>
                <a:srgbClr val="9933FF"/>
              </a:solidFill>
              <a:latin typeface="Arial" charset="0"/>
              <a:ea typeface="Calibri" pitchFamily="34" charset="0"/>
            </a:endParaRPr>
          </a:p>
          <a:p>
            <a:pPr eaLnBrk="0" hangingPunct="0"/>
            <a:r>
              <a:rPr lang="ru-RU" altLang="ru-RU" sz="3200" b="1">
                <a:solidFill>
                  <a:srgbClr val="9933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Не перегружайте желудок, не переедайте. Ощущение сытости приходит к человеку через 15-20 минут после окончания еды.</a:t>
            </a:r>
            <a:endParaRPr lang="ru-RU" altLang="ru-RU" sz="3200">
              <a:solidFill>
                <a:srgbClr val="9933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375776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Правило </a:t>
            </a:r>
            <a:r>
              <a:rPr lang="be-BY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3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196752"/>
            <a:ext cx="8388424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Употребляй в пищу больше овощей и фруктов</a:t>
            </a:r>
            <a:endParaRPr lang="ru-RU" sz="4400" b="1" dirty="0">
              <a:ln w="11430"/>
              <a:solidFill>
                <a:srgbClr val="99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5362" name="Picture 2" descr="D:\Natalia\ЖОНКИНА ПИСАНИНА\62106-5000x29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36911"/>
            <a:ext cx="6336704" cy="36885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2373" y="447158"/>
            <a:ext cx="375776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Правило </a:t>
            </a:r>
            <a:r>
              <a:rPr lang="be-BY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4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9459" name="Рисунок 6" descr="D:\Natalia\ЖОНКИНА ПИСАНИНА\1aa6ca907569b3c6f4a680a128dc1cce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565400"/>
            <a:ext cx="5143500" cy="354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Рисунок 7" descr="D:\Natalia\ЖОНКИНА ПИСАНИНА\zdor_pit_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708275"/>
            <a:ext cx="3462337" cy="346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Прямоугольник 8"/>
          <p:cNvSpPr>
            <a:spLocks noChangeArrowheads="1"/>
          </p:cNvSpPr>
          <p:nvPr/>
        </p:nvSpPr>
        <p:spPr bwMode="auto">
          <a:xfrm>
            <a:off x="755650" y="1484313"/>
            <a:ext cx="71294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 altLang="ru-RU" sz="3600" b="1">
                <a:solidFill>
                  <a:srgbClr val="9933FF"/>
                </a:solidFill>
              </a:rPr>
              <a:t>Пища должна быть полезной </a:t>
            </a:r>
            <a:endParaRPr lang="ru-RU" altLang="ru-RU" sz="3600">
              <a:solidFill>
                <a:srgbClr val="99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Содержимое 7" descr="ол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73238"/>
            <a:ext cx="7286625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Rectangl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72009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468313" y="477838"/>
            <a:ext cx="7056437" cy="1384300"/>
          </a:xfrm>
          <a:prstGeom prst="rect">
            <a:avLst/>
          </a:prstGeom>
          <a:solidFill>
            <a:srgbClr val="663300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800" b="1" dirty="0">
                <a:latin typeface="+mn-lt"/>
                <a:cs typeface="+mn-cs"/>
              </a:rPr>
              <a:t>В </a:t>
            </a:r>
            <a:r>
              <a:rPr lang="ru-RU" sz="2800" b="1" i="1" dirty="0">
                <a:solidFill>
                  <a:srgbClr val="9933FF"/>
                </a:solidFill>
                <a:latin typeface="+mn-lt"/>
                <a:cs typeface="+mn-cs"/>
              </a:rPr>
              <a:t>картофеле фри и чипсах</a:t>
            </a:r>
            <a:r>
              <a:rPr lang="ru-RU" sz="2800" b="1" dirty="0">
                <a:solidFill>
                  <a:srgbClr val="9933FF"/>
                </a:solidFill>
                <a:latin typeface="+mn-lt"/>
                <a:cs typeface="+mn-cs"/>
              </a:rPr>
              <a:t> </a:t>
            </a:r>
            <a:r>
              <a:rPr lang="ru-RU" sz="2800" b="1" dirty="0">
                <a:latin typeface="+mn-lt"/>
                <a:cs typeface="+mn-cs"/>
              </a:rPr>
              <a:t>ученые обнаружили целый ряд вредных </a:t>
            </a:r>
            <a:r>
              <a:rPr lang="ru-RU" sz="2800" b="1" dirty="0" smtClean="0">
                <a:latin typeface="+mn-lt"/>
                <a:cs typeface="+mn-cs"/>
              </a:rPr>
              <a:t>веществ</a:t>
            </a:r>
            <a:r>
              <a:rPr lang="ru-RU" b="1" dirty="0" smtClean="0">
                <a:latin typeface="+mn-lt"/>
                <a:cs typeface="+mn-cs"/>
              </a:rPr>
              <a:t>.</a:t>
            </a:r>
            <a:endParaRPr lang="ru-RU" b="1" dirty="0">
              <a:latin typeface="+mn-lt"/>
              <a:cs typeface="+mn-cs"/>
            </a:endParaRPr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555625" y="4868863"/>
            <a:ext cx="80486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4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 </a:t>
            </a:r>
            <a:r>
              <a:rPr lang="ru-RU" sz="2800" b="1" dirty="0" smtClean="0">
                <a:latin typeface="+mn-lt"/>
                <a:cs typeface="+mn-cs"/>
              </a:rPr>
              <a:t>Доказано</a:t>
            </a:r>
            <a:r>
              <a:rPr lang="ru-RU" sz="2800" b="1" dirty="0">
                <a:latin typeface="+mn-lt"/>
                <a:cs typeface="+mn-cs"/>
              </a:rPr>
              <a:t>, что эти вещества оказывают токсичное действие на нервную систему животных и человека</a:t>
            </a:r>
            <a:r>
              <a:rPr lang="ru-RU" sz="2800" dirty="0">
                <a:latin typeface="+mn-lt"/>
                <a:cs typeface="+mn-cs"/>
              </a:rPr>
              <a:t>.</a:t>
            </a:r>
          </a:p>
        </p:txBody>
      </p:sp>
      <p:pic>
        <p:nvPicPr>
          <p:cNvPr id="5" name="Picture 11" descr="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54" y="2427815"/>
            <a:ext cx="2916093" cy="218670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2094" y="2442388"/>
            <a:ext cx="2881660" cy="21721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3korochk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25" y="2692400"/>
            <a:ext cx="1800225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468313" y="404813"/>
            <a:ext cx="7488237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 altLang="ru-RU" sz="3200" b="1"/>
              <a:t>В состав </a:t>
            </a:r>
            <a:r>
              <a:rPr lang="ru-RU" altLang="ru-RU" sz="3200" b="1" i="1">
                <a:solidFill>
                  <a:srgbClr val="9933FF"/>
                </a:solidFill>
              </a:rPr>
              <a:t>жвачек, газированных напитков</a:t>
            </a:r>
            <a:r>
              <a:rPr lang="ru-RU" altLang="ru-RU" sz="3200" b="1">
                <a:solidFill>
                  <a:srgbClr val="9933FF"/>
                </a:solidFill>
              </a:rPr>
              <a:t> </a:t>
            </a:r>
            <a:r>
              <a:rPr lang="ru-RU" altLang="ru-RU" sz="3200" b="1"/>
              <a:t>входят подсластители, красители , ароматизаторы. Поэтому они вредны для организма.</a:t>
            </a:r>
          </a:p>
        </p:txBody>
      </p:sp>
      <p:pic>
        <p:nvPicPr>
          <p:cNvPr id="11266" name="Picture 2" descr="D:\Natalia\ЖОНКИНА ПИСАНИНА\sorvi-golov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6511" y="2345035"/>
            <a:ext cx="2042767" cy="17358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Natalia\ЖОНКИНА ПИСАНИНА\NdmAB4qpyX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56992"/>
            <a:ext cx="2369977" cy="27550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:\Natalia\ЖОНКИНА ПИСАНИНА\origin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2823224"/>
            <a:ext cx="3285583" cy="30008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1" descr="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4289780"/>
            <a:ext cx="2046144" cy="245423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3519488" cy="588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4140200" y="1341438"/>
            <a:ext cx="460851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 altLang="ru-RU" sz="5400" b="1">
                <a:solidFill>
                  <a:srgbClr val="639729"/>
                </a:solidFill>
              </a:rPr>
              <a:t>Советы доктора</a:t>
            </a:r>
          </a:p>
          <a:p>
            <a:r>
              <a:rPr lang="ru-RU" altLang="ru-RU" sz="5400" b="1">
                <a:solidFill>
                  <a:srgbClr val="C00000"/>
                </a:solidFill>
              </a:rPr>
              <a:t>о вредных  продуктах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07950" y="260350"/>
            <a:ext cx="8229600" cy="1143000"/>
          </a:xfrm>
        </p:spPr>
        <p:txBody>
          <a:bodyPr/>
          <a:lstStyle/>
          <a:p>
            <a:r>
              <a:rPr lang="ru-RU" altLang="ru-RU" sz="5400" b="1" smtClean="0">
                <a:solidFill>
                  <a:srgbClr val="639729"/>
                </a:solidFill>
                <a:latin typeface="Arial" charset="0"/>
                <a:cs typeface="Arial" charset="0"/>
              </a:rPr>
              <a:t>Пищевые добавки</a:t>
            </a:r>
          </a:p>
        </p:txBody>
      </p:sp>
      <p:pic>
        <p:nvPicPr>
          <p:cNvPr id="4" name="Picture 5" descr="КЛАСС 04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4652963"/>
            <a:ext cx="2232025" cy="1674812"/>
          </a:xfrm>
          <a:ln w="76200" cmpd="tri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00213"/>
            <a:ext cx="2160587" cy="1689100"/>
          </a:xfrm>
          <a:prstGeom prst="rect">
            <a:avLst/>
          </a:prstGeom>
          <a:noFill/>
          <a:ln w="63500" cmpd="tri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9"/>
          <p:cNvSpPr>
            <a:spLocks noChangeArrowheads="1"/>
          </p:cNvSpPr>
          <p:nvPr/>
        </p:nvSpPr>
        <p:spPr bwMode="auto">
          <a:xfrm rot="1632938">
            <a:off x="3421063" y="2462213"/>
            <a:ext cx="2305050" cy="1082675"/>
          </a:xfrm>
          <a:custGeom>
            <a:avLst/>
            <a:gdLst>
              <a:gd name="T0" fmla="*/ 172063552 w 21600"/>
              <a:gd name="T1" fmla="*/ 0 h 21600"/>
              <a:gd name="T2" fmla="*/ 0 w 21600"/>
              <a:gd name="T3" fmla="*/ 27133941 h 21600"/>
              <a:gd name="T4" fmla="*/ 172063552 w 21600"/>
              <a:gd name="T5" fmla="*/ 54267831 h 21600"/>
              <a:gd name="T6" fmla="*/ 245984051 w 21600"/>
              <a:gd name="T7" fmla="*/ 2713394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8519 h 21600"/>
              <a:gd name="T14" fmla="*/ 20229 w 21600"/>
              <a:gd name="T15" fmla="*/ 130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5109" y="0"/>
                </a:moveTo>
                <a:lnTo>
                  <a:pt x="15109" y="8519"/>
                </a:lnTo>
                <a:lnTo>
                  <a:pt x="3375" y="8519"/>
                </a:lnTo>
                <a:lnTo>
                  <a:pt x="3375" y="13081"/>
                </a:lnTo>
                <a:lnTo>
                  <a:pt x="15109" y="13081"/>
                </a:lnTo>
                <a:lnTo>
                  <a:pt x="15109" y="21600"/>
                </a:lnTo>
                <a:lnTo>
                  <a:pt x="21600" y="10800"/>
                </a:lnTo>
                <a:lnTo>
                  <a:pt x="15109" y="0"/>
                </a:lnTo>
                <a:close/>
              </a:path>
              <a:path w="21600" h="21600">
                <a:moveTo>
                  <a:pt x="1350" y="8519"/>
                </a:moveTo>
                <a:lnTo>
                  <a:pt x="1350" y="13081"/>
                </a:lnTo>
                <a:lnTo>
                  <a:pt x="2700" y="13081"/>
                </a:lnTo>
                <a:lnTo>
                  <a:pt x="2700" y="8519"/>
                </a:lnTo>
                <a:lnTo>
                  <a:pt x="1350" y="8519"/>
                </a:lnTo>
                <a:close/>
              </a:path>
              <a:path w="21600" h="21600">
                <a:moveTo>
                  <a:pt x="0" y="8519"/>
                </a:moveTo>
                <a:lnTo>
                  <a:pt x="0" y="13081"/>
                </a:lnTo>
                <a:lnTo>
                  <a:pt x="675" y="13081"/>
                </a:lnTo>
                <a:lnTo>
                  <a:pt x="675" y="8519"/>
                </a:lnTo>
                <a:lnTo>
                  <a:pt x="0" y="851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989138"/>
            <a:ext cx="1943100" cy="1389062"/>
          </a:xfrm>
          <a:prstGeom prst="rect">
            <a:avLst/>
          </a:prstGeom>
          <a:noFill/>
          <a:ln w="57150" cmpd="thinThick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149725"/>
            <a:ext cx="2232025" cy="1655763"/>
          </a:xfrm>
          <a:prstGeom prst="rect">
            <a:avLst/>
          </a:prstGeom>
          <a:noFill/>
          <a:ln w="38100" cmpd="dbl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9"/>
          <p:cNvSpPr>
            <a:spLocks noChangeArrowheads="1"/>
          </p:cNvSpPr>
          <p:nvPr/>
        </p:nvSpPr>
        <p:spPr bwMode="auto">
          <a:xfrm rot="-2122864">
            <a:off x="3390900" y="4224338"/>
            <a:ext cx="2305050" cy="1082675"/>
          </a:xfrm>
          <a:custGeom>
            <a:avLst/>
            <a:gdLst>
              <a:gd name="T0" fmla="*/ 172063552 w 21600"/>
              <a:gd name="T1" fmla="*/ 0 h 21600"/>
              <a:gd name="T2" fmla="*/ 0 w 21600"/>
              <a:gd name="T3" fmla="*/ 27133941 h 21600"/>
              <a:gd name="T4" fmla="*/ 172063552 w 21600"/>
              <a:gd name="T5" fmla="*/ 54267831 h 21600"/>
              <a:gd name="T6" fmla="*/ 245984051 w 21600"/>
              <a:gd name="T7" fmla="*/ 27133941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8519 h 21600"/>
              <a:gd name="T14" fmla="*/ 20229 w 21600"/>
              <a:gd name="T15" fmla="*/ 130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5109" y="0"/>
                </a:moveTo>
                <a:lnTo>
                  <a:pt x="15109" y="8519"/>
                </a:lnTo>
                <a:lnTo>
                  <a:pt x="3375" y="8519"/>
                </a:lnTo>
                <a:lnTo>
                  <a:pt x="3375" y="13081"/>
                </a:lnTo>
                <a:lnTo>
                  <a:pt x="15109" y="13081"/>
                </a:lnTo>
                <a:lnTo>
                  <a:pt x="15109" y="21600"/>
                </a:lnTo>
                <a:lnTo>
                  <a:pt x="21600" y="10800"/>
                </a:lnTo>
                <a:lnTo>
                  <a:pt x="15109" y="0"/>
                </a:lnTo>
                <a:close/>
              </a:path>
              <a:path w="21600" h="21600">
                <a:moveTo>
                  <a:pt x="1350" y="8519"/>
                </a:moveTo>
                <a:lnTo>
                  <a:pt x="1350" y="13081"/>
                </a:lnTo>
                <a:lnTo>
                  <a:pt x="2700" y="13081"/>
                </a:lnTo>
                <a:lnTo>
                  <a:pt x="2700" y="8519"/>
                </a:lnTo>
                <a:lnTo>
                  <a:pt x="1350" y="8519"/>
                </a:lnTo>
                <a:close/>
              </a:path>
              <a:path w="21600" h="21600">
                <a:moveTo>
                  <a:pt x="0" y="8519"/>
                </a:moveTo>
                <a:lnTo>
                  <a:pt x="0" y="13081"/>
                </a:lnTo>
                <a:lnTo>
                  <a:pt x="675" y="13081"/>
                </a:lnTo>
                <a:lnTo>
                  <a:pt x="675" y="8519"/>
                </a:lnTo>
                <a:lnTo>
                  <a:pt x="0" y="851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Воздействие пищевых </a:t>
            </a:r>
            <a:br>
              <a:rPr lang="ru-RU" b="1" dirty="0" smtClean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добавок на организм</a:t>
            </a:r>
            <a:endParaRPr lang="ru-RU" b="1" dirty="0">
              <a:solidFill>
                <a:srgbClr val="6397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6" descr="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844675"/>
            <a:ext cx="1800225" cy="18002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187700"/>
            <a:ext cx="2087562" cy="1636713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581525"/>
            <a:ext cx="2154238" cy="2047875"/>
          </a:xfrm>
          <a:prstGeom prst="rect">
            <a:avLst/>
          </a:prstGeom>
          <a:noFill/>
          <a:ln w="254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6" name="Прямоугольник 5"/>
          <p:cNvSpPr>
            <a:spLocks noChangeArrowheads="1"/>
          </p:cNvSpPr>
          <p:nvPr/>
        </p:nvSpPr>
        <p:spPr bwMode="auto">
          <a:xfrm>
            <a:off x="395288" y="1466850"/>
            <a:ext cx="4572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>
              <a:tabLst>
                <a:tab pos="363538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tabLst>
                <a:tab pos="363538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tabLst>
                <a:tab pos="363538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tabLst>
                <a:tab pos="363538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tabLst>
                <a:tab pos="363538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63538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63538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63538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63538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buClr>
                <a:schemeClr val="tx1"/>
              </a:buClr>
              <a:buFontTx/>
              <a:buBlip>
                <a:blip r:embed="rId5"/>
              </a:buBlip>
            </a:pPr>
            <a:r>
              <a:rPr lang="ru-RU" altLang="ru-RU" sz="2800" b="1">
                <a:solidFill>
                  <a:srgbClr val="9933FF"/>
                </a:solidFill>
              </a:rPr>
              <a:t>вызывают расстройства   </a:t>
            </a:r>
          </a:p>
          <a:p>
            <a:pPr>
              <a:buClr>
                <a:schemeClr val="tx1"/>
              </a:buClr>
            </a:pPr>
            <a:r>
              <a:rPr lang="ru-RU" altLang="ru-RU" sz="2800" b="1">
                <a:solidFill>
                  <a:srgbClr val="9933FF"/>
                </a:solidFill>
              </a:rPr>
              <a:t>    кишечника;</a:t>
            </a:r>
          </a:p>
          <a:p>
            <a:pPr>
              <a:buClr>
                <a:schemeClr val="tx1"/>
              </a:buClr>
              <a:buFontTx/>
              <a:buBlip>
                <a:blip r:embed="rId5"/>
              </a:buBlip>
            </a:pPr>
            <a:r>
              <a:rPr lang="ru-RU" altLang="ru-RU" sz="2800" b="1">
                <a:solidFill>
                  <a:srgbClr val="9933FF"/>
                </a:solidFill>
              </a:rPr>
              <a:t> вызывают сыпь;</a:t>
            </a:r>
          </a:p>
          <a:p>
            <a:pPr>
              <a:buClr>
                <a:schemeClr val="tx1"/>
              </a:buClr>
              <a:buFontTx/>
              <a:buBlip>
                <a:blip r:embed="rId5"/>
              </a:buBlip>
            </a:pPr>
            <a:r>
              <a:rPr lang="ru-RU" altLang="ru-RU" sz="2800" b="1">
                <a:solidFill>
                  <a:srgbClr val="9933FF"/>
                </a:solidFill>
              </a:rPr>
              <a:t> влияют на давление;</a:t>
            </a:r>
          </a:p>
          <a:p>
            <a:pPr>
              <a:buClr>
                <a:schemeClr val="tx1"/>
              </a:buClr>
              <a:buFontTx/>
              <a:buBlip>
                <a:blip r:embed="rId5"/>
              </a:buBlip>
            </a:pPr>
            <a:r>
              <a:rPr lang="ru-RU" altLang="ru-RU" sz="2800" b="1">
                <a:solidFill>
                  <a:srgbClr val="9933FF"/>
                </a:solidFill>
              </a:rPr>
              <a:t> вызывают  аллергию;</a:t>
            </a:r>
          </a:p>
          <a:p>
            <a:pPr>
              <a:buClr>
                <a:schemeClr val="tx1"/>
              </a:buClr>
              <a:buFontTx/>
              <a:buBlip>
                <a:blip r:embed="rId5"/>
              </a:buBlip>
            </a:pPr>
            <a:r>
              <a:rPr lang="ru-RU" altLang="ru-RU" sz="2800" b="1">
                <a:solidFill>
                  <a:srgbClr val="9933FF"/>
                </a:solidFill>
              </a:rPr>
              <a:t>повышают холестерин;</a:t>
            </a:r>
          </a:p>
          <a:p>
            <a:pPr>
              <a:buClr>
                <a:schemeClr val="tx1"/>
              </a:buClr>
              <a:buFontTx/>
              <a:buBlip>
                <a:blip r:embed="rId5"/>
              </a:buBlip>
            </a:pPr>
            <a:r>
              <a:rPr lang="ru-RU" altLang="ru-RU" sz="2800" b="1">
                <a:solidFill>
                  <a:srgbClr val="9933FF"/>
                </a:solidFill>
              </a:rPr>
              <a:t> влияют на ЦНС, зрение</a:t>
            </a:r>
            <a:r>
              <a:rPr lang="ru-RU" altLang="ru-RU" b="1">
                <a:solidFill>
                  <a:srgbClr val="9933FF"/>
                </a:solidFill>
              </a:rPr>
              <a:t>.</a:t>
            </a:r>
          </a:p>
          <a:p>
            <a:pPr>
              <a:buClr>
                <a:schemeClr val="tx1"/>
              </a:buClr>
              <a:buFontTx/>
              <a:buBlip>
                <a:blip r:embed="rId5"/>
              </a:buBlip>
            </a:pPr>
            <a:endParaRPr lang="ru-RU" altLang="ru-RU" sz="1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71488"/>
            <a:ext cx="8229600" cy="7969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dirty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6000" b="1" dirty="0" smtClean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ывод</a:t>
            </a:r>
            <a:endParaRPr lang="ru-RU" sz="6000" b="1" dirty="0">
              <a:solidFill>
                <a:srgbClr val="6397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323850" y="1268413"/>
            <a:ext cx="82804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ru-RU" altLang="ru-RU" sz="3200" b="1">
                <a:solidFill>
                  <a:srgbClr val="9933FF"/>
                </a:solidFill>
              </a:rPr>
              <a:t>Каждый человек должен заботиться о своем здоровье. Ведь никто не позаботится о тебе лучше, чем ты сам.</a:t>
            </a:r>
          </a:p>
        </p:txBody>
      </p:sp>
      <p:pic>
        <p:nvPicPr>
          <p:cNvPr id="4" name="Picture 6" descr="j03169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754313"/>
            <a:ext cx="6624638" cy="384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9328660">
            <a:off x="-222250" y="2195513"/>
            <a:ext cx="8686800" cy="21542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едим для того, чтобы жить,</a:t>
            </a:r>
            <a:br>
              <a:rPr lang="ru-RU" b="1" dirty="0" smtClean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6397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не живем для того, чтобы есть</a:t>
            </a:r>
            <a:endParaRPr lang="ru-RU" b="1" dirty="0">
              <a:solidFill>
                <a:srgbClr val="63972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675" name="Picture 3" descr="B:\DCIM\100CANON\IMG_12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644900"/>
            <a:ext cx="4071937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" descr="C:\Documents and Settings\Марина\Рабочий стол\f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4813"/>
            <a:ext cx="2214562" cy="299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566738" y="1700213"/>
            <a:ext cx="8001000" cy="43195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sz="4800" smtClean="0">
                <a:solidFill>
                  <a:srgbClr val="639729"/>
                </a:solidFill>
                <a:latin typeface="Arial" charset="0"/>
                <a:cs typeface="Arial" charset="0"/>
              </a:rPr>
              <a:t>Желаю вам цвести, расти</a:t>
            </a:r>
          </a:p>
          <a:p>
            <a:pPr>
              <a:buFont typeface="Wingdings" pitchFamily="2" charset="2"/>
              <a:buNone/>
            </a:pPr>
            <a:r>
              <a:rPr lang="ru-RU" altLang="ru-RU" sz="4800" smtClean="0">
                <a:solidFill>
                  <a:srgbClr val="639729"/>
                </a:solidFill>
                <a:latin typeface="Arial" charset="0"/>
                <a:cs typeface="Arial" charset="0"/>
              </a:rPr>
              <a:t>Копить, крепить здоровье,</a:t>
            </a:r>
          </a:p>
          <a:p>
            <a:pPr>
              <a:buFont typeface="Wingdings" pitchFamily="2" charset="2"/>
              <a:buNone/>
            </a:pPr>
            <a:r>
              <a:rPr lang="ru-RU" altLang="ru-RU" sz="4800" smtClean="0">
                <a:solidFill>
                  <a:srgbClr val="639729"/>
                </a:solidFill>
                <a:latin typeface="Arial" charset="0"/>
                <a:cs typeface="Arial" charset="0"/>
              </a:rPr>
              <a:t>Оно для дальнего пути – </a:t>
            </a:r>
          </a:p>
          <a:p>
            <a:pPr>
              <a:buFont typeface="Wingdings" pitchFamily="2" charset="2"/>
              <a:buNone/>
            </a:pPr>
            <a:r>
              <a:rPr lang="ru-RU" altLang="ru-RU" sz="4800" smtClean="0">
                <a:solidFill>
                  <a:srgbClr val="639729"/>
                </a:solidFill>
                <a:latin typeface="Arial" charset="0"/>
                <a:cs typeface="Arial" charset="0"/>
              </a:rPr>
              <a:t>Главнейшее условие!</a:t>
            </a:r>
          </a:p>
        </p:txBody>
      </p:sp>
      <p:pic>
        <p:nvPicPr>
          <p:cNvPr id="98308" name="Picture 4" descr="slide0006_image25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20713"/>
            <a:ext cx="5832475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9" name="Picture 5" descr="SO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292600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Natalia\ЖОНКИНА ПИСАНИНА\top_big_01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420888"/>
            <a:ext cx="7983157" cy="40324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46753" y="974338"/>
            <a:ext cx="6912768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СПАСИБО!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ОЖ ГОТОВО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ЗОЖ ГОТОВО</Template>
  <TotalTime>28</TotalTime>
  <Words>360</Words>
  <Application>Microsoft Office PowerPoint</Application>
  <PresentationFormat>Экран (4:3)</PresentationFormat>
  <Paragraphs>82</Paragraphs>
  <Slides>27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ЗОЖ ГОТОВО</vt:lpstr>
      <vt:lpstr>Document</vt:lpstr>
      <vt:lpstr>Презентация PowerPoint</vt:lpstr>
      <vt:lpstr>Презентация PowerPoint</vt:lpstr>
      <vt:lpstr>Презентация PowerPoint</vt:lpstr>
      <vt:lpstr>БЕЛКИ</vt:lpstr>
      <vt:lpstr>Презентация PowerPoint</vt:lpstr>
      <vt:lpstr>ЖИРЫ</vt:lpstr>
      <vt:lpstr>Презентация PowerPoint</vt:lpstr>
      <vt:lpstr>Витамин А улучшает зрение</vt:lpstr>
      <vt:lpstr>Витамин В дает запас энергии</vt:lpstr>
      <vt:lpstr>Презентация PowerPoint</vt:lpstr>
      <vt:lpstr>Презентация PowerPoint</vt:lpstr>
      <vt:lpstr>Вода</vt:lpstr>
      <vt:lpstr>Рациональное питание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Пищевые добавки</vt:lpstr>
      <vt:lpstr>Воздействие пищевых  добавок на организм</vt:lpstr>
      <vt:lpstr>Вывод</vt:lpstr>
      <vt:lpstr>Мы едим для того, чтобы жить, а не живем для того, чтобы есть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Сорокина</cp:lastModifiedBy>
  <cp:revision>4</cp:revision>
  <cp:lastPrinted>2017-11-02T08:49:27Z</cp:lastPrinted>
  <dcterms:created xsi:type="dcterms:W3CDTF">2017-10-31T11:07:16Z</dcterms:created>
  <dcterms:modified xsi:type="dcterms:W3CDTF">2017-11-02T08:49:51Z</dcterms:modified>
</cp:coreProperties>
</file>