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946900" cy="92837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00" autoAdjust="0"/>
    <p:restoredTop sz="94600" autoAdjust="0"/>
  </p:normalViewPr>
  <p:slideViewPr>
    <p:cSldViewPr>
      <p:cViewPr varScale="1">
        <p:scale>
          <a:sx n="84" d="100"/>
          <a:sy n="84" d="100"/>
        </p:scale>
        <p:origin x="-106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>
            <a:lvl1pPr defTabSz="925513" eaLnBrk="0" hangingPunct="0">
              <a:defRPr sz="1200" b="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7000" y="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>
            <a:lvl1pPr algn="r" defTabSz="925513" eaLnBrk="0" hangingPunct="0">
              <a:defRPr sz="1200" b="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015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b" anchorCtr="0" compatLnSpc="1">
            <a:prstTxWarp prst="textNoShape">
              <a:avLst/>
            </a:prstTxWarp>
          </a:bodyPr>
          <a:lstStyle>
            <a:lvl1pPr defTabSz="925513" eaLnBrk="0" hangingPunct="0">
              <a:defRPr sz="1200" b="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7000" y="882015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b" anchorCtr="0" compatLnSpc="1">
            <a:prstTxWarp prst="textNoShape">
              <a:avLst/>
            </a:prstTxWarp>
          </a:bodyPr>
          <a:lstStyle>
            <a:lvl1pPr algn="r" defTabSz="925513" eaLnBrk="0" hangingPunct="0">
              <a:defRPr sz="1200" b="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AE1A0C03-8BFC-4572-9BAA-F2FC691544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>
            <a:lvl1pPr defTabSz="925513" eaLnBrk="0" hangingPunct="0">
              <a:defRPr sz="1200" b="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7000" y="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>
            <a:lvl1pPr algn="r" defTabSz="925513" eaLnBrk="0" hangingPunct="0">
              <a:defRPr sz="1200" b="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25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5513" y="4410075"/>
            <a:ext cx="5095875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015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b" anchorCtr="0" compatLnSpc="1">
            <a:prstTxWarp prst="textNoShape">
              <a:avLst/>
            </a:prstTxWarp>
          </a:bodyPr>
          <a:lstStyle>
            <a:lvl1pPr defTabSz="925513" eaLnBrk="0" hangingPunct="0">
              <a:defRPr sz="1200" b="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000" y="882015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b" anchorCtr="0" compatLnSpc="1">
            <a:prstTxWarp prst="textNoShape">
              <a:avLst/>
            </a:prstTxWarp>
          </a:bodyPr>
          <a:lstStyle>
            <a:lvl1pPr algn="r" defTabSz="925513" eaLnBrk="0" hangingPunct="0">
              <a:defRPr sz="1200" b="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41C42FA7-42F2-4798-97B6-7A7A62C95A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2438400" y="2133600"/>
            <a:ext cx="5562600" cy="1774825"/>
          </a:xfrm>
        </p:spPr>
        <p:txBody>
          <a:bodyPr/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89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438400" y="3962400"/>
            <a:ext cx="5562600" cy="990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DC6B636-1320-4DCC-AAEB-550C44CED4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C1550-D8C2-4415-AD3B-C402CE42C9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7850D3-0A71-4C07-BE94-BF793D1CF6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600200"/>
            <a:ext cx="3581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00600" y="1600200"/>
            <a:ext cx="3581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A29009-B609-4642-9B5C-CE194E7756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3CF50C-2183-466B-9862-E2B0E94F66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580719-8F97-45E6-881D-01592BB6A9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553DED-B52F-4A09-889F-C6F3EBCE5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21122C-0AC3-4CD0-8FD3-06A4AB3D13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61E85-C94B-4F88-BC45-3CB32D5B6E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F6DB1-791A-4EA9-8C84-D2B8B39B23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53250" y="274638"/>
            <a:ext cx="19621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274638"/>
            <a:ext cx="57340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ADA4E7-8358-4131-80A3-D12B76D2FC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274638"/>
            <a:ext cx="7848600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600200"/>
            <a:ext cx="73152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41" name="Rectangle 17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2286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4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90800" y="6400800"/>
            <a:ext cx="48768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1" sz="1200" b="0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43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96200" y="6400800"/>
            <a:ext cx="12954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6676981D-43B9-4418-8221-745522F892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2pPr>
      <a:lvl3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3pPr>
      <a:lvl4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4pPr>
      <a:lvl5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5pPr>
      <a:lvl6pPr marL="4572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6pPr>
      <a:lvl7pPr marL="9144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7pPr>
      <a:lvl8pPr marL="13716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8pPr>
      <a:lvl9pPr marL="18288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Garamond" pitchFamily="18" charset="0"/>
        </a:defRPr>
      </a:lvl9pPr>
    </p:titleStyle>
    <p:bodyStyle>
      <a:lvl1pPr marL="342900" indent="-342900" algn="l" rtl="0" eaLnBrk="1" fontAlgn="base" hangingPunct="1">
        <a:spcBef>
          <a:spcPct val="60000"/>
        </a:spcBef>
        <a:spcAft>
          <a:spcPct val="0"/>
        </a:spcAft>
        <a:buClr>
          <a:srgbClr val="000000"/>
        </a:buClr>
        <a:buChar char="•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Font typeface="Garamond" pitchFamily="18" charset="0"/>
        <a:buChar char="−"/>
        <a:defRPr sz="2400">
          <a:solidFill>
            <a:srgbClr val="000000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Char char="•"/>
        <a:defRPr sz="2000">
          <a:solidFill>
            <a:srgbClr val="000000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Font typeface="Garamond" pitchFamily="18" charset="0"/>
        <a:buChar char="−"/>
        <a:defRPr sz="1600">
          <a:solidFill>
            <a:srgbClr val="00000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000000"/>
        </a:buClr>
        <a:buChar char="•"/>
        <a:defRPr sz="1600">
          <a:solidFill>
            <a:srgbClr val="00000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lp-rus-student.ru/text/62/529.htm" TargetMode="External"/><Relationship Id="rId2" Type="http://schemas.openxmlformats.org/officeDocument/2006/relationships/hyperlink" Target="http://www.help-rus-student.ru/text/85/119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help-rus-student.ru/text/48/091.htm" TargetMode="External"/><Relationship Id="rId4" Type="http://schemas.openxmlformats.org/officeDocument/2006/relationships/hyperlink" Target="http://www.help-rus-student.ru/text/92/600.htm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help-rus-student.ru/text/61/141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74638"/>
            <a:ext cx="7848600" cy="2002234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sz="40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ТЕМА:   Адресовальные, </a:t>
            </a:r>
          </a:p>
          <a:p>
            <a:pPr algn="ctr"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маркировальные машины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6600" y="188640"/>
            <a:ext cx="303588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797152"/>
            <a:ext cx="532859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332656"/>
            <a:ext cx="8136904" cy="6192688"/>
          </a:xfrm>
        </p:spPr>
        <p:txBody>
          <a:bodyPr/>
          <a:lstStyle/>
          <a:p>
            <a:r>
              <a:rPr lang="ru-RU" sz="3600" dirty="0" smtClean="0"/>
              <a:t>Для автоматизации оформительских и переплетно-брошюровочных работ используется большой набор технических средств. </a:t>
            </a:r>
          </a:p>
          <a:p>
            <a:r>
              <a:rPr lang="ru-RU" sz="3600" dirty="0" smtClean="0"/>
              <a:t>Это адресовальные и маркировальные машины, фальцевальные, листоподборочные и сортировальные устройства, резальное, брошюровальное и переплетное оборудование, ламинаторы и многие другие устройства.</a:t>
            </a:r>
          </a:p>
          <a:p>
            <a:pPr>
              <a:buNone/>
            </a:pPr>
            <a:endParaRPr lang="ru-RU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404664"/>
            <a:ext cx="8136904" cy="6120680"/>
          </a:xfrm>
        </p:spPr>
        <p:txBody>
          <a:bodyPr/>
          <a:lstStyle/>
          <a:p>
            <a:r>
              <a:rPr lang="ru-RU" sz="4000" dirty="0" smtClean="0"/>
              <a:t>Используются для впечатывания в документы локальных фрагментов текстов, чаще всего стандартных: адресов клиентов, заголовков счетов, заявлений, извещений, платежных документов</a:t>
            </a:r>
            <a:endParaRPr lang="ru-RU" sz="4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4293096"/>
            <a:ext cx="2592288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476672"/>
            <a:ext cx="7920880" cy="5976664"/>
          </a:xfrm>
        </p:spPr>
        <p:txBody>
          <a:bodyPr/>
          <a:lstStyle/>
          <a:p>
            <a:r>
              <a:rPr lang="ru-RU" sz="3600" dirty="0" smtClean="0"/>
              <a:t>Адресовальная машина копирует на документы или этикетки для последующей наклейки фрагмент текста, оперативно выбираемый из большого числа текстов, хранящихся либо в памяти машины, либо в виде печатных форм в картотеке штемпелей-шаблонов, часто вставленных для удобства ручного выбора в разноцветные стандартные рамки. </a:t>
            </a:r>
            <a:endParaRPr lang="ru-RU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332656"/>
            <a:ext cx="7992888" cy="5976664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</a:t>
            </a:r>
            <a:r>
              <a:rPr lang="ru-RU" sz="3600" dirty="0" smtClean="0"/>
              <a:t>В адресовальных машинах используются специальные формы для плоской, а иногда и высокой печати. Тексты для распечатки могут быть также получены из компьютера.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3717032"/>
            <a:ext cx="3067794" cy="2510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6632"/>
            <a:ext cx="8496944" cy="6480720"/>
          </a:xfrm>
        </p:spPr>
        <p:txBody>
          <a:bodyPr/>
          <a:lstStyle/>
          <a:p>
            <a:r>
              <a:rPr lang="ru-RU" dirty="0" smtClean="0"/>
              <a:t> </a:t>
            </a:r>
            <a:r>
              <a:rPr lang="ru-RU" sz="3200" b="1" dirty="0" smtClean="0"/>
              <a:t>Маркировальная машина</a:t>
            </a:r>
            <a:r>
              <a:rPr lang="ru-RU" sz="3200" dirty="0" smtClean="0"/>
              <a:t>, </a:t>
            </a:r>
            <a:r>
              <a:rPr lang="ru-RU" sz="3200" u="sng" dirty="0" smtClean="0">
                <a:hlinkClick r:id="rId2"/>
              </a:rPr>
              <a:t>франкировальная машина</a:t>
            </a:r>
            <a:r>
              <a:rPr lang="ru-RU" sz="3200" dirty="0" smtClean="0"/>
              <a:t>, предназначена для проставления на </a:t>
            </a:r>
            <a:r>
              <a:rPr lang="ru-RU" sz="3200" u="sng" dirty="0" smtClean="0">
                <a:hlinkClick r:id="rId3"/>
              </a:rPr>
              <a:t>почтовом</a:t>
            </a:r>
            <a:r>
              <a:rPr lang="ru-RU" sz="3200" dirty="0" smtClean="0"/>
              <a:t> отправлении (письме, открытке, бандероли) знака, определяющего сумму почтового сбора и заменяющего почтовую марку, оттиска календарного штемпеля, а также штемпеля с названием и адресом организации-отправителя (</a:t>
            </a:r>
            <a:r>
              <a:rPr lang="ru-RU" sz="3200" b="1" dirty="0" smtClean="0"/>
              <a:t>рис.</a:t>
            </a:r>
            <a:r>
              <a:rPr lang="ru-RU" sz="3200" dirty="0" smtClean="0"/>
              <a:t>). Сумма почтового сбора и дата отправления устанавливаются </a:t>
            </a:r>
            <a:r>
              <a:rPr lang="ru-RU" sz="3200" u="sng" dirty="0" smtClean="0">
                <a:hlinkClick r:id="rId4"/>
              </a:rPr>
              <a:t>экспедитором</a:t>
            </a:r>
            <a:r>
              <a:rPr lang="ru-RU" sz="3200" dirty="0" smtClean="0"/>
              <a:t> на наборном </a:t>
            </a:r>
            <a:r>
              <a:rPr lang="ru-RU" sz="3200" u="sng" dirty="0" smtClean="0">
                <a:hlinkClick r:id="rId5"/>
              </a:rPr>
              <a:t>механизме</a:t>
            </a:r>
            <a:r>
              <a:rPr lang="ru-RU" sz="3200" dirty="0" smtClean="0"/>
              <a:t> маркировального барабана; очередной номер отправления набирается автоматически</a:t>
            </a:r>
            <a:endParaRPr lang="ru-RU" sz="3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88640"/>
            <a:ext cx="8208912" cy="6336704"/>
          </a:xfrm>
        </p:spPr>
        <p:txBody>
          <a:bodyPr/>
          <a:lstStyle/>
          <a:p>
            <a:r>
              <a:rPr lang="ru-RU" sz="3200" dirty="0" smtClean="0"/>
              <a:t>С помощью Маркировальная машина ведётся учёт почтовых расходов для безналичного расчёта с предприятием связи. Существуют Маркировальная машина, не суммирующие, а вычитающие почтовые расходы из исходной суммы, установленной на счётчике кассового механизма. </a:t>
            </a:r>
          </a:p>
          <a:p>
            <a:endParaRPr lang="ru-RU" sz="3200" dirty="0" smtClean="0"/>
          </a:p>
          <a:p>
            <a:endParaRPr lang="ru-RU" sz="3200" dirty="0" smtClean="0"/>
          </a:p>
          <a:p>
            <a:endParaRPr lang="ru-RU" sz="3200" dirty="0" smtClean="0"/>
          </a:p>
          <a:p>
            <a:pPr>
              <a:buNone/>
            </a:pPr>
            <a:endParaRPr lang="ru-RU" sz="3200" dirty="0" smtClean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3717032"/>
            <a:ext cx="3168352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16632"/>
            <a:ext cx="8496944" cy="6264696"/>
          </a:xfrm>
        </p:spPr>
        <p:txBody>
          <a:bodyPr/>
          <a:lstStyle/>
          <a:p>
            <a:r>
              <a:rPr lang="ru-RU" sz="3200" dirty="0" smtClean="0"/>
              <a:t>Когда </a:t>
            </a:r>
            <a:r>
              <a:rPr lang="ru-RU" sz="3200" u="sng" dirty="0" smtClean="0">
                <a:hlinkClick r:id="rId2"/>
              </a:rPr>
              <a:t>показания</a:t>
            </a:r>
            <a:r>
              <a:rPr lang="ru-RU" sz="3200" dirty="0" smtClean="0"/>
              <a:t> счётчика кассового механизма достигнут нуля, Маркировальная машина автоматически выключается. Производительность Маркировальная машина с ручным приводом 1000—2000, а с электрическим до 4000 отправлений за 1 ч.</a:t>
            </a:r>
          </a:p>
          <a:p>
            <a:pPr>
              <a:buNone/>
            </a:pPr>
            <a:r>
              <a:rPr lang="ru-RU" dirty="0" smtClean="0"/>
              <a:t>Образец почтового промаркированного отправления.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3861048"/>
            <a:ext cx="5616624" cy="299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9">
  <a:themeElements>
    <a:clrScheme name="ms_pptpostmortem_tp01018455 1">
      <a:dk1>
        <a:srgbClr val="003366"/>
      </a:dk1>
      <a:lt1>
        <a:srgbClr val="FFFFFF"/>
      </a:lt1>
      <a:dk2>
        <a:srgbClr val="008080"/>
      </a:dk2>
      <a:lt2>
        <a:srgbClr val="FFCC66"/>
      </a:lt2>
      <a:accent1>
        <a:srgbClr val="3366CC"/>
      </a:accent1>
      <a:accent2>
        <a:srgbClr val="0099CC"/>
      </a:accent2>
      <a:accent3>
        <a:srgbClr val="AAC0C0"/>
      </a:accent3>
      <a:accent4>
        <a:srgbClr val="DADADA"/>
      </a:accent4>
      <a:accent5>
        <a:srgbClr val="ADB8E2"/>
      </a:accent5>
      <a:accent6>
        <a:srgbClr val="008AB9"/>
      </a:accent6>
      <a:hlink>
        <a:srgbClr val="999933"/>
      </a:hlink>
      <a:folHlink>
        <a:srgbClr val="009900"/>
      </a:folHlink>
    </a:clrScheme>
    <a:fontScheme name="ms_pptpostmortem_tp01018455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s_pptpostmortem_tp01018455 1">
        <a:dk1>
          <a:srgbClr val="003366"/>
        </a:dk1>
        <a:lt1>
          <a:srgbClr val="FFFFFF"/>
        </a:lt1>
        <a:dk2>
          <a:srgbClr val="008080"/>
        </a:dk2>
        <a:lt2>
          <a:srgbClr val="FFCC66"/>
        </a:lt2>
        <a:accent1>
          <a:srgbClr val="3366CC"/>
        </a:accent1>
        <a:accent2>
          <a:srgbClr val="0099CC"/>
        </a:accent2>
        <a:accent3>
          <a:srgbClr val="AAC0C0"/>
        </a:accent3>
        <a:accent4>
          <a:srgbClr val="DADADA"/>
        </a:accent4>
        <a:accent5>
          <a:srgbClr val="ADB8E2"/>
        </a:accent5>
        <a:accent6>
          <a:srgbClr val="008AB9"/>
        </a:accent6>
        <a:hlink>
          <a:srgbClr val="99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_pptpostmortem_tp01018455 2">
        <a:dk1>
          <a:srgbClr val="4D4D4D"/>
        </a:dk1>
        <a:lt1>
          <a:srgbClr val="D6EFD0"/>
        </a:lt1>
        <a:dk2>
          <a:srgbClr val="336699"/>
        </a:dk2>
        <a:lt2>
          <a:srgbClr val="65B5D1"/>
        </a:lt2>
        <a:accent1>
          <a:srgbClr val="9BB9C3"/>
        </a:accent1>
        <a:accent2>
          <a:srgbClr val="99CCFF"/>
        </a:accent2>
        <a:accent3>
          <a:srgbClr val="E8F6E4"/>
        </a:accent3>
        <a:accent4>
          <a:srgbClr val="404040"/>
        </a:accent4>
        <a:accent5>
          <a:srgbClr val="CBD9DE"/>
        </a:accent5>
        <a:accent6>
          <a:srgbClr val="8AB9E7"/>
        </a:accent6>
        <a:hlink>
          <a:srgbClr val="009999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pptpostmortem_tp01018455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pptpostmortem_tp01018455 4">
        <a:dk1>
          <a:srgbClr val="003300"/>
        </a:dk1>
        <a:lt1>
          <a:srgbClr val="FFFFFF"/>
        </a:lt1>
        <a:dk2>
          <a:srgbClr val="336600"/>
        </a:dk2>
        <a:lt2>
          <a:srgbClr val="FFCC66"/>
        </a:lt2>
        <a:accent1>
          <a:srgbClr val="996633"/>
        </a:accent1>
        <a:accent2>
          <a:srgbClr val="0099CC"/>
        </a:accent2>
        <a:accent3>
          <a:srgbClr val="ADB8AA"/>
        </a:accent3>
        <a:accent4>
          <a:srgbClr val="DADADA"/>
        </a:accent4>
        <a:accent5>
          <a:srgbClr val="CAB8AD"/>
        </a:accent5>
        <a:accent6>
          <a:srgbClr val="008AB9"/>
        </a:accent6>
        <a:hlink>
          <a:srgbClr val="FF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_pptpostmortem_tp01018455 5">
        <a:dk1>
          <a:srgbClr val="100000"/>
        </a:dk1>
        <a:lt1>
          <a:srgbClr val="FFFFFF"/>
        </a:lt1>
        <a:dk2>
          <a:srgbClr val="800000"/>
        </a:dk2>
        <a:lt2>
          <a:srgbClr val="FFCC66"/>
        </a:lt2>
        <a:accent1>
          <a:srgbClr val="003366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AAADB8"/>
        </a:accent5>
        <a:accent6>
          <a:srgbClr val="8A5C2D"/>
        </a:accent6>
        <a:hlink>
          <a:srgbClr val="336699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_pptpostmortem_tp01018455 6">
        <a:dk1>
          <a:srgbClr val="666633"/>
        </a:dk1>
        <a:lt1>
          <a:srgbClr val="FFFFFF"/>
        </a:lt1>
        <a:dk2>
          <a:srgbClr val="CC9900"/>
        </a:dk2>
        <a:lt2>
          <a:srgbClr val="DDDDDD"/>
        </a:lt2>
        <a:accent1>
          <a:srgbClr val="CC6600"/>
        </a:accent1>
        <a:accent2>
          <a:srgbClr val="996633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8A5C2D"/>
        </a:accent6>
        <a:hlink>
          <a:srgbClr val="6633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19</Template>
  <TotalTime>12</TotalTime>
  <Words>213</Words>
  <Application>Microsoft Office PowerPoint</Application>
  <PresentationFormat>Экран (4:3)</PresentationFormat>
  <Paragraphs>15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19</vt:lpstr>
      <vt:lpstr>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Manager/>
  <Company>PU35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№ 19 </dc:title>
  <dc:subject/>
  <dc:creator>Преподователь</dc:creator>
  <cp:keywords/>
  <dc:description/>
  <cp:lastModifiedBy>Вера Ивановна</cp:lastModifiedBy>
  <cp:revision>4</cp:revision>
  <dcterms:created xsi:type="dcterms:W3CDTF">2010-11-09T08:50:35Z</dcterms:created>
  <dcterms:modified xsi:type="dcterms:W3CDTF">2017-12-06T11:40:02Z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TC010184551049</vt:lpwstr>
  </property>
</Properties>
</file>