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1" r:id="rId6"/>
    <p:sldId id="262" r:id="rId7"/>
    <p:sldId id="28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44EE"/>
    <a:srgbClr val="CC00FF"/>
    <a:srgbClr val="FF0000"/>
    <a:srgbClr val="FF33CC"/>
    <a:srgbClr val="009900"/>
    <a:srgbClr val="FF0066"/>
    <a:srgbClr val="CCFF33"/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86380" autoAdjust="0"/>
  </p:normalViewPr>
  <p:slideViewPr>
    <p:cSldViewPr>
      <p:cViewPr varScale="1">
        <p:scale>
          <a:sx n="63" d="100"/>
          <a:sy n="63" d="100"/>
        </p:scale>
        <p:origin x="-132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08FED9-2079-4594-A43C-25BBE132F0F4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F3831-95C8-46E3-851F-8966DBE9D2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0"/>
            <a:ext cx="4572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Акмолинская</a:t>
            </a: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область </a:t>
            </a:r>
          </a:p>
          <a:p>
            <a:pPr algn="ctr"/>
            <a:r>
              <a:rPr lang="ru-RU" sz="20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Жаркаинский</a:t>
            </a: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район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ГУ «</a:t>
            </a:r>
            <a:r>
              <a:rPr lang="ru-RU" sz="20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Гастелловская</a:t>
            </a: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средняя школа</a:t>
            </a:r>
            <a:endParaRPr lang="ru-RU" sz="2000" b="1" dirty="0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2000" y="1447800"/>
            <a:ext cx="81534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Открытый урок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по развитию речи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на тему:</a:t>
            </a:r>
          </a:p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Звуки [</a:t>
            </a:r>
            <a:r>
              <a:rPr lang="ru-RU" sz="4400" b="1" dirty="0" err="1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з</a:t>
            </a:r>
            <a:r>
              <a:rPr lang="ru-RU" sz="4400" b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], [</a:t>
            </a:r>
            <a:r>
              <a:rPr lang="ru-RU" sz="4400" b="1" dirty="0" err="1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з</a:t>
            </a:r>
            <a:r>
              <a:rPr lang="ru-RU" sz="4400" b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'] . Зимушка – зима.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4721662"/>
            <a:ext cx="6477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</a:p>
          <a:p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endParaRPr lang="ru-RU" sz="3200" b="1" dirty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09601" y="0"/>
            <a:ext cx="2514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 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62000"/>
            <a:ext cx="8153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Знать произношение звуков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], [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'], дать звуку его полную,  качественную характеристику; 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совершенствовать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звуко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буквенный анализ;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учить отвечать на вопросы по содержанию картины;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 закрепить знания детей о зиме, зимних явлениях; 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уточнять знания о зимних праздниках, забавах; 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-развивать навыки связной речи с опорой на наглядный материал;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-воспитывать культуру общения, умения выслушивать рассказы товарищей;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-учить детей правилам безопасности в зимнее время, бережно относится к своему здоровью. 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57400" y="0"/>
            <a:ext cx="53340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Организационный момент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Прозвенел уже звонок.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Начинается урок.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Мы сегодня не одни,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Гости на урок пришли.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Повернитесь поскорей,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Поприветствуйте гостей!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Сядьте ровно, ножки вместе,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Руки положи на стол.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Подтянитесь, улыбнитесь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тихонько все садитесь.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Будем мы писать, трудиться,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Ведь задания нелегки.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Вам, друзья, нельзя лениться, 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Так как вы – ученики. </a:t>
            </a:r>
          </a:p>
          <a:p>
            <a:endParaRPr lang="ru-RU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14400" y="11430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[</a:t>
            </a:r>
            <a:r>
              <a:rPr lang="ru-RU" sz="6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r>
              <a:rPr lang="ru-RU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] 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28800" y="0"/>
            <a:ext cx="58505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66FF33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Мозговой штурм</a:t>
            </a:r>
            <a:endParaRPr lang="ru-RU" sz="5400" b="1" i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66FF33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https://image.jimcdn.com/app/cms/image/transf/dimension=169x1024:format=png/path/s4d107d8a83084a68/image/i33e2fdbf7ba3b757/version/1455269341/imag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914400"/>
            <a:ext cx="1609725" cy="27051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048000" y="1143000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[</a:t>
            </a:r>
            <a:r>
              <a:rPr lang="ru-RU" sz="6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lang="ru-RU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] 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1143000"/>
            <a:ext cx="1676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[</a:t>
            </a:r>
            <a:r>
              <a:rPr lang="ru-RU" sz="6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r>
              <a:rPr lang="ru-RU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] </a:t>
            </a:r>
            <a:endParaRPr lang="ru-RU" sz="60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62000" y="2514600"/>
            <a:ext cx="149111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[</a:t>
            </a:r>
            <a:r>
              <a:rPr lang="ru-RU" sz="6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ы</a:t>
            </a:r>
            <a:r>
              <a:rPr lang="ru-RU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] </a:t>
            </a:r>
            <a:endParaRPr lang="ru-RU" sz="60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048000" y="25146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[</a:t>
            </a:r>
            <a:r>
              <a:rPr lang="ru-RU" sz="6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lang="ru-RU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] 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2514600"/>
            <a:ext cx="129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[</a:t>
            </a:r>
            <a:r>
              <a:rPr lang="ru-RU" sz="6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э</a:t>
            </a:r>
            <a:r>
              <a:rPr lang="ru-RU" sz="6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] 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1" y="4343400"/>
            <a:ext cx="243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[</a:t>
            </a:r>
            <a:r>
              <a:rPr lang="ru-RU" sz="6000" b="1" dirty="0" err="1" smtClean="0">
                <a:solidFill>
                  <a:srgbClr val="0070C0"/>
                </a:solidFill>
              </a:rPr>
              <a:t>н</a:t>
            </a:r>
            <a:r>
              <a:rPr lang="ru-RU" sz="6000" b="1" dirty="0" smtClean="0">
                <a:solidFill>
                  <a:srgbClr val="0070C0"/>
                </a:solidFill>
              </a:rPr>
              <a:t>] </a:t>
            </a:r>
            <a:r>
              <a:rPr lang="ru-RU" sz="6000" b="1" dirty="0" smtClean="0">
                <a:solidFill>
                  <a:srgbClr val="00B050"/>
                </a:solidFill>
              </a:rPr>
              <a:t>[</a:t>
            </a:r>
            <a:r>
              <a:rPr lang="ru-RU" sz="6000" b="1" dirty="0" err="1" smtClean="0">
                <a:solidFill>
                  <a:srgbClr val="00B050"/>
                </a:solidFill>
              </a:rPr>
              <a:t>н</a:t>
            </a:r>
            <a:r>
              <a:rPr lang="ru-RU" sz="6000" b="1" dirty="0" smtClean="0">
                <a:solidFill>
                  <a:srgbClr val="00B050"/>
                </a:solidFill>
              </a:rPr>
              <a:t>']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71800" y="4343400"/>
            <a:ext cx="289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[м] </a:t>
            </a:r>
            <a:r>
              <a:rPr lang="ru-RU" sz="6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6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6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']</a:t>
            </a:r>
            <a:endParaRPr lang="ru-RU" sz="6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91200" y="4267200"/>
            <a:ext cx="259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[</a:t>
            </a:r>
            <a:r>
              <a:rPr lang="ru-RU" sz="6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л] </a:t>
            </a:r>
            <a:r>
              <a:rPr lang="ru-RU" sz="6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6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6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']</a:t>
            </a:r>
            <a:endParaRPr lang="ru-RU" sz="6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743200" y="3581400"/>
            <a:ext cx="259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971800" y="5867400"/>
            <a:ext cx="13420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6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47801" y="457200"/>
            <a:ext cx="6611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Отгадайте загадку</a:t>
            </a:r>
            <a:endParaRPr lang="ru-RU" sz="5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1752600"/>
            <a:ext cx="4420826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Снег идёт,</a:t>
            </a:r>
            <a:br>
              <a:rPr lang="ru-RU" sz="3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 белой ватой</a:t>
            </a:r>
            <a:br>
              <a:rPr lang="ru-RU" sz="3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Скрылись улицы, дома.</a:t>
            </a:r>
            <a:br>
              <a:rPr lang="ru-RU" sz="3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Рады снегу все ребята -</a:t>
            </a:r>
            <a:br>
              <a:rPr lang="ru-RU" sz="3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Снова к нам пришла….</a:t>
            </a:r>
          </a:p>
          <a:p>
            <a:endParaRPr lang="ru-RU" dirty="0"/>
          </a:p>
        </p:txBody>
      </p:sp>
      <p:pic>
        <p:nvPicPr>
          <p:cNvPr id="1028" name="Picture 4" descr="http://art-oboi.ru/modules/shop/images/goods/054_0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3581400"/>
            <a:ext cx="3681265" cy="29718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" y="457200"/>
            <a:ext cx="914399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Характеристика звуков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1524000"/>
            <a:ext cx="44115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[</a:t>
            </a:r>
            <a:r>
              <a:rPr lang="ru-RU" sz="6000" b="1" dirty="0" err="1" smtClean="0">
                <a:solidFill>
                  <a:srgbClr val="0070C0"/>
                </a:solidFill>
              </a:rPr>
              <a:t>з</a:t>
            </a:r>
            <a:r>
              <a:rPr lang="ru-RU" sz="6000" b="1" dirty="0" smtClean="0">
                <a:solidFill>
                  <a:srgbClr val="0070C0"/>
                </a:solidFill>
              </a:rPr>
              <a:t>] </a:t>
            </a:r>
            <a:r>
              <a:rPr lang="ru-RU" sz="3600" dirty="0" smtClean="0"/>
              <a:t>- </a:t>
            </a:r>
            <a:r>
              <a:rPr lang="ru-RU" sz="3600" b="1" i="1" dirty="0" smtClean="0">
                <a:solidFill>
                  <a:srgbClr val="FF0000"/>
                </a:solidFill>
              </a:rPr>
              <a:t>согласный, </a:t>
            </a:r>
          </a:p>
          <a:p>
            <a:r>
              <a:rPr lang="ru-RU" sz="3600" b="1" i="1" dirty="0" smtClean="0">
                <a:solidFill>
                  <a:srgbClr val="FF0000"/>
                </a:solidFill>
              </a:rPr>
              <a:t>            звонкий, </a:t>
            </a:r>
          </a:p>
          <a:p>
            <a:r>
              <a:rPr lang="ru-RU" sz="3600" b="1" i="1" dirty="0" smtClean="0">
                <a:solidFill>
                  <a:srgbClr val="FF0000"/>
                </a:solidFill>
              </a:rPr>
              <a:t>            твердый  </a:t>
            </a:r>
          </a:p>
          <a:p>
            <a:endParaRPr lang="ru-RU" sz="3600" i="1" dirty="0" smtClean="0">
              <a:solidFill>
                <a:srgbClr val="FF0000"/>
              </a:solidFill>
            </a:endParaRPr>
          </a:p>
          <a:p>
            <a:endParaRPr lang="ru-RU" sz="3600" i="1" dirty="0">
              <a:solidFill>
                <a:srgbClr val="FF0000"/>
              </a:solidFill>
            </a:endParaRP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4114800" y="3048000"/>
            <a:ext cx="609600" cy="609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267200" y="3124200"/>
            <a:ext cx="419100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54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6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6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']- 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согласный,                          звонкий, 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мягкий  </a:t>
            </a:r>
          </a:p>
          <a:p>
            <a:endParaRPr lang="ru-RU" dirty="0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7391400" y="5334000"/>
            <a:ext cx="609600" cy="609600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9938" name="Picture 2" descr="http://img13.nnm.me/5/7/e/5/f/57e5fb7e482e782d3c43df15cafefcd8_fu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19400" y="228600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6600" b="1" i="1" dirty="0" smtClean="0">
                <a:solidFill>
                  <a:srgbClr val="6844EE"/>
                </a:solidFill>
                <a:latin typeface="Monotype Corsiva" pitchFamily="66" charset="0"/>
                <a:cs typeface="Times New Roman" pitchFamily="18" charset="0"/>
              </a:rPr>
              <a:t>Загадки</a:t>
            </a:r>
            <a:endParaRPr lang="ru-RU" sz="6600" b="1" i="1" dirty="0">
              <a:solidFill>
                <a:srgbClr val="6844EE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2050" name="Picture 2" descr="https://go3.imgsmail.ru/imgpreview?key=6e0caf058a86ae5d&amp;mb=imgdb_preview_4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752377">
            <a:off x="718405" y="1628434"/>
            <a:ext cx="3276600" cy="4419600"/>
          </a:xfrm>
          <a:prstGeom prst="rect">
            <a:avLst/>
          </a:prstGeom>
          <a:noFill/>
        </p:spPr>
      </p:pic>
      <p:pic>
        <p:nvPicPr>
          <p:cNvPr id="2052" name="Picture 4" descr="http://www.playcast.ru/uploads/2016/11/13/2051485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00550" y="914400"/>
            <a:ext cx="4743450" cy="47625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228600"/>
            <a:ext cx="4572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Он пушистый, серебристый,</a:t>
            </a:r>
            <a:b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Но рукой его не тронь:</a:t>
            </a:r>
            <a:b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Станет капелькою чистой,</a:t>
            </a:r>
            <a:b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Как поймаешь на ладонь.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Picture 2" descr="http://www.playcast.ru/uploads/2015/12/05/1617385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2721262"/>
            <a:ext cx="5867400" cy="3755738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752600" y="0"/>
            <a:ext cx="579120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Зацепилась за карниз,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     Головой свисает вниз.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     Акробатка -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крохотулька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     Зимний леденец </a:t>
            </a:r>
            <a:r>
              <a:rPr lang="ru-RU" sz="3200" b="1" dirty="0" smtClean="0">
                <a:solidFill>
                  <a:srgbClr val="7030A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…..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21511" name="Picture 7" descr="http://static3.depositphotos.com/1008559/251/v/170/depositphotos_2511715-Background-with-icicl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2438400"/>
            <a:ext cx="6034348" cy="4152902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828800" y="0"/>
            <a:ext cx="48768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Вихрем снежным закружит,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Выходить нам не велит.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Дверь плотнее закрывай,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Зимний ветер не впускай!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5" name="Picture 3" descr="http://img-fotki.yandex.ru/get/6416/27302857.8ff/0_af82f_de849dcb_X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3124200"/>
            <a:ext cx="4953000" cy="3261361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133600" y="0"/>
            <a:ext cx="4953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Он прозрачный и холодный,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Он загадочный и плотный,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 в тепле вдруг оживает,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Слёзы льёт и быстро тает,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Что водою слёзы льёт?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CC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Ну,конечно,это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-…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22531" name="Picture 3" descr="http://images.all-free-download.com/images/graphicthumb/ice_realistic_vector_1615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3810000"/>
            <a:ext cx="3505200" cy="28194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514600" y="0"/>
            <a:ext cx="4343400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Всё вокруг белым-бело –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Все дороги замело!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Издалёка налетели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 нам суровые 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              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24579" name="Picture 3" descr="https://thumbs.dreamstime.com/t/%D0%BB%D0%B5%D1%82%D1%8B-%D0%B2%D0%B0%D0%BB%D0%B0-%D0%B2%D1%8C%D1%8E%D0%B3%D0%B8-%D0%BD%D0%BE%D0%B2%D1%8B%D0%B5-35250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3124200"/>
            <a:ext cx="4724400" cy="33528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981200" y="0"/>
            <a:ext cx="51816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33CC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25605" name="Picture 5" descr="https://www.opentown.org/store/news/103611/fotopreview.jpg?upd=000000000000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3276600"/>
            <a:ext cx="4648200" cy="315496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57400" y="762000"/>
            <a:ext cx="56625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C00FF"/>
                </a:solidFill>
                <a:latin typeface="Monotype Corsiva" pitchFamily="66" charset="0"/>
              </a:rPr>
              <a:t>Невидимкой, осторожно</a:t>
            </a:r>
          </a:p>
          <a:p>
            <a:r>
              <a:rPr lang="ru-RU" sz="3600" b="1" dirty="0" smtClean="0">
                <a:solidFill>
                  <a:srgbClr val="CC00FF"/>
                </a:solidFill>
                <a:latin typeface="Monotype Corsiva" pitchFamily="66" charset="0"/>
              </a:rPr>
              <a:t>Он является ко мне,</a:t>
            </a:r>
          </a:p>
          <a:p>
            <a:r>
              <a:rPr lang="ru-RU" sz="3600" b="1" dirty="0" smtClean="0">
                <a:solidFill>
                  <a:srgbClr val="CC00FF"/>
                </a:solidFill>
                <a:latin typeface="Monotype Corsiva" pitchFamily="66" charset="0"/>
              </a:rPr>
              <a:t>И рисует, как художник,</a:t>
            </a:r>
          </a:p>
          <a:p>
            <a:r>
              <a:rPr lang="ru-RU" sz="3600" b="1" dirty="0" smtClean="0">
                <a:solidFill>
                  <a:srgbClr val="CC00FF"/>
                </a:solidFill>
                <a:latin typeface="Monotype Corsiva" pitchFamily="66" charset="0"/>
              </a:rPr>
              <a:t>Он узоры на окне….</a:t>
            </a:r>
            <a:endParaRPr lang="ru-RU" sz="3600" dirty="0">
              <a:solidFill>
                <a:srgbClr val="CC00FF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286000" y="-304800"/>
            <a:ext cx="5105400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Что за звездочка такая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На пальто и на платке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Вся сквозная, вырезная,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C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 возьмешь — вода в руке?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C00FF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26627" name="Picture 3" descr="http://img0.liveinternet.ru/images/attach/c/9/107/76/107076600_large__115_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2590800"/>
            <a:ext cx="4572000" cy="40386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47800" y="304800"/>
            <a:ext cx="6964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33CC"/>
                </a:solidFill>
                <a:latin typeface="Monotype Corsiva" pitchFamily="66" charset="0"/>
              </a:rPr>
              <a:t>   Звуковая схема слова</a:t>
            </a:r>
            <a:endParaRPr lang="ru-RU" sz="4800" b="1" dirty="0">
              <a:solidFill>
                <a:srgbClr val="FF33CC"/>
              </a:solidFill>
              <a:latin typeface="Monotype Corsiva" pitchFamily="66" charset="0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2209800" y="3505200"/>
            <a:ext cx="914400" cy="914400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3124200" y="3505200"/>
            <a:ext cx="914400" cy="914400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процесс 7"/>
          <p:cNvSpPr/>
          <p:nvPr/>
        </p:nvSpPr>
        <p:spPr>
          <a:xfrm>
            <a:off x="4038600" y="3505200"/>
            <a:ext cx="914400" cy="914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4953000" y="3505200"/>
            <a:ext cx="914400" cy="914400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61554" y="1676400"/>
            <a:ext cx="327724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Зима</a:t>
            </a:r>
          </a:p>
          <a:p>
            <a:pPr algn="ctr"/>
            <a:endParaRPr lang="ru-RU" sz="8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361555" y="533400"/>
            <a:ext cx="43149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Чистоговорки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C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685800" y="0"/>
            <a:ext cx="84582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ОЗЫ-ОЗЫ-ОЗЫ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за окном морозы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ЗИ -ЗИ -ЗИ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саночки вези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ОЗА-ОЗА-ОЗА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во дворе береза.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ОЗЕ-ОЗЕ-ОЗЕ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озябнешь на морозе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61555" y="381000"/>
            <a:ext cx="45726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33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Зимние забавы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33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1524000"/>
            <a:ext cx="54864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B0F0"/>
                </a:solidFill>
                <a:latin typeface="Monotype Corsiva" pitchFamily="66" charset="0"/>
              </a:rPr>
              <a:t>Мчусь стремительно вперёд,</a:t>
            </a:r>
            <a:br>
              <a:rPr lang="ru-RU" sz="3200" dirty="0" smtClean="0">
                <a:solidFill>
                  <a:srgbClr val="00B0F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00B0F0"/>
                </a:solidFill>
                <a:latin typeface="Monotype Corsiva" pitchFamily="66" charset="0"/>
              </a:rPr>
              <a:t>Под ногами скользкий лёд.</a:t>
            </a:r>
            <a:br>
              <a:rPr lang="ru-RU" sz="3200" dirty="0" smtClean="0">
                <a:solidFill>
                  <a:srgbClr val="00B0F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00B0F0"/>
                </a:solidFill>
                <a:latin typeface="Monotype Corsiva" pitchFamily="66" charset="0"/>
              </a:rPr>
              <a:t>Но шаги мои легки,</a:t>
            </a:r>
            <a:br>
              <a:rPr lang="ru-RU" sz="3200" dirty="0" smtClean="0">
                <a:solidFill>
                  <a:srgbClr val="00B0F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00B0F0"/>
                </a:solidFill>
                <a:latin typeface="Monotype Corsiva" pitchFamily="66" charset="0"/>
              </a:rPr>
              <a:t>Ведь несут меня…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8676" name="Picture 4" descr="http://www.100book.ru/b128479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352800"/>
            <a:ext cx="4057650" cy="3067051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71600" y="533400"/>
            <a:ext cx="5486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  <a:t>Во дворе катали ком,</a:t>
            </a:r>
            <a:b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  <a:t>Шляпа старая на нём.</a:t>
            </a:r>
            <a:b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  <a:t>Нос приделали, и вмиг,</a:t>
            </a:r>
            <a:b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  <a:t>Получился…</a:t>
            </a:r>
            <a:r>
              <a:rPr lang="ru-RU" sz="4000" dirty="0" smtClean="0">
                <a:latin typeface="Monotype Corsiva" pitchFamily="66" charset="0"/>
              </a:rPr>
              <a:t/>
            </a:r>
            <a:br>
              <a:rPr lang="ru-RU" sz="4000" dirty="0" smtClean="0">
                <a:latin typeface="Monotype Corsiva" pitchFamily="66" charset="0"/>
              </a:rPr>
            </a:br>
            <a:endParaRPr lang="ru-RU" sz="4000" dirty="0">
              <a:latin typeface="Monotype Corsiva" pitchFamily="66" charset="0"/>
            </a:endParaRPr>
          </a:p>
        </p:txBody>
      </p:sp>
      <p:pic>
        <p:nvPicPr>
          <p:cNvPr id="31746" name="Picture 2" descr="https://img-fotki.yandex.ru/get/3509/39663434.987/0_b239a_ba24a609_M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2667000"/>
            <a:ext cx="3581400" cy="33528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04800"/>
            <a:ext cx="457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C00FF"/>
                </a:solidFill>
                <a:latin typeface="Monotype Corsiva" pitchFamily="66" charset="0"/>
              </a:rPr>
              <a:t>Есть лекарство от тоски:                                                                                             Надеваю две доски.                                                                                                                  В руки я беру две  палки.                                                                                                        С ветерком играю в салки!                                                                                   Что же это, говори же!                                                                                           Ну конечно, это  …</a:t>
            </a:r>
            <a:endParaRPr lang="ru-RU" sz="3200" dirty="0">
              <a:solidFill>
                <a:srgbClr val="CC00FF"/>
              </a:solidFill>
              <a:latin typeface="Monotype Corsiva" pitchFamily="66" charset="0"/>
            </a:endParaRPr>
          </a:p>
        </p:txBody>
      </p:sp>
      <p:pic>
        <p:nvPicPr>
          <p:cNvPr id="32772" name="Picture 4" descr="http://sport-school-yamal.ru/files/ski/lyzh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657600"/>
            <a:ext cx="4114800" cy="30480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143000" y="0"/>
            <a:ext cx="5257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6844EE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Из-под полозьев снег летит,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6844EE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6844EE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И ветерок в ушах свистит.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6844EE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6844EE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 крутой горы несёмся вниз,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6844EE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6844EE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Ты на пути не становись-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6844EE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6844EE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Препятствий не боятся «танки»!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6844EE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6844EE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Хорошая забава …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6844EE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33795" name="Picture 3" descr="https://go2.imgsmail.ru/imgpreview?key=67639796569a1174&amp;mb=imgdb_preview_163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276600"/>
            <a:ext cx="4183912" cy="32004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533400" y="457200"/>
            <a:ext cx="54864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Мы зимой «войну» устроим,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Крепость снежную построим!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Чем же будем «воевать»?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Каждый «воин» должен знать!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Угадай скорей, дружок,</a:t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Шарик кругленький….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33CC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35843" name="Picture 3" descr="http://newdaynews.ru/pict/arts1/56/10/56109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429000"/>
            <a:ext cx="4876800" cy="32004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4820" name="Picture 4" descr="http://www.playcast.ru/uploads/2015/11/21/15982617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85800"/>
            <a:ext cx="5292894" cy="44958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19400" y="5562600"/>
            <a:ext cx="3972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Monotype Corsiva" pitchFamily="66" charset="0"/>
              </a:rPr>
              <a:t>   </a:t>
            </a:r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Молодцы!</a:t>
            </a:r>
            <a:endParaRPr lang="ru-RU" sz="5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12" dur="2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90600" y="990600"/>
            <a:ext cx="7010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6844EE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Monotype Corsiva" pitchFamily="66" charset="0"/>
              </a:rPr>
              <a:t>Игра «Доскажи словечко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6844EE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7892" name="Picture 4" descr="https://image.jimcdn.com/app/cms/image/transf/dimension=169x1024:format=png/path/s4d107d8a83084a68/image/i33e2fdbf7ba3b757/version/1455269341/imag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1854501"/>
            <a:ext cx="2977434" cy="5003499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62001" y="609600"/>
            <a:ext cx="792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Игра «Подбери признак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C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6868" name="Picture 4" descr="http://dou178.nichost.ru/img/group/ico/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2057400"/>
            <a:ext cx="4800600" cy="43434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24001" y="457200"/>
            <a:ext cx="66293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Игра «Назови ласково»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Picture 2" descr="http://squizzes.com/wp-content/uploads/2015/09/roald-dahls-birthday/boy-writing-220x26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1" y="1981199"/>
            <a:ext cx="2667000" cy="3248891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24001" y="457200"/>
            <a:ext cx="66293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Работа в группах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0962" name="Picture 2" descr="http://s020.radikal.ru/i712/1411/60/056d2b9c003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335681">
            <a:off x="1062647" y="2408967"/>
            <a:ext cx="2786966" cy="2190751"/>
          </a:xfrm>
          <a:prstGeom prst="rect">
            <a:avLst/>
          </a:prstGeom>
          <a:noFill/>
        </p:spPr>
      </p:pic>
      <p:pic>
        <p:nvPicPr>
          <p:cNvPr id="40964" name="Picture 4" descr="http://konkurs.olimpis.ru/userfiles/questions/57eecd8ff897bcc6d3060913318393d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212222">
            <a:off x="5196976" y="3076807"/>
            <a:ext cx="3247942" cy="2432823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2001" y="1447800"/>
            <a:ext cx="7086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С какими звуками познакомились на уроке?</a:t>
            </a:r>
          </a:p>
          <a:p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каком времени года, мы говорили на уроке?</a:t>
            </a:r>
          </a:p>
          <a:p>
            <a:pPr>
              <a:buFontTx/>
              <a:buChar char="-"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Какие задания понравились больше всего?</a:t>
            </a:r>
          </a:p>
          <a:p>
            <a:pPr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dirty="0" smtClean="0"/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514600" y="381000"/>
            <a:ext cx="4191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6844EE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onotype Corsiva" pitchFamily="66" charset="0"/>
              </a:rPr>
              <a:t>Рефлексия</a:t>
            </a: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19200" y="533400"/>
            <a:ext cx="6629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Monotype Corsiva" pitchFamily="66" charset="0"/>
              </a:rPr>
              <a:t>«Украшаем ёлочку»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1986" name="Picture 2" descr="http://s019.radikal.ru/i617/1212/d0/6e98ae277c1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1676400"/>
            <a:ext cx="3200400" cy="4902485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Тимур\Desktop\документы рабочего стола\ОТКРЫТЫЙ УРОК В ЗООПАРКЕ\zimniy-novogodniy-fon-2-500x4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5" y="0"/>
            <a:ext cx="9137155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956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19200" y="1524000"/>
            <a:ext cx="6629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Monotype Corsiva" pitchFamily="66" charset="0"/>
              </a:rPr>
              <a:t>Спасибо за внимание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414</Words>
  <PresentationFormat>Экран (4:3)</PresentationFormat>
  <Paragraphs>116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Тимур</dc:creator>
  <cp:lastModifiedBy>Тимур</cp:lastModifiedBy>
  <cp:revision>10</cp:revision>
  <dcterms:created xsi:type="dcterms:W3CDTF">2017-12-02T03:23:57Z</dcterms:created>
  <dcterms:modified xsi:type="dcterms:W3CDTF">2017-12-07T15:46:48Z</dcterms:modified>
</cp:coreProperties>
</file>