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4F15-9441-4968-A825-B8ECF7B13648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A79B044-E685-4BA8-AE5C-D66B4B7134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3414F15-9441-4968-A825-B8ECF7B13648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A79B044-E685-4BA8-AE5C-D66B4B7134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4F15-9441-4968-A825-B8ECF7B13648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9B044-E685-4BA8-AE5C-D66B4B7134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4F15-9441-4968-A825-B8ECF7B13648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9B044-E685-4BA8-AE5C-D66B4B7134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9B044-E685-4BA8-AE5C-D66B4B7134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4F15-9441-4968-A825-B8ECF7B13648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4F15-9441-4968-A825-B8ECF7B13648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9B044-E685-4BA8-AE5C-D66B4B7134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4F15-9441-4968-A825-B8ECF7B13648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9B044-E685-4BA8-AE5C-D66B4B7134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3414F15-9441-4968-A825-B8ECF7B13648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A79B044-E685-4BA8-AE5C-D66B4B7134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4F15-9441-4968-A825-B8ECF7B13648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A79B044-E685-4BA8-AE5C-D66B4B7134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4F15-9441-4968-A825-B8ECF7B13648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9B044-E685-4BA8-AE5C-D66B4B7134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4F15-9441-4968-A825-B8ECF7B13648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9B044-E685-4BA8-AE5C-D66B4B7134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3414F15-9441-4968-A825-B8ECF7B13648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A79B044-E685-4BA8-AE5C-D66B4B7134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im5-tub-ua.yandex.net/i?id=8425211-23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2667019" cy="2000264"/>
          </a:xfrm>
          <a:prstGeom prst="ellipse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428860" y="2571744"/>
            <a:ext cx="41369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Виды тканей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196" name="Picture 4" descr="http://im5-tub-ua.yandex.net/i?id=191903825-60-72&amp;n=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4143380"/>
            <a:ext cx="2857520" cy="2286016"/>
          </a:xfrm>
          <a:prstGeom prst="ellipse">
            <a:avLst/>
          </a:prstGeom>
          <a:noFill/>
        </p:spPr>
      </p:pic>
      <p:pic>
        <p:nvPicPr>
          <p:cNvPr id="8198" name="Picture 6" descr="http://im1-tub-ua.yandex.net/i?id=214026003-22-72&amp;n=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4286256"/>
            <a:ext cx="2857520" cy="2143140"/>
          </a:xfrm>
          <a:prstGeom prst="ellipse">
            <a:avLst/>
          </a:prstGeom>
          <a:noFill/>
        </p:spPr>
      </p:pic>
      <p:pic>
        <p:nvPicPr>
          <p:cNvPr id="8200" name="Picture 8" descr="http://im5-tub-ua.yandex.net/i?id=500665343-62-72&amp;n=2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214290"/>
            <a:ext cx="2857520" cy="2143140"/>
          </a:xfrm>
          <a:prstGeom prst="ellipse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71538" y="285728"/>
            <a:ext cx="63646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Ткани и их </a:t>
            </a:r>
            <a:r>
              <a:rPr lang="ru-RU" sz="5400" b="1" i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свойства</a:t>
            </a:r>
            <a:endParaRPr lang="ru-RU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500174"/>
            <a:ext cx="3429024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000496" y="1428736"/>
            <a:ext cx="485778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>
                <a:solidFill>
                  <a:srgbClr val="002060"/>
                </a:solidFill>
              </a:rPr>
              <a:t>Ткань</a:t>
            </a:r>
            <a:r>
              <a:rPr lang="ru-RU" sz="2000" dirty="0">
                <a:solidFill>
                  <a:srgbClr val="002060"/>
                </a:solidFill>
              </a:rPr>
              <a:t>  -   </a:t>
            </a:r>
            <a:r>
              <a:rPr lang="ru-RU" sz="2000" dirty="0" smtClean="0">
                <a:solidFill>
                  <a:srgbClr val="002060"/>
                </a:solidFill>
              </a:rPr>
              <a:t>это основа для изготовления любой одежды</a:t>
            </a:r>
            <a:r>
              <a:rPr lang="ru-RU" sz="2000" dirty="0">
                <a:solidFill>
                  <a:srgbClr val="002060"/>
                </a:solidFill>
              </a:rPr>
              <a:t>. </a:t>
            </a:r>
            <a:endParaRPr lang="ru-RU" sz="2000" dirty="0" smtClean="0">
              <a:solidFill>
                <a:srgbClr val="002060"/>
              </a:solidFill>
            </a:endParaRPr>
          </a:p>
          <a:p>
            <a:pPr algn="just"/>
            <a:endParaRPr lang="ru-RU" sz="2000" dirty="0">
              <a:solidFill>
                <a:srgbClr val="002060"/>
              </a:solidFill>
            </a:endParaRPr>
          </a:p>
          <a:p>
            <a:pPr algn="just"/>
            <a:r>
              <a:rPr lang="ru-RU" sz="2000" dirty="0">
                <a:solidFill>
                  <a:srgbClr val="002060"/>
                </a:solidFill>
              </a:rPr>
              <a:t>К текстильному сырью, из которого </a:t>
            </a:r>
            <a:r>
              <a:rPr lang="ru-RU" sz="2000" dirty="0" smtClean="0">
                <a:solidFill>
                  <a:srgbClr val="002060"/>
                </a:solidFill>
              </a:rPr>
              <a:t>изготавливают </a:t>
            </a:r>
            <a:r>
              <a:rPr lang="ru-RU" sz="2000" dirty="0">
                <a:solidFill>
                  <a:srgbClr val="002060"/>
                </a:solidFill>
              </a:rPr>
              <a:t>ткани, относятся все виды волокон, поддающиеся переработке. </a:t>
            </a:r>
            <a:endParaRPr lang="ru-RU" sz="2000" dirty="0" smtClean="0">
              <a:solidFill>
                <a:srgbClr val="002060"/>
              </a:solidFill>
            </a:endParaRPr>
          </a:p>
          <a:p>
            <a:pPr algn="just"/>
            <a:endParaRPr lang="ru-RU" sz="2000" dirty="0">
              <a:solidFill>
                <a:srgbClr val="002060"/>
              </a:solidFill>
            </a:endParaRPr>
          </a:p>
          <a:p>
            <a:pPr algn="just"/>
            <a:r>
              <a:rPr lang="ru-RU" sz="2000" dirty="0" smtClean="0">
                <a:solidFill>
                  <a:srgbClr val="002060"/>
                </a:solidFill>
              </a:rPr>
              <a:t>Они </a:t>
            </a:r>
            <a:r>
              <a:rPr lang="ru-RU" sz="2000" dirty="0">
                <a:solidFill>
                  <a:srgbClr val="002060"/>
                </a:solidFill>
              </a:rPr>
              <a:t>делятся на две основные группы</a:t>
            </a:r>
            <a:r>
              <a:rPr lang="ru-RU" sz="2000" dirty="0" smtClean="0">
                <a:solidFill>
                  <a:srgbClr val="002060"/>
                </a:solidFill>
              </a:rPr>
              <a:t>:</a:t>
            </a:r>
          </a:p>
          <a:p>
            <a:pPr algn="just"/>
            <a:endParaRPr lang="ru-RU" sz="2000" dirty="0">
              <a:solidFill>
                <a:srgbClr val="002060"/>
              </a:solidFill>
            </a:endParaRPr>
          </a:p>
          <a:p>
            <a:pPr algn="just">
              <a:buFont typeface="Wingdings" pitchFamily="2" charset="2"/>
              <a:buChar char="ü"/>
            </a:pPr>
            <a:r>
              <a:rPr lang="ru-RU" sz="2000" dirty="0">
                <a:solidFill>
                  <a:srgbClr val="002060"/>
                </a:solidFill>
              </a:rPr>
              <a:t>натуральные  волокна (растительного  и животного происхождения</a:t>
            </a:r>
            <a:r>
              <a:rPr lang="ru-RU" sz="2000" dirty="0" smtClean="0">
                <a:solidFill>
                  <a:srgbClr val="002060"/>
                </a:solidFill>
              </a:rPr>
              <a:t>);</a:t>
            </a:r>
          </a:p>
          <a:p>
            <a:pPr algn="just"/>
            <a:endParaRPr lang="ru-RU" sz="2000" dirty="0">
              <a:solidFill>
                <a:srgbClr val="002060"/>
              </a:solidFill>
            </a:endParaRPr>
          </a:p>
          <a:p>
            <a:pPr algn="just">
              <a:buFont typeface="Wingdings" pitchFamily="2" charset="2"/>
              <a:buChar char="ü"/>
            </a:pPr>
            <a:r>
              <a:rPr lang="ru-RU" sz="2000" dirty="0">
                <a:solidFill>
                  <a:srgbClr val="002060"/>
                </a:solidFill>
              </a:rPr>
              <a:t>химические волокна (искусственного </a:t>
            </a:r>
            <a:r>
              <a:rPr lang="ru-RU" sz="2000" dirty="0" smtClean="0">
                <a:solidFill>
                  <a:srgbClr val="002060"/>
                </a:solidFill>
              </a:rPr>
              <a:t>происхождения).</a:t>
            </a: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214290"/>
            <a:ext cx="8501122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002060"/>
                </a:solidFill>
              </a:rPr>
              <a:t>Хлопок. </a:t>
            </a:r>
            <a:r>
              <a:rPr lang="ru-RU" sz="2400" dirty="0">
                <a:solidFill>
                  <a:srgbClr val="002060"/>
                </a:solidFill>
              </a:rPr>
              <a:t>Хлопок представляет собой </a:t>
            </a:r>
            <a:r>
              <a:rPr lang="ru-RU" sz="2400" dirty="0" smtClean="0">
                <a:solidFill>
                  <a:srgbClr val="002060"/>
                </a:solidFill>
              </a:rPr>
              <a:t>натуральное </a:t>
            </a:r>
            <a:r>
              <a:rPr lang="ru-RU" sz="2400" dirty="0">
                <a:solidFill>
                  <a:srgbClr val="002060"/>
                </a:solidFill>
              </a:rPr>
              <a:t>волокно растительного происхождения. Хлопчатобумажные ткани являются очень </a:t>
            </a:r>
            <a:r>
              <a:rPr lang="ru-RU" sz="2400" dirty="0" smtClean="0">
                <a:solidFill>
                  <a:srgbClr val="002060"/>
                </a:solidFill>
              </a:rPr>
              <a:t>прочными</a:t>
            </a:r>
            <a:r>
              <a:rPr lang="ru-RU" sz="2400" dirty="0">
                <a:solidFill>
                  <a:srgbClr val="002060"/>
                </a:solidFill>
              </a:rPr>
              <a:t>, теплыми и мягкими на ощупь, </a:t>
            </a:r>
            <a:r>
              <a:rPr lang="ru-RU" sz="2400" dirty="0" smtClean="0">
                <a:solidFill>
                  <a:srgbClr val="002060"/>
                </a:solidFill>
              </a:rPr>
              <a:t>хорошо впитывают </a:t>
            </a:r>
            <a:r>
              <a:rPr lang="ru-RU" sz="2400" dirty="0">
                <a:solidFill>
                  <a:srgbClr val="002060"/>
                </a:solidFill>
              </a:rPr>
              <a:t>влагу. Они допускают частую стирку, кипячение, устойчивы к </a:t>
            </a:r>
            <a:r>
              <a:rPr lang="ru-RU" sz="2400" dirty="0" smtClean="0">
                <a:solidFill>
                  <a:srgbClr val="002060"/>
                </a:solidFill>
              </a:rPr>
              <a:t>воздействию </a:t>
            </a:r>
            <a:r>
              <a:rPr lang="ru-RU" sz="2400" dirty="0">
                <a:solidFill>
                  <a:srgbClr val="002060"/>
                </a:solidFill>
              </a:rPr>
              <a:t>высоких температур, во влажном состоянии хорошо поддаются </a:t>
            </a:r>
            <a:r>
              <a:rPr lang="ru-RU" sz="2400" i="1" dirty="0">
                <a:solidFill>
                  <a:srgbClr val="002060"/>
                </a:solidFill>
              </a:rPr>
              <a:t>влажно-тепловой </a:t>
            </a:r>
            <a:r>
              <a:rPr lang="ru-RU" sz="2400" i="1" dirty="0" smtClean="0">
                <a:solidFill>
                  <a:srgbClr val="002060"/>
                </a:solidFill>
              </a:rPr>
              <a:t>о6роботке </a:t>
            </a:r>
            <a:r>
              <a:rPr lang="ru-RU" sz="2400" dirty="0">
                <a:solidFill>
                  <a:srgbClr val="002060"/>
                </a:solidFill>
              </a:rPr>
              <a:t>(в литературе для ее обозначения часто используется аббревиация — </a:t>
            </a:r>
            <a:r>
              <a:rPr lang="ru-RU" sz="2400" dirty="0" smtClean="0">
                <a:solidFill>
                  <a:srgbClr val="002060"/>
                </a:solidFill>
              </a:rPr>
              <a:t>ВТО.</a:t>
            </a:r>
          </a:p>
          <a:p>
            <a:pPr algn="just"/>
            <a:r>
              <a:rPr lang="ru-RU" sz="2400" dirty="0" smtClean="0">
                <a:solidFill>
                  <a:srgbClr val="002060"/>
                </a:solidFill>
              </a:rPr>
              <a:t>Хлопчатобумажные </a:t>
            </a:r>
            <a:r>
              <a:rPr lang="ru-RU" sz="2400" dirty="0">
                <a:solidFill>
                  <a:srgbClr val="002060"/>
                </a:solidFill>
              </a:rPr>
              <a:t>ткани очень различны по внешнему виду - от тонких и нежных (маркиз батист) до плотных и прочных (джинсовая, брезент</a:t>
            </a:r>
            <a:r>
              <a:rPr lang="ru-RU" sz="2400" dirty="0" smtClean="0">
                <a:solidFill>
                  <a:srgbClr val="002060"/>
                </a:solidFill>
              </a:rPr>
              <a:t>).</a:t>
            </a:r>
          </a:p>
          <a:p>
            <a:pPr algn="just"/>
            <a:endParaRPr lang="ru-RU" sz="2400" dirty="0">
              <a:solidFill>
                <a:srgbClr val="002060"/>
              </a:solidFill>
            </a:endParaRPr>
          </a:p>
          <a:p>
            <a:pPr algn="just"/>
            <a:r>
              <a:rPr lang="ru-RU" sz="2400" dirty="0">
                <a:solidFill>
                  <a:srgbClr val="002060"/>
                </a:solidFill>
              </a:rPr>
              <a:t>Хлопок почти не греет, т. е. он идеально подходит для летней одежды, так же он хор для: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solidFill>
                  <a:srgbClr val="002060"/>
                </a:solidFill>
              </a:rPr>
              <a:t>постельного</a:t>
            </a:r>
            <a:r>
              <a:rPr lang="ru-RU" sz="2400" dirty="0">
                <a:solidFill>
                  <a:srgbClr val="002060"/>
                </a:solidFill>
              </a:rPr>
              <a:t>, столового, детского белья;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solidFill>
                  <a:srgbClr val="002060"/>
                </a:solidFill>
              </a:rPr>
              <a:t>занавесок</a:t>
            </a:r>
            <a:r>
              <a:rPr lang="ru-RU" sz="2400" dirty="0">
                <a:solidFill>
                  <a:srgbClr val="002060"/>
                </a:solidFill>
              </a:rPr>
              <a:t>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solidFill>
                  <a:srgbClr val="002060"/>
                </a:solidFill>
              </a:rPr>
              <a:t>декоративных </a:t>
            </a:r>
            <a:r>
              <a:rPr lang="ru-RU" sz="2400" dirty="0">
                <a:solidFill>
                  <a:srgbClr val="002060"/>
                </a:solidFill>
              </a:rPr>
              <a:t>целей.</a:t>
            </a:r>
          </a:p>
          <a:p>
            <a:pPr algn="just"/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357166"/>
            <a:ext cx="21187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СОВЕТ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596" y="1357298"/>
            <a:ext cx="8286808" cy="332398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400" i="1" dirty="0"/>
              <a:t>После стирки хлопок дает усадку, поэтому, во избежание досадных </a:t>
            </a:r>
            <a:r>
              <a:rPr lang="ru-RU" sz="2400" i="1" dirty="0" smtClean="0"/>
              <a:t>недоразумений </a:t>
            </a:r>
            <a:r>
              <a:rPr lang="ru-RU" sz="2400" i="1" dirty="0"/>
              <a:t>по поводу несоответствия заданным размерам готового изделия, </a:t>
            </a:r>
            <a:r>
              <a:rPr lang="ru-RU" sz="2400" i="1" dirty="0" smtClean="0"/>
              <a:t>настоятельно </a:t>
            </a:r>
            <a:r>
              <a:rPr lang="ru-RU" sz="2400" i="1" dirty="0"/>
              <a:t>рекомендуем Вам перед раскроем ткань </a:t>
            </a:r>
            <a:r>
              <a:rPr lang="ru-RU" sz="2400" i="1" dirty="0" err="1" smtClean="0"/>
              <a:t>продекатировать</a:t>
            </a:r>
            <a:r>
              <a:rPr lang="ru-RU" sz="2400" i="1" dirty="0" smtClean="0"/>
              <a:t> </a:t>
            </a:r>
            <a:r>
              <a:rPr lang="ru-RU" sz="2400" i="1" dirty="0"/>
              <a:t>(т. е. </a:t>
            </a:r>
            <a:r>
              <a:rPr lang="ru-RU" sz="2400" i="1" dirty="0" smtClean="0"/>
              <a:t>подвергнуть </a:t>
            </a:r>
            <a:r>
              <a:rPr lang="ru-RU" sz="2400" i="1" dirty="0"/>
              <a:t>материал влажно-тепловой обработке паром и просушиванию для </a:t>
            </a:r>
            <a:r>
              <a:rPr lang="ru-RU" sz="2400" i="1" dirty="0" smtClean="0"/>
              <a:t>предотвращения </a:t>
            </a:r>
            <a:r>
              <a:rPr lang="ru-RU" sz="2400" i="1" dirty="0"/>
              <a:t>последующей усадки). И только после этого можно приступать к раскрою ткани.</a:t>
            </a:r>
            <a:endParaRPr lang="ru-RU" sz="2400" dirty="0"/>
          </a:p>
          <a:p>
            <a:endParaRPr lang="ru-RU" dirty="0"/>
          </a:p>
        </p:txBody>
      </p:sp>
      <p:pic>
        <p:nvPicPr>
          <p:cNvPr id="5122" name="Picture 2" descr="http://im6-tub-ua.yandex.net/i?id=97794929-65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4929198"/>
            <a:ext cx="1790700" cy="1428750"/>
          </a:xfrm>
          <a:prstGeom prst="rect">
            <a:avLst/>
          </a:prstGeom>
          <a:noFill/>
        </p:spPr>
      </p:pic>
      <p:pic>
        <p:nvPicPr>
          <p:cNvPr id="5124" name="Picture 4" descr="http://im0-tub-ua.yandex.net/i?id=396280288-49-72&amp;n=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0" y="4929198"/>
            <a:ext cx="1905000" cy="1428750"/>
          </a:xfrm>
          <a:prstGeom prst="rect">
            <a:avLst/>
          </a:prstGeom>
          <a:noFill/>
        </p:spPr>
      </p:pic>
      <p:pic>
        <p:nvPicPr>
          <p:cNvPr id="5126" name="Picture 6" descr="http://im4-tub-ua.yandex.net/i?id=65274619-37-72&amp;n=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4929198"/>
            <a:ext cx="1905000" cy="1428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8" y="500042"/>
            <a:ext cx="3214710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57158" y="428604"/>
            <a:ext cx="528641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solidFill>
                  <a:srgbClr val="002060"/>
                </a:solidFill>
              </a:rPr>
              <a:t>Лен. </a:t>
            </a:r>
            <a:r>
              <a:rPr lang="ru-RU" dirty="0">
                <a:solidFill>
                  <a:srgbClr val="002060"/>
                </a:solidFill>
              </a:rPr>
              <a:t>Это натуральное волокно растительного происхождения (из стеблей льна). Он очень прочный, его можно часто стирать. На ощупь ткани изо льна скользкие и холодные, поэтому их используют для летней одежды. Они хорошо впитывают влагу. Если льняная ткань не </a:t>
            </a:r>
            <a:r>
              <a:rPr lang="ru-RU" dirty="0" smtClean="0">
                <a:solidFill>
                  <a:srgbClr val="002060"/>
                </a:solidFill>
              </a:rPr>
              <a:t>содержит </a:t>
            </a:r>
            <a:r>
              <a:rPr lang="ru-RU" dirty="0">
                <a:solidFill>
                  <a:srgbClr val="002060"/>
                </a:solidFill>
              </a:rPr>
              <a:t>примесей </a:t>
            </a:r>
            <a:r>
              <a:rPr lang="ru-RU" dirty="0" smtClean="0">
                <a:solidFill>
                  <a:srgbClr val="002060"/>
                </a:solidFill>
              </a:rPr>
              <a:t>каких - либо </a:t>
            </a:r>
            <a:r>
              <a:rPr lang="ru-RU" dirty="0">
                <a:solidFill>
                  <a:srgbClr val="002060"/>
                </a:solidFill>
              </a:rPr>
              <a:t>других волокон, она сильно мнется при эксплуатации. Поэтому она не подходит для фасонов со складками и </a:t>
            </a:r>
            <a:r>
              <a:rPr lang="ru-RU" dirty="0" smtClean="0">
                <a:solidFill>
                  <a:srgbClr val="002060"/>
                </a:solidFill>
              </a:rPr>
              <a:t>сложного кроя - такую </a:t>
            </a:r>
            <a:r>
              <a:rPr lang="ru-RU" dirty="0">
                <a:solidFill>
                  <a:srgbClr val="002060"/>
                </a:solidFill>
              </a:rPr>
              <a:t>одежду придется слишком часто гладить. Добавление других волокон в состав льняных тканей делает их более </a:t>
            </a:r>
            <a:r>
              <a:rPr lang="ru-RU" dirty="0" smtClean="0">
                <a:solidFill>
                  <a:srgbClr val="002060"/>
                </a:solidFill>
              </a:rPr>
              <a:t>стойкими</a:t>
            </a:r>
            <a:r>
              <a:rPr lang="ru-RU" dirty="0">
                <a:solidFill>
                  <a:srgbClr val="002060"/>
                </a:solidFill>
              </a:rPr>
              <a:t>. Кипятить лен в щелочных растворах не рекомендуется, так как при этом наблюдается потеря прочности волокон.</a:t>
            </a:r>
          </a:p>
          <a:p>
            <a:pPr algn="just"/>
            <a:endParaRPr lang="ru-RU" dirty="0" smtClean="0">
              <a:solidFill>
                <a:srgbClr val="002060"/>
              </a:solidFill>
            </a:endParaRP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Они </a:t>
            </a:r>
            <a:r>
              <a:rPr lang="ru-RU" dirty="0">
                <a:solidFill>
                  <a:srgbClr val="002060"/>
                </a:solidFill>
              </a:rPr>
              <a:t>прекрасно подходят для:</a:t>
            </a:r>
          </a:p>
          <a:p>
            <a:pPr algn="just">
              <a:buFont typeface="Wingdings" pitchFamily="2" charset="2"/>
              <a:buChar char=""/>
            </a:pPr>
            <a:r>
              <a:rPr lang="ru-RU" dirty="0" smtClean="0">
                <a:solidFill>
                  <a:srgbClr val="002060"/>
                </a:solidFill>
              </a:rPr>
              <a:t>   столового</a:t>
            </a:r>
            <a:r>
              <a:rPr lang="ru-RU" dirty="0">
                <a:solidFill>
                  <a:srgbClr val="002060"/>
                </a:solidFill>
              </a:rPr>
              <a:t>, постельного белья;</a:t>
            </a:r>
          </a:p>
          <a:p>
            <a:pPr algn="just">
              <a:buFont typeface="Wingdings" pitchFamily="2" charset="2"/>
              <a:buChar char=""/>
            </a:pPr>
            <a:r>
              <a:rPr lang="ru-RU" dirty="0" smtClean="0">
                <a:solidFill>
                  <a:srgbClr val="002060"/>
                </a:solidFill>
              </a:rPr>
              <a:t>   летней </a:t>
            </a:r>
            <a:r>
              <a:rPr lang="ru-RU" dirty="0">
                <a:solidFill>
                  <a:srgbClr val="002060"/>
                </a:solidFill>
              </a:rPr>
              <a:t>одежды;</a:t>
            </a:r>
          </a:p>
          <a:p>
            <a:pPr algn="just">
              <a:buFont typeface="Wingdings" pitchFamily="2" charset="2"/>
              <a:buChar char=""/>
            </a:pPr>
            <a:r>
              <a:rPr lang="ru-RU" dirty="0" smtClean="0">
                <a:solidFill>
                  <a:srgbClr val="002060"/>
                </a:solidFill>
              </a:rPr>
              <a:t>   вышивания</a:t>
            </a:r>
            <a:r>
              <a:rPr lang="ru-RU" dirty="0">
                <a:solidFill>
                  <a:srgbClr val="002060"/>
                </a:solidFill>
              </a:rPr>
              <a:t>;</a:t>
            </a:r>
          </a:p>
          <a:p>
            <a:pPr algn="just">
              <a:buFont typeface="Wingdings" pitchFamily="2" charset="2"/>
              <a:buChar char=""/>
            </a:pPr>
            <a:r>
              <a:rPr lang="ru-RU" dirty="0" smtClean="0">
                <a:solidFill>
                  <a:srgbClr val="002060"/>
                </a:solidFill>
              </a:rPr>
              <a:t>   декоративных </a:t>
            </a:r>
            <a:r>
              <a:rPr lang="ru-RU" dirty="0">
                <a:solidFill>
                  <a:srgbClr val="002060"/>
                </a:solidFill>
              </a:rPr>
              <a:t>целей и обивки мебели.</a:t>
            </a:r>
          </a:p>
          <a:p>
            <a:pPr algn="just"/>
            <a:endParaRPr lang="ru-RU" dirty="0"/>
          </a:p>
        </p:txBody>
      </p:sp>
      <p:pic>
        <p:nvPicPr>
          <p:cNvPr id="4098" name="Picture 2" descr="http://im5-tub-ua.yandex.net/i?id=447366248-05-72&amp;n=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4500570"/>
            <a:ext cx="2464135" cy="18573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357166"/>
            <a:ext cx="21187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СОВЕТ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596" y="1357298"/>
            <a:ext cx="8143932" cy="184665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400" i="1" dirty="0"/>
              <a:t>Перед раскроем льняные ткани, так же, как и хлопчатобумажные, необходимо продебатировать или постирать в горячей воде, потому что эти ткани дают сильную усадку. Никогда не забывайте об этом.</a:t>
            </a:r>
            <a:endParaRPr lang="ru-RU" sz="2400" dirty="0"/>
          </a:p>
          <a:p>
            <a:endParaRPr lang="ru-RU" dirty="0"/>
          </a:p>
        </p:txBody>
      </p:sp>
      <p:pic>
        <p:nvPicPr>
          <p:cNvPr id="3076" name="Picture 4" descr="http://im6-tub-ua.yandex.net/i?id=148767011-18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3714752"/>
            <a:ext cx="2952771" cy="2214578"/>
          </a:xfrm>
          <a:prstGeom prst="rect">
            <a:avLst/>
          </a:prstGeom>
          <a:noFill/>
        </p:spPr>
      </p:pic>
      <p:pic>
        <p:nvPicPr>
          <p:cNvPr id="3078" name="Picture 6" descr="http://im4-tub-ua.yandex.net/i?id=255306774-58-72&amp;n=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3643314"/>
            <a:ext cx="3071834" cy="23038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428604"/>
            <a:ext cx="3714776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4214810" y="428604"/>
            <a:ext cx="457203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solidFill>
                  <a:srgbClr val="002060"/>
                </a:solidFill>
              </a:rPr>
              <a:t>Шерсть. </a:t>
            </a:r>
            <a:r>
              <a:rPr lang="ru-RU" dirty="0">
                <a:solidFill>
                  <a:srgbClr val="002060"/>
                </a:solidFill>
              </a:rPr>
              <a:t>Шерстяные ткани </a:t>
            </a:r>
            <a:r>
              <a:rPr lang="ru-RU" dirty="0" smtClean="0">
                <a:solidFill>
                  <a:srgbClr val="002060"/>
                </a:solidFill>
              </a:rPr>
              <a:t>производятся </a:t>
            </a:r>
            <a:r>
              <a:rPr lang="ru-RU" dirty="0">
                <a:solidFill>
                  <a:srgbClr val="002060"/>
                </a:solidFill>
              </a:rPr>
              <a:t>из шерсти овец, коз, верблю­дов, кроличьего пуха.</a:t>
            </a:r>
          </a:p>
          <a:p>
            <a:pPr algn="just"/>
            <a:r>
              <a:rPr lang="ru-RU" dirty="0">
                <a:solidFill>
                  <a:srgbClr val="002060"/>
                </a:solidFill>
              </a:rPr>
              <a:t>Шерстяные ткани - мягкие, </a:t>
            </a:r>
            <a:r>
              <a:rPr lang="ru-RU" dirty="0" smtClean="0">
                <a:solidFill>
                  <a:srgbClr val="002060"/>
                </a:solidFill>
              </a:rPr>
              <a:t>эластичные</a:t>
            </a:r>
            <a:r>
              <a:rPr lang="ru-RU" dirty="0">
                <a:solidFill>
                  <a:srgbClr val="002060"/>
                </a:solidFill>
              </a:rPr>
              <a:t>, обеспечивают теплоизоляцию и обладают упругостью, поддаются формообразованию, позволяя </a:t>
            </a:r>
            <a:r>
              <a:rPr lang="ru-RU" dirty="0" smtClean="0">
                <a:solidFill>
                  <a:srgbClr val="002060"/>
                </a:solidFill>
              </a:rPr>
              <a:t>надолго </a:t>
            </a:r>
            <a:r>
              <a:rPr lang="ru-RU" dirty="0">
                <a:solidFill>
                  <a:srgbClr val="002060"/>
                </a:solidFill>
              </a:rPr>
              <a:t>закреплять складки при ВТО и выполнять плиссировку. </a:t>
            </a:r>
            <a:r>
              <a:rPr lang="ru-RU" dirty="0" smtClean="0">
                <a:solidFill>
                  <a:srgbClr val="002060"/>
                </a:solidFill>
              </a:rPr>
              <a:t>Отличительными </a:t>
            </a:r>
            <a:r>
              <a:rPr lang="ru-RU" dirty="0">
                <a:solidFill>
                  <a:srgbClr val="002060"/>
                </a:solidFill>
              </a:rPr>
              <a:t>свойствами шерстяных тканей являются гигроскопичность, а также стойкость к </a:t>
            </a:r>
            <a:r>
              <a:rPr lang="ru-RU" dirty="0" err="1">
                <a:solidFill>
                  <a:srgbClr val="002060"/>
                </a:solidFill>
              </a:rPr>
              <a:t>сминанию</a:t>
            </a:r>
            <a:r>
              <a:rPr lang="ru-RU" dirty="0">
                <a:solidFill>
                  <a:srgbClr val="002060"/>
                </a:solidFill>
              </a:rPr>
              <a:t>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5720" y="3786190"/>
            <a:ext cx="85725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002060"/>
                </a:solidFill>
              </a:rPr>
              <a:t>Недостатком шерстяных тканей является чувствительность к стирке и кипячению, а также слабая прочность на истирание и разрыв. Неумелая </a:t>
            </a:r>
            <a:r>
              <a:rPr lang="ru-RU" dirty="0">
                <a:solidFill>
                  <a:srgbClr val="002060"/>
                </a:solidFill>
              </a:rPr>
              <a:t>стирка этих тканей может вызвать их сволакивание и усадку. Стирают их той ко вручную, стиральным порошком для тонких шерстяных тканей и подвергают </a:t>
            </a:r>
            <a:r>
              <a:rPr lang="ru-RU" dirty="0" smtClean="0">
                <a:solidFill>
                  <a:srgbClr val="002060"/>
                </a:solidFill>
              </a:rPr>
              <a:t>ВТО </a:t>
            </a:r>
            <a:r>
              <a:rPr lang="ru-RU" dirty="0">
                <a:solidFill>
                  <a:srgbClr val="002060"/>
                </a:solidFill>
              </a:rPr>
              <a:t>изнаночной стороны через </a:t>
            </a:r>
            <a:r>
              <a:rPr lang="ru-RU" dirty="0" err="1">
                <a:solidFill>
                  <a:srgbClr val="002060"/>
                </a:solidFill>
              </a:rPr>
              <a:t>проутюжильник</a:t>
            </a:r>
            <a:r>
              <a:rPr lang="ru-RU" dirty="0">
                <a:solidFill>
                  <a:srgbClr val="002060"/>
                </a:solidFill>
              </a:rPr>
              <a:t>, кроме того, ее нельзя сушить в </a:t>
            </a:r>
            <a:r>
              <a:rPr lang="ru-RU" dirty="0" err="1" smtClean="0">
                <a:solidFill>
                  <a:srgbClr val="002060"/>
                </a:solidFill>
              </a:rPr>
              <a:t>сушилыном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устройстве, на радиаторах и на солнце. Добавка к шерсти других волокон делает ее боя упругой и несминаемой, а также уменьшает ее </a:t>
            </a:r>
            <a:r>
              <a:rPr lang="ru-RU" dirty="0" err="1">
                <a:solidFill>
                  <a:srgbClr val="002060"/>
                </a:solidFill>
              </a:rPr>
              <a:t>сволачиваемость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285728"/>
            <a:ext cx="79296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Из шерстяных тканей производят: </a:t>
            </a:r>
            <a:r>
              <a:rPr lang="ru-RU" i="1" dirty="0">
                <a:solidFill>
                  <a:srgbClr val="002060"/>
                </a:solidFill>
              </a:rPr>
              <a:t>     </a:t>
            </a:r>
            <a:r>
              <a:rPr lang="ru-RU" dirty="0">
                <a:solidFill>
                  <a:srgbClr val="002060"/>
                </a:solidFill>
              </a:rPr>
              <a:t>женские и детские платья;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>
                <a:solidFill>
                  <a:srgbClr val="002060"/>
                </a:solidFill>
              </a:rPr>
              <a:t>мужские костюмы;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>
                <a:solidFill>
                  <a:srgbClr val="002060"/>
                </a:solidFill>
              </a:rPr>
              <a:t>женские костюмы и </a:t>
            </a:r>
            <a:r>
              <a:rPr lang="ru-RU" dirty="0" smtClean="0">
                <a:solidFill>
                  <a:srgbClr val="002060"/>
                </a:solidFill>
              </a:rPr>
              <a:t>платье - костюмы</a:t>
            </a:r>
            <a:r>
              <a:rPr lang="ru-RU" dirty="0">
                <a:solidFill>
                  <a:srgbClr val="002060"/>
                </a:solidFill>
              </a:rPr>
              <a:t>;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>
                <a:solidFill>
                  <a:srgbClr val="002060"/>
                </a:solidFill>
              </a:rPr>
              <a:t>пальто;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>
                <a:solidFill>
                  <a:srgbClr val="002060"/>
                </a:solidFill>
              </a:rPr>
              <a:t>обивочные и декоративные работы.</a:t>
            </a:r>
          </a:p>
          <a:p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1928802"/>
            <a:ext cx="21187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СОВЕТ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2857496"/>
            <a:ext cx="8143932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400" i="1" dirty="0"/>
              <a:t>Перед раскроем шерстяные ткани обязательно декатировать, но не стирать.</a:t>
            </a:r>
            <a:endParaRPr lang="ru-RU" sz="2400" dirty="0"/>
          </a:p>
        </p:txBody>
      </p:sp>
      <p:pic>
        <p:nvPicPr>
          <p:cNvPr id="1026" name="Picture 2" descr="http://im3-tub-ua.yandex.net/i?id=238260837-2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000504"/>
            <a:ext cx="2071702" cy="2071702"/>
          </a:xfrm>
          <a:prstGeom prst="rect">
            <a:avLst/>
          </a:prstGeom>
          <a:noFill/>
        </p:spPr>
      </p:pic>
      <p:pic>
        <p:nvPicPr>
          <p:cNvPr id="1028" name="Picture 4" descr="http://im1-tub-ua.yandex.net/i?id=306546590-06-72&amp;n=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4000504"/>
            <a:ext cx="2776081" cy="2071702"/>
          </a:xfrm>
          <a:prstGeom prst="rect">
            <a:avLst/>
          </a:prstGeom>
          <a:noFill/>
        </p:spPr>
      </p:pic>
      <p:pic>
        <p:nvPicPr>
          <p:cNvPr id="1030" name="Picture 6" descr="http://im0-tub-ua.yandex.net/i?id=396280288-49-72&amp;n=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86050" y="4071942"/>
            <a:ext cx="2667019" cy="20002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500042"/>
            <a:ext cx="850112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solidFill>
                  <a:schemeClr val="tx2">
                    <a:lumMod val="10000"/>
                  </a:schemeClr>
                </a:solidFill>
              </a:rPr>
              <a:t>Натуральный шелк. </a:t>
            </a:r>
            <a:r>
              <a:rPr lang="ru-RU" dirty="0" smtClean="0">
                <a:solidFill>
                  <a:schemeClr val="tx2">
                    <a:lumMod val="10000"/>
                  </a:schemeClr>
                </a:solidFill>
              </a:rPr>
              <a:t>Это натуральное волокно животного происхождения (из нитей кокона гусеницы).</a:t>
            </a:r>
          </a:p>
          <a:p>
            <a:pPr algn="just"/>
            <a:r>
              <a:rPr lang="ru-RU" dirty="0" smtClean="0">
                <a:solidFill>
                  <a:schemeClr val="tx2">
                    <a:lumMod val="10000"/>
                  </a:schemeClr>
                </a:solidFill>
              </a:rPr>
              <a:t>Ткани из натурального шелка на ощупь гладкие, мягкие и приятно ощущаются на теле. На вид они блестящие, поддаются укладыванию в складки, хорошо и красиво драпируются.</a:t>
            </a:r>
          </a:p>
          <a:p>
            <a:pPr algn="just"/>
            <a:r>
              <a:rPr lang="ru-RU" dirty="0" smtClean="0">
                <a:solidFill>
                  <a:schemeClr val="tx2">
                    <a:lumMod val="10000"/>
                  </a:schemeClr>
                </a:solidFill>
              </a:rPr>
              <a:t>Они прочные и обладают большой упругостью. Шелковые ткани чувствительны к нагреванию и становятся ломкими, хрупкими и жесткими. Одежду из шелка нельзя сушить на солнце и отопительных радиаторах. Производить ВТО следует во влажном состоянии, умеренно нагретым утюгом. При стирке любой шелк сильно линяет, его нельзя тереть, выжимать и выкручивать, а следует хорошо прополоскать в теплой, а затем в холодной воде. При последнем полоскании можно добавить немного С/4 чашки) уксуса, это освежает цвет. При ВТО шелк не рекомендуется сбрызгивать водой, по­тому что это оставляет на ткани разводы или пятна, которые потом можно вывести только  при стирке.</a:t>
            </a:r>
          </a:p>
          <a:p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714884"/>
            <a:ext cx="214884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4714884"/>
            <a:ext cx="2106930" cy="1737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60" y="4714884"/>
            <a:ext cx="209931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0034" y="1785926"/>
            <a:ext cx="728667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u="sng" dirty="0" smtClean="0">
                <a:solidFill>
                  <a:srgbClr val="002060"/>
                </a:solidFill>
              </a:rPr>
              <a:t>Найти краткую информацию по плану:</a:t>
            </a:r>
          </a:p>
          <a:p>
            <a:pPr marL="342900" indent="-342900">
              <a:buAutoNum type="arabicPeriod"/>
            </a:pPr>
            <a:r>
              <a:rPr lang="ru-RU" sz="3600" dirty="0" smtClean="0">
                <a:solidFill>
                  <a:srgbClr val="002060"/>
                </a:solidFill>
              </a:rPr>
              <a:t>Искусственный щелк.</a:t>
            </a:r>
          </a:p>
          <a:p>
            <a:pPr marL="342900" indent="-342900">
              <a:buAutoNum type="arabicPeriod"/>
            </a:pPr>
            <a:r>
              <a:rPr lang="ru-RU" sz="3600" dirty="0" smtClean="0">
                <a:solidFill>
                  <a:srgbClr val="002060"/>
                </a:solidFill>
              </a:rPr>
              <a:t>Вискоза.</a:t>
            </a:r>
          </a:p>
          <a:p>
            <a:pPr marL="342900" indent="-342900">
              <a:buAutoNum type="arabicPeriod"/>
            </a:pPr>
            <a:r>
              <a:rPr lang="ru-RU" sz="3600" dirty="0" smtClean="0">
                <a:solidFill>
                  <a:srgbClr val="002060"/>
                </a:solidFill>
              </a:rPr>
              <a:t>Синтетические ткани</a:t>
            </a:r>
          </a:p>
          <a:p>
            <a:pPr marL="342900" indent="-342900">
              <a:buAutoNum type="arabicPeriod"/>
            </a:pPr>
            <a:r>
              <a:rPr lang="ru-RU" sz="3600" dirty="0" smtClean="0">
                <a:solidFill>
                  <a:srgbClr val="002060"/>
                </a:solidFill>
              </a:rPr>
              <a:t>Ткани из смеси волокон.</a:t>
            </a:r>
          </a:p>
          <a:p>
            <a:pPr marL="342900" indent="-342900">
              <a:buAutoNum type="arabicPeriod"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571480"/>
            <a:ext cx="68166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Творческое задние.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500042"/>
            <a:ext cx="77693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Ткацкие переплетения, образующие ткань</a:t>
            </a:r>
            <a:endParaRPr lang="ru-RU" sz="2800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1500174"/>
            <a:ext cx="835824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chemeClr val="tx2">
                    <a:lumMod val="10000"/>
                  </a:schemeClr>
                </a:solidFill>
              </a:rPr>
              <a:t>При работе с любой тканью также необходимо учитывать такую ее особенность, как переплетение. Любые ткани представляют собой плоские изделия, полученные из двух систем нитей, уложенных перпендикулярно друг к другу и переплетающихся под прямым углом. Ткани изготавливаются на специальных ткацких станках.</a:t>
            </a:r>
          </a:p>
          <a:p>
            <a:pPr algn="just"/>
            <a:endParaRPr lang="ru-RU" sz="2000" dirty="0" smtClean="0">
              <a:solidFill>
                <a:schemeClr val="tx2">
                  <a:lumMod val="10000"/>
                </a:schemeClr>
              </a:solidFill>
            </a:endParaRPr>
          </a:p>
          <a:p>
            <a:pPr algn="just"/>
            <a:r>
              <a:rPr lang="ru-RU" sz="2000" b="1" dirty="0" smtClean="0">
                <a:solidFill>
                  <a:schemeClr val="tx2">
                    <a:lumMod val="10000"/>
                  </a:schemeClr>
                </a:solidFill>
              </a:rPr>
              <a:t>Нити основы (долевые) </a:t>
            </a:r>
            <a:r>
              <a:rPr lang="ru-RU" sz="2000" dirty="0" smtClean="0">
                <a:solidFill>
                  <a:schemeClr val="tx2">
                    <a:lumMod val="10000"/>
                  </a:schemeClr>
                </a:solidFill>
              </a:rPr>
              <a:t>- укладываются вдоль ткани (они сильнее скручены, более прочные, сильнее натянуты во время тканья, благодаря чему ткань не растягивает вдоль).</a:t>
            </a:r>
          </a:p>
          <a:p>
            <a:pPr algn="just"/>
            <a:endParaRPr lang="ru-RU" sz="2000" dirty="0" smtClean="0">
              <a:solidFill>
                <a:schemeClr val="tx2">
                  <a:lumMod val="10000"/>
                </a:schemeClr>
              </a:solidFill>
            </a:endParaRPr>
          </a:p>
          <a:p>
            <a:pPr algn="just"/>
            <a:r>
              <a:rPr lang="ru-RU" sz="2000" b="1" dirty="0" smtClean="0">
                <a:solidFill>
                  <a:schemeClr val="tx2">
                    <a:lumMod val="10000"/>
                  </a:schemeClr>
                </a:solidFill>
              </a:rPr>
              <a:t>Уточные нити (поперечные) </a:t>
            </a:r>
            <a:r>
              <a:rPr lang="ru-RU" sz="2000" dirty="0" smtClean="0">
                <a:solidFill>
                  <a:schemeClr val="tx2">
                    <a:lumMod val="10000"/>
                  </a:schemeClr>
                </a:solidFill>
              </a:rPr>
              <a:t>- являются более слабыми, менее скрученными, менее натянутыми. Поэтому ткань по ширине имеет более высокую растяжимость и меньше прочность.</a:t>
            </a:r>
            <a:endParaRPr lang="ru-RU" sz="2000" dirty="0">
              <a:solidFill>
                <a:schemeClr val="tx2">
                  <a:lumMod val="1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3390" t="3175" b="1587"/>
          <a:stretch>
            <a:fillRect/>
          </a:stretch>
        </p:blipFill>
        <p:spPr bwMode="auto">
          <a:xfrm>
            <a:off x="357158" y="1000108"/>
            <a:ext cx="4071966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4572000" y="1428736"/>
            <a:ext cx="428628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Порядок взаимного перекрытия нитей основы с уточными нитями называется ткацким перепле­тением. Основа и уток переплетаются между собой в определенном порядке. Законченная часть рисунка переплетения называется </a:t>
            </a:r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</a:rPr>
              <a:t>раппортом</a:t>
            </a:r>
            <a:r>
              <a:rPr lang="ru-RU" sz="20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0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и характеризуется минимальным числом нитей, необходимых для его создания.</a:t>
            </a:r>
            <a:endParaRPr lang="ru-RU" sz="20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857232"/>
            <a:ext cx="435771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Переплетения делятся на: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tx2">
                    <a:lumMod val="10000"/>
                  </a:schemeClr>
                </a:solidFill>
              </a:rPr>
              <a:t>основные;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tx2">
                    <a:lumMod val="10000"/>
                  </a:schemeClr>
                </a:solidFill>
              </a:rPr>
              <a:t>производные;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tx2">
                    <a:lumMod val="10000"/>
                  </a:schemeClr>
                </a:solidFill>
              </a:rPr>
              <a:t>комбинированные.</a:t>
            </a: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428992" y="4214818"/>
            <a:ext cx="557216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Основные переплетения: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tx2">
                    <a:lumMod val="10000"/>
                  </a:schemeClr>
                </a:solidFill>
              </a:rPr>
              <a:t>простое полотняное переплетение;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tx2">
                    <a:lumMod val="10000"/>
                  </a:schemeClr>
                </a:solidFill>
              </a:rPr>
              <a:t>саржевое переплетение;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tx2">
                    <a:lumMod val="10000"/>
                  </a:schemeClr>
                </a:solidFill>
              </a:rPr>
              <a:t>атласное переплетение;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tx2">
                    <a:lumMod val="10000"/>
                  </a:schemeClr>
                </a:solidFill>
              </a:rPr>
              <a:t>сатиновое переплетение.</a:t>
            </a:r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 r="3520"/>
          <a:stretch>
            <a:fillRect/>
          </a:stretch>
        </p:blipFill>
        <p:spPr bwMode="auto">
          <a:xfrm>
            <a:off x="4857752" y="714356"/>
            <a:ext cx="3286148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286124"/>
            <a:ext cx="3000396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642918"/>
            <a:ext cx="3857652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714620"/>
            <a:ext cx="4136636" cy="3607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2071678"/>
            <a:ext cx="8072494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 smtClean="0">
                <a:solidFill>
                  <a:schemeClr val="tx2">
                    <a:lumMod val="25000"/>
                  </a:schemeClr>
                </a:solidFill>
              </a:rPr>
              <a:t>Возьмите образец любой ткани и сравните степень растяжения ткани в направлении основы и утки, а также под углом 45</a:t>
            </a:r>
            <a:r>
              <a:rPr lang="ru-RU" sz="3200" baseline="30000" dirty="0" smtClean="0">
                <a:solidFill>
                  <a:schemeClr val="tx2">
                    <a:lumMod val="25000"/>
                  </a:schemeClr>
                </a:solidFill>
              </a:rPr>
              <a:t>0</a:t>
            </a:r>
            <a:r>
              <a:rPr lang="ru-RU" sz="3200" dirty="0" smtClean="0">
                <a:solidFill>
                  <a:schemeClr val="tx2">
                    <a:lumMod val="25000"/>
                  </a:schemeClr>
                </a:solidFill>
              </a:rPr>
              <a:t> градусов к нити основы (в косом направлении). </a:t>
            </a: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57224" y="928670"/>
            <a:ext cx="719229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i="1" u="sng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Практическое задание.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2214554"/>
            <a:ext cx="79296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solidFill>
                  <a:srgbClr val="002060"/>
                </a:solidFill>
              </a:rPr>
              <a:t>Возьмите образцы разных тканей 10х10 см (ни разу не стиранных т.е. новых) и проведите с ними влажно-тепловую обработку. Обратите внимание на величину усадки в каждой ткани. Определите, дала ли ткань усадку, и если да, то какую – в ширину или длину. Это поможет Вам легче ориентироваться в будущем при работе с такими видами ткани.</a:t>
            </a:r>
          </a:p>
          <a:p>
            <a:pPr algn="just"/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428604"/>
            <a:ext cx="15228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Д/</a:t>
            </a:r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1710" y="571480"/>
            <a:ext cx="648478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u="sng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Практическое задание.</a:t>
            </a:r>
            <a:endParaRPr lang="ru-RU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69</TotalTime>
  <Words>1022</Words>
  <Application>Microsoft Office PowerPoint</Application>
  <PresentationFormat>Экран (4:3)</PresentationFormat>
  <Paragraphs>69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Бумажная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Zver</dc:creator>
  <cp:lastModifiedBy>Admin</cp:lastModifiedBy>
  <cp:revision>10</cp:revision>
  <dcterms:created xsi:type="dcterms:W3CDTF">2005-02-04T12:04:12Z</dcterms:created>
  <dcterms:modified xsi:type="dcterms:W3CDTF">2014-02-03T08:08:44Z</dcterms:modified>
</cp:coreProperties>
</file>