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7" r:id="rId7"/>
    <p:sldId id="264" r:id="rId8"/>
    <p:sldId id="265" r:id="rId9"/>
    <p:sldId id="281" r:id="rId10"/>
    <p:sldId id="282" r:id="rId11"/>
    <p:sldId id="283" r:id="rId12"/>
    <p:sldId id="284" r:id="rId13"/>
    <p:sldId id="285" r:id="rId14"/>
    <p:sldId id="293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4" r:id="rId23"/>
    <p:sldId id="295" r:id="rId24"/>
    <p:sldId id="296" r:id="rId25"/>
    <p:sldId id="297" r:id="rId26"/>
    <p:sldId id="266" r:id="rId27"/>
    <p:sldId id="27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380" autoAdjust="0"/>
  </p:normalViewPr>
  <p:slideViewPr>
    <p:cSldViewPr>
      <p:cViewPr>
        <p:scale>
          <a:sx n="60" d="100"/>
          <a:sy n="60" d="100"/>
        </p:scale>
        <p:origin x="-1326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1478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08092-3A7E-4865-A2DA-2666E765D724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B6D6D-9146-4008-9621-ACE2CCDA07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771082C-FE16-40AD-9E46-79594D2FBF4F}" type="datetimeFigureOut">
              <a:rPr lang="ru-RU" smtClean="0"/>
              <a:pPr/>
              <a:t>24.10.2013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201D9E9-F644-4862-B20D-5A3E4C1017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357166"/>
            <a:ext cx="7286644" cy="2171714"/>
          </a:xfrm>
        </p:spPr>
        <p:txBody>
          <a:bodyPr/>
          <a:lstStyle/>
          <a:p>
            <a:r>
              <a:rPr lang="ru-RU" b="1" smtClean="0"/>
              <a:t>Классное ученическое </a:t>
            </a:r>
            <a:br>
              <a:rPr lang="ru-RU" b="1" smtClean="0"/>
            </a:br>
            <a:r>
              <a:rPr lang="ru-RU" b="1" smtClean="0"/>
              <a:t>самоуправление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214290"/>
            <a:ext cx="7767662" cy="2500330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6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8000" b="1" dirty="0" smtClean="0"/>
          </a:p>
          <a:p>
            <a:endParaRPr lang="ru-RU" sz="8000" b="1" dirty="0" smtClean="0"/>
          </a:p>
          <a:p>
            <a:r>
              <a:rPr lang="ru-RU" sz="8000" b="1" dirty="0" smtClean="0"/>
              <a:t>6-а класс</a:t>
            </a:r>
          </a:p>
          <a:p>
            <a:endParaRPr lang="en-US" sz="8000" b="1" dirty="0" smtClean="0"/>
          </a:p>
          <a:p>
            <a:endParaRPr lang="en-US" sz="8000" b="1" dirty="0" smtClean="0"/>
          </a:p>
          <a:p>
            <a:endParaRPr lang="en-US" sz="8000" b="1" dirty="0" smtClean="0"/>
          </a:p>
          <a:p>
            <a:endParaRPr lang="ru-RU" sz="8000" b="1" dirty="0" smtClean="0"/>
          </a:p>
          <a:p>
            <a:endParaRPr lang="ru-RU" sz="8000" b="1" dirty="0" smtClean="0"/>
          </a:p>
          <a:p>
            <a:r>
              <a:rPr lang="ru-RU" sz="8000" b="1" dirty="0" smtClean="0"/>
              <a:t>Кл. руководитель:  Коваленко С.М.</a:t>
            </a:r>
            <a:endParaRPr lang="ru-RU" dirty="0"/>
          </a:p>
        </p:txBody>
      </p:sp>
      <p:sp>
        <p:nvSpPr>
          <p:cNvPr id="5" name="Скругленный прямоугольник 4">
            <a:hlinkClick r:id="rId2" tooltip=" Каталог презентаций "/>
          </p:cNvPr>
          <p:cNvSpPr/>
          <p:nvPr/>
        </p:nvSpPr>
        <p:spPr>
          <a:xfrm>
            <a:off x="3898900" y="5643578"/>
            <a:ext cx="1346200" cy="928694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ru-RU" sz="2000" u="sng" dirty="0" smtClean="0">
                <a:solidFill>
                  <a:srgbClr val="3333CC"/>
                </a:solidFill>
                <a:latin typeface="Arial"/>
              </a:rPr>
              <a:t>БОУ «СОШ№58»</a:t>
            </a:r>
            <a:endParaRPr lang="ru-RU" sz="2000" u="sng" dirty="0">
              <a:solidFill>
                <a:srgbClr val="3333CC"/>
              </a:solidFill>
              <a:latin typeface="Arial"/>
            </a:endParaRPr>
          </a:p>
        </p:txBody>
      </p:sp>
      <p:pic>
        <p:nvPicPr>
          <p:cNvPr id="7" name="Рисунок 6" descr="Рисунок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2714619"/>
            <a:ext cx="3571900" cy="2214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928670"/>
            <a:ext cx="7702700" cy="54292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Самоуправление-</a:t>
            </a:r>
            <a:r>
              <a:rPr lang="ru-RU" sz="3200" dirty="0" smtClean="0"/>
              <a:t> управление делами своими собственными силами в</a:t>
            </a:r>
            <a:r>
              <a:rPr lang="en-US" sz="3200" dirty="0" smtClean="0"/>
              <a:t> </a:t>
            </a:r>
            <a:r>
              <a:rPr lang="ru-RU" sz="3200" dirty="0" smtClean="0"/>
              <a:t>какой-</a:t>
            </a:r>
            <a:br>
              <a:rPr lang="ru-RU" sz="3200" dirty="0" smtClean="0"/>
            </a:br>
            <a:r>
              <a:rPr lang="ru-RU" sz="3200" dirty="0" err="1" smtClean="0"/>
              <a:t>нибудь</a:t>
            </a:r>
            <a:r>
              <a:rPr lang="ru-RU" sz="3200" dirty="0" smtClean="0"/>
              <a:t> организации или коллективе.</a:t>
            </a:r>
            <a:br>
              <a:rPr lang="ru-RU" sz="3200" dirty="0" smtClean="0"/>
            </a:br>
            <a:r>
              <a:rPr lang="ru-RU" sz="3200" dirty="0" smtClean="0"/>
              <a:t>      </a:t>
            </a:r>
            <a:r>
              <a:rPr lang="ru-RU" sz="3200" b="1" dirty="0" smtClean="0">
                <a:solidFill>
                  <a:srgbClr val="C00000"/>
                </a:solidFill>
              </a:rPr>
              <a:t>Ученическое самоуправление- </a:t>
            </a:r>
            <a:r>
              <a:rPr lang="ru-RU" sz="3200" dirty="0" smtClean="0"/>
              <a:t>форма организации жизнедеятельности кол- </a:t>
            </a:r>
            <a:r>
              <a:rPr lang="ru-RU" sz="3200" dirty="0" err="1" smtClean="0"/>
              <a:t>лектива</a:t>
            </a:r>
            <a:r>
              <a:rPr lang="ru-RU" sz="3200" dirty="0" smtClean="0"/>
              <a:t> учащихся, обеспечивающая развитие их самостоятельности в при-</a:t>
            </a:r>
            <a:br>
              <a:rPr lang="ru-RU" sz="3200" dirty="0" smtClean="0"/>
            </a:br>
            <a:r>
              <a:rPr lang="ru-RU" sz="3200" dirty="0" err="1" smtClean="0"/>
              <a:t>нятии</a:t>
            </a:r>
            <a:r>
              <a:rPr lang="ru-RU" sz="3200" dirty="0" smtClean="0"/>
              <a:t> и реализации решения для </a:t>
            </a:r>
            <a:r>
              <a:rPr lang="ru-RU" sz="3200" dirty="0" err="1" smtClean="0"/>
              <a:t>реше</a:t>
            </a:r>
            <a:r>
              <a:rPr lang="ru-RU" sz="3200" dirty="0" smtClean="0"/>
              <a:t>-</a:t>
            </a:r>
            <a:br>
              <a:rPr lang="ru-RU" sz="3200" dirty="0" smtClean="0"/>
            </a:br>
            <a:r>
              <a:rPr lang="ru-RU" sz="3200" dirty="0" err="1" smtClean="0"/>
              <a:t>ния</a:t>
            </a:r>
            <a:r>
              <a:rPr lang="ru-RU" sz="3200" dirty="0" smtClean="0"/>
              <a:t>  достижения общественно </a:t>
            </a:r>
            <a:r>
              <a:rPr lang="ru-RU" sz="3200" dirty="0" err="1" smtClean="0"/>
              <a:t>значи</a:t>
            </a:r>
            <a:r>
              <a:rPr lang="ru-RU" sz="3200" dirty="0" smtClean="0"/>
              <a:t>-</a:t>
            </a:r>
            <a:br>
              <a:rPr lang="ru-RU" sz="3200" dirty="0" smtClean="0"/>
            </a:br>
            <a:r>
              <a:rPr lang="ru-RU" sz="3200" dirty="0" err="1" smtClean="0"/>
              <a:t>мых</a:t>
            </a:r>
            <a:r>
              <a:rPr lang="ru-RU" sz="3200" dirty="0" smtClean="0"/>
              <a:t> целей.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000108"/>
            <a:ext cx="7917014" cy="54292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Правовые основы школьного ученического самоуправления в России</a:t>
            </a:r>
            <a:br>
              <a:rPr lang="ru-RU" sz="3200" dirty="0" smtClean="0"/>
            </a:br>
            <a:r>
              <a:rPr lang="ru-RU" sz="3200" dirty="0" smtClean="0"/>
              <a:t>отражены в федеральном законе «об</a:t>
            </a:r>
            <a:br>
              <a:rPr lang="ru-RU" sz="3200" dirty="0" smtClean="0"/>
            </a:br>
            <a:r>
              <a:rPr lang="ru-RU" sz="3200" dirty="0" smtClean="0"/>
              <a:t>образовании» от 1996г.                                                                                                      В статье 5о«Права и социальная за-</a:t>
            </a:r>
            <a:br>
              <a:rPr lang="ru-RU" sz="3200" dirty="0" smtClean="0"/>
            </a:br>
            <a:r>
              <a:rPr lang="ru-RU" sz="3200" dirty="0" smtClean="0"/>
              <a:t>щита обучающихся воспитанников»</a:t>
            </a:r>
            <a:br>
              <a:rPr lang="ru-RU" sz="3200" dirty="0" smtClean="0"/>
            </a:br>
            <a:r>
              <a:rPr lang="ru-RU" sz="3200" dirty="0" smtClean="0"/>
              <a:t>пункт4. гласит: « Обучающиеся всех образовательных учреждений имеют право …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14290"/>
            <a:ext cx="1372051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428736"/>
            <a:ext cx="7845576" cy="5072098"/>
          </a:xfrm>
        </p:spPr>
        <p:txBody>
          <a:bodyPr>
            <a:normAutofit/>
          </a:bodyPr>
          <a:lstStyle/>
          <a:p>
            <a:r>
              <a:rPr lang="ru-RU" dirty="0" smtClean="0"/>
              <a:t>…на участие в управлении образовательным учреждением, на свободу совести, информации, на свободное выражение собственных мнений и</a:t>
            </a:r>
            <a:br>
              <a:rPr lang="ru-RU" dirty="0" smtClean="0"/>
            </a:br>
            <a:r>
              <a:rPr lang="ru-RU" dirty="0" smtClean="0"/>
              <a:t>убеждений»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85728"/>
            <a:ext cx="1122171" cy="1325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Большую роль в социальном </a:t>
            </a:r>
            <a:r>
              <a:rPr lang="ru-RU" sz="3600" dirty="0" err="1" smtClean="0"/>
              <a:t>становле</a:t>
            </a:r>
            <a:r>
              <a:rPr lang="ru-RU" sz="3600" dirty="0" smtClean="0"/>
              <a:t>-</a:t>
            </a:r>
            <a:br>
              <a:rPr lang="ru-RU" sz="3600" dirty="0" smtClean="0"/>
            </a:br>
            <a:r>
              <a:rPr lang="ru-RU" sz="3600" dirty="0" err="1" smtClean="0"/>
              <a:t>нии</a:t>
            </a:r>
            <a:r>
              <a:rPr lang="ru-RU" sz="3600" dirty="0" smtClean="0"/>
              <a:t> личности играет самоуправление в</a:t>
            </a:r>
            <a:br>
              <a:rPr lang="ru-RU" sz="3600" dirty="0" smtClean="0"/>
            </a:br>
            <a:r>
              <a:rPr lang="ru-RU" sz="3600" dirty="0" smtClean="0"/>
              <a:t>классе. Самоуправление помогает рас- крыть потенциал учащихся, </a:t>
            </a:r>
            <a:r>
              <a:rPr lang="ru-RU" sz="3600" dirty="0" err="1" smtClean="0"/>
              <a:t>реализо</a:t>
            </a:r>
            <a:r>
              <a:rPr lang="ru-RU" sz="3600" dirty="0" smtClean="0"/>
              <a:t>-</a:t>
            </a:r>
            <a:br>
              <a:rPr lang="ru-RU" sz="3600" dirty="0" smtClean="0"/>
            </a:br>
            <a:r>
              <a:rPr lang="ru-RU" sz="3600" dirty="0" err="1" smtClean="0"/>
              <a:t>вать</a:t>
            </a:r>
            <a:r>
              <a:rPr lang="ru-RU" sz="3600" dirty="0" smtClean="0"/>
              <a:t> лидерские функции. В классе </a:t>
            </a:r>
            <a:r>
              <a:rPr lang="ru-RU" sz="3600" dirty="0" err="1" smtClean="0"/>
              <a:t>долж</a:t>
            </a:r>
            <a:r>
              <a:rPr lang="ru-RU" sz="3600" dirty="0" smtClean="0"/>
              <a:t>-</a:t>
            </a:r>
            <a:br>
              <a:rPr lang="ru-RU" sz="3600" dirty="0" smtClean="0"/>
            </a:br>
            <a:r>
              <a:rPr lang="ru-RU" sz="3600" dirty="0" smtClean="0"/>
              <a:t>на быть создана обстановка, при </a:t>
            </a:r>
            <a:r>
              <a:rPr lang="ru-RU" sz="3600" dirty="0" err="1" smtClean="0"/>
              <a:t>кото</a:t>
            </a:r>
            <a:r>
              <a:rPr lang="ru-RU" sz="3600" dirty="0" smtClean="0"/>
              <a:t>-</a:t>
            </a:r>
            <a:br>
              <a:rPr lang="ru-RU" sz="3600" dirty="0" smtClean="0"/>
            </a:br>
            <a:r>
              <a:rPr lang="ru-RU" sz="3600" dirty="0" smtClean="0"/>
              <a:t>рой каждый учащийся ощущает сопри-</a:t>
            </a:r>
            <a:br>
              <a:rPr lang="ru-RU" sz="3600" dirty="0" smtClean="0"/>
            </a:br>
            <a:r>
              <a:rPr lang="ru-RU" sz="3600" dirty="0" smtClean="0"/>
              <a:t>частность к решению задач, поставлен- </a:t>
            </a:r>
            <a:r>
              <a:rPr lang="ru-RU" sz="3600" dirty="0" err="1" smtClean="0"/>
              <a:t>ных</a:t>
            </a:r>
            <a:r>
              <a:rPr lang="ru-RU" sz="3600" dirty="0" smtClean="0"/>
              <a:t> перед классом.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А как мы управляем своими делами?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2207698" cy="15112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ЦЕЛЬ: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928794" y="1928802"/>
            <a:ext cx="7004894" cy="4319598"/>
          </a:xfrm>
        </p:spPr>
        <p:txBody>
          <a:bodyPr>
            <a:normAutofit/>
          </a:bodyPr>
          <a:lstStyle/>
          <a:p>
            <a:endParaRPr lang="ru-RU" sz="3600" dirty="0" smtClean="0"/>
          </a:p>
          <a:p>
            <a:r>
              <a:rPr lang="ru-RU" sz="3600" b="1" dirty="0" smtClean="0"/>
              <a:t>Привлечь каждого ребенка к участию в общественной жизни, повышение социальной активности , творческого потенциала детей.</a:t>
            </a:r>
            <a:endParaRPr lang="ru-RU" sz="3600" b="1" dirty="0"/>
          </a:p>
        </p:txBody>
      </p:sp>
      <p:pic>
        <p:nvPicPr>
          <p:cNvPr id="5" name="Рисунок 4" descr="P10304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0"/>
            <a:ext cx="3214710" cy="2285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16778"/>
            <a:ext cx="3328982" cy="116205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Задачи;</a:t>
            </a:r>
            <a:endParaRPr lang="ru-RU" sz="5400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2"/>
          </p:nvPr>
        </p:nvSpPr>
        <p:spPr>
          <a:xfrm>
            <a:off x="457200" y="428604"/>
            <a:ext cx="3400420" cy="1214446"/>
          </a:xfrm>
        </p:spPr>
        <p:txBody>
          <a:bodyPr>
            <a:normAutofit/>
          </a:bodyPr>
          <a:lstStyle/>
          <a:p>
            <a:endParaRPr lang="ru-RU" sz="4400" dirty="0" smtClean="0"/>
          </a:p>
          <a:p>
            <a:r>
              <a:rPr lang="ru-RU" dirty="0" smtClean="0"/>
              <a:t>                                                                                   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Вовлечение учащихся класса в управление классными делами;</a:t>
            </a:r>
          </a:p>
          <a:p>
            <a:r>
              <a:rPr lang="ru-RU" sz="2400" b="1" dirty="0" smtClean="0"/>
              <a:t>Создание различных сообществ, способных реально осуществлять процесс организации и управления деятельностью учащихся в соответствии с их запросами и интересами;</a:t>
            </a:r>
          </a:p>
          <a:p>
            <a:r>
              <a:rPr lang="ru-RU" sz="2400" b="1" dirty="0" smtClean="0"/>
              <a:t>Развитие организаторских, коммуникативных и нравственных способностей учеников, способствующих формированию у них социальной активности, стремления к самосовершенствованию.</a:t>
            </a:r>
            <a:endParaRPr lang="ru-RU" sz="2400" b="1" dirty="0"/>
          </a:p>
        </p:txBody>
      </p:sp>
      <p:pic>
        <p:nvPicPr>
          <p:cNvPr id="4" name="Рисунок 3" descr="P10409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3" y="214290"/>
            <a:ext cx="3411162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               «</a:t>
            </a:r>
            <a:r>
              <a:rPr lang="ru-RU" sz="4900" b="1" dirty="0" smtClean="0">
                <a:solidFill>
                  <a:srgbClr val="002060"/>
                </a:solidFill>
              </a:rPr>
              <a:t>МАКСИМУМ»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              Девиз: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«</a:t>
            </a:r>
            <a:r>
              <a:rPr lang="ru-RU" sz="3200" b="1" dirty="0" smtClean="0">
                <a:solidFill>
                  <a:srgbClr val="002060"/>
                </a:solidFill>
              </a:rPr>
              <a:t>Максимум силы,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Максимум смеха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Так мы быстрее добьемся успеха</a:t>
            </a:r>
            <a:r>
              <a:rPr lang="ru-RU" sz="3200" b="1" dirty="0" smtClean="0">
                <a:solidFill>
                  <a:srgbClr val="FF0000"/>
                </a:solidFill>
              </a:rPr>
              <a:t>»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28728" y="1785926"/>
          <a:ext cx="3993036" cy="4000528"/>
        </p:xfrm>
        <a:graphic>
          <a:graphicData uri="http://schemas.openxmlformats.org/presentationml/2006/ole">
            <p:oleObj spid="_x0000_s1026" name="Документ" r:id="rId3" imgW="5941719" imgH="422340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Структура органов самоуправления в нашем 6-а классе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+mj-lt"/>
              </a:rPr>
              <a:t>Староста</a:t>
            </a:r>
            <a:endParaRPr lang="ru-RU" sz="4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Учебный сектор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2" name="Содержимое 11" descr="P107065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08342" y="1707717"/>
            <a:ext cx="3520440" cy="2639291"/>
          </a:xfrm>
        </p:spPr>
      </p:pic>
      <p:pic>
        <p:nvPicPr>
          <p:cNvPr id="13" name="Содержимое 12" descr="P107065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15217" y="1707717"/>
            <a:ext cx="3520440" cy="26392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Спортивный сектор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Трудовой сектор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P107065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08342" y="1707717"/>
            <a:ext cx="3520440" cy="2639291"/>
          </a:xfrm>
        </p:spPr>
      </p:pic>
      <p:pic>
        <p:nvPicPr>
          <p:cNvPr id="8" name="Содержимое 7" descr="P107065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15217" y="1707717"/>
            <a:ext cx="3520440" cy="26392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Экологический сектор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Питание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P1070655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08342" y="1707717"/>
            <a:ext cx="3520440" cy="2639291"/>
          </a:xfrm>
        </p:spPr>
      </p:pic>
      <p:pic>
        <p:nvPicPr>
          <p:cNvPr id="8" name="Содержимое 7" descr="P107065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15217" y="1707717"/>
            <a:ext cx="3520440" cy="26392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Сектор досуга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Редколлегия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P107065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08342" y="1707717"/>
            <a:ext cx="3520440" cy="2639291"/>
          </a:xfrm>
        </p:spPr>
      </p:pic>
      <p:pic>
        <p:nvPicPr>
          <p:cNvPr id="8" name="Содержимое 7" descr="P107066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15217" y="1707717"/>
            <a:ext cx="3520440" cy="26392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Сектор здоровья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Зыков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63793" y="1686791"/>
            <a:ext cx="3241964" cy="43226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День мамы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Откроем письмо в 11 классе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3680" y="2166475"/>
            <a:ext cx="3520440" cy="3379124"/>
          </a:xfrm>
        </p:spPr>
      </p:pic>
      <p:pic>
        <p:nvPicPr>
          <p:cNvPr id="8" name="Содержимое 7" descr="Даша и Андрей ведущие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131146"/>
            <a:ext cx="3520440" cy="34497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Гавайский новый год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10208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2337" y="1686791"/>
            <a:ext cx="5764876" cy="43226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Карнавал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P104091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3680" y="2095817"/>
            <a:ext cx="3520440" cy="3520440"/>
          </a:xfrm>
        </p:spPr>
      </p:pic>
      <p:pic>
        <p:nvPicPr>
          <p:cNvPr id="7" name="Содержимое 6" descr="P104092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095817"/>
            <a:ext cx="3520440" cy="352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Голос класса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P103095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3680" y="2166475"/>
            <a:ext cx="3520440" cy="3379124"/>
          </a:xfrm>
        </p:spPr>
      </p:pic>
      <p:pic>
        <p:nvPicPr>
          <p:cNvPr id="6" name="Содержимое 5" descr="P10309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536392"/>
            <a:ext cx="3520440" cy="26392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День 14 февраля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P103067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66025" y="1592897"/>
            <a:ext cx="3395749" cy="4526280"/>
          </a:xfrm>
        </p:spPr>
      </p:pic>
      <p:pic>
        <p:nvPicPr>
          <p:cNvPr id="6" name="Содержимое 5" descr="танец для мам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536392"/>
            <a:ext cx="3520440" cy="26392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200-летию Бородино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P102067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3680" y="2536392"/>
            <a:ext cx="3520440" cy="2639291"/>
          </a:xfrm>
        </p:spPr>
      </p:pic>
      <p:pic>
        <p:nvPicPr>
          <p:cNvPr id="6" name="Содержимое 5" descr="Кадр из сценки-беседа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268306"/>
            <a:ext cx="3520440" cy="3175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День улыбки или смайлика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P10706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3680" y="2199726"/>
            <a:ext cx="3520440" cy="3312622"/>
          </a:xfrm>
        </p:spPr>
      </p:pic>
      <p:pic>
        <p:nvPicPr>
          <p:cNvPr id="6" name="Содержимое 5" descr="P107054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199726"/>
            <a:ext cx="3520440" cy="33126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Конкурсы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P107056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3680" y="2199726"/>
            <a:ext cx="3520440" cy="3312622"/>
          </a:xfrm>
        </p:spPr>
      </p:pic>
      <p:pic>
        <p:nvPicPr>
          <p:cNvPr id="9" name="Содержимое 8" descr="P107061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45430" y="2131146"/>
            <a:ext cx="3520440" cy="34497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Принципы </a:t>
            </a:r>
            <a:r>
              <a:rPr lang="ru-RU" b="1" dirty="0" smtClean="0">
                <a:solidFill>
                  <a:srgbClr val="002060"/>
                </a:solidFill>
              </a:rPr>
              <a:t>классного </a:t>
            </a:r>
            <a:r>
              <a:rPr lang="ru-RU" b="1" dirty="0" smtClean="0">
                <a:solidFill>
                  <a:srgbClr val="002060"/>
                </a:solidFill>
              </a:rPr>
              <a:t>самоуправления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/>
              <a:t>*</a:t>
            </a:r>
            <a:r>
              <a:rPr lang="ru-RU" sz="6600" dirty="0" smtClean="0">
                <a:solidFill>
                  <a:srgbClr val="FF0000"/>
                </a:solidFill>
              </a:rPr>
              <a:t>Открытость и     доступность</a:t>
            </a:r>
            <a:endParaRPr lang="ru-RU" sz="48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4800" dirty="0" smtClean="0"/>
              <a:t>(Все школьники могут принимать участие по своему усмотрению)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54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Равенство и сотрудничество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4400" dirty="0" smtClean="0"/>
              <a:t>( УЧАЩИЕСЯ  СТРОЯТ   СВОИ ВЗАИМООТНОШЕНИЯ НА ОСНОВЕ РАВНОПРАВНОГО ПАРТНЕРСТВА)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Добровольность и творчество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5400" dirty="0" smtClean="0"/>
              <a:t>( свободный выбор содержания</a:t>
            </a:r>
          </a:p>
          <a:p>
            <a:pPr>
              <a:buNone/>
            </a:pPr>
            <a:r>
              <a:rPr lang="ru-RU" sz="5400" dirty="0" smtClean="0"/>
              <a:t>деятельности, форм работы для достижения личных коллективных дел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22672" cy="151128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Непрерывность и перспективность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5400" b="1" dirty="0" smtClean="0"/>
              <a:t>( учащиеся могут создавать постоянные и временные поручения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6493978" cy="8572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2"/>
                </a:solidFill>
              </a:rPr>
              <a:t/>
            </a:r>
            <a:br>
              <a:rPr lang="ru-RU" dirty="0" smtClean="0">
                <a:solidFill>
                  <a:schemeClr val="accent2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>Ожидаемые трудности: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1.Низкая активность отдельных уч-ся.</a:t>
            </a:r>
            <a:br>
              <a:rPr lang="ru-RU" sz="3100" dirty="0" smtClean="0"/>
            </a:br>
            <a:r>
              <a:rPr lang="ru-RU" sz="3100" dirty="0" smtClean="0"/>
              <a:t> 2.Загруженность учащихся в учебном</a:t>
            </a:r>
            <a:br>
              <a:rPr lang="ru-RU" sz="3100" dirty="0" smtClean="0"/>
            </a:br>
            <a:r>
              <a:rPr lang="ru-RU" sz="3100" dirty="0" smtClean="0"/>
              <a:t>     процессе и во внеурочное время.</a:t>
            </a:r>
            <a:br>
              <a:rPr lang="ru-RU" sz="3100" dirty="0" smtClean="0"/>
            </a:br>
            <a:r>
              <a:rPr lang="ru-RU" sz="3100" dirty="0" smtClean="0"/>
              <a:t> </a:t>
            </a:r>
            <a:r>
              <a:rPr lang="ru-RU" sz="3100" b="1" dirty="0" smtClean="0">
                <a:solidFill>
                  <a:srgbClr val="FF0000"/>
                </a:solidFill>
              </a:rPr>
              <a:t>Ожидаемые результаты: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 1.Активная жизненная позиция уча-</a:t>
            </a:r>
            <a:br>
              <a:rPr lang="ru-RU" sz="3100" dirty="0" smtClean="0"/>
            </a:br>
            <a:r>
              <a:rPr lang="ru-RU" sz="3100" dirty="0" smtClean="0"/>
              <a:t>     </a:t>
            </a:r>
            <a:r>
              <a:rPr lang="ru-RU" sz="3100" dirty="0" err="1" smtClean="0"/>
              <a:t>щихся</a:t>
            </a:r>
            <a:r>
              <a:rPr lang="ru-RU" sz="3100" dirty="0" smtClean="0"/>
              <a:t> класса.</a:t>
            </a:r>
            <a:br>
              <a:rPr lang="ru-RU" sz="3100" dirty="0" smtClean="0"/>
            </a:br>
            <a:r>
              <a:rPr lang="ru-RU" sz="3100" dirty="0" smtClean="0"/>
              <a:t>   2.Готовность и желание учащихся </a:t>
            </a:r>
            <a:r>
              <a:rPr lang="ru-RU" sz="3100" dirty="0" err="1" smtClean="0"/>
              <a:t>ра</a:t>
            </a:r>
            <a:r>
              <a:rPr lang="ru-RU" sz="3100" dirty="0" smtClean="0"/>
              <a:t>-</a:t>
            </a:r>
            <a:br>
              <a:rPr lang="ru-RU" sz="3100" dirty="0" smtClean="0"/>
            </a:br>
            <a:r>
              <a:rPr lang="ru-RU" sz="3100" dirty="0" smtClean="0"/>
              <a:t>      </a:t>
            </a:r>
            <a:r>
              <a:rPr lang="ru-RU" sz="3100" dirty="0" err="1" smtClean="0"/>
              <a:t>ботать</a:t>
            </a:r>
            <a:r>
              <a:rPr lang="ru-RU" sz="3100" dirty="0" smtClean="0"/>
              <a:t> в коллективе.</a:t>
            </a:r>
            <a:br>
              <a:rPr lang="ru-RU" sz="3100" dirty="0" smtClean="0"/>
            </a:br>
            <a:r>
              <a:rPr lang="ru-RU" sz="3100" dirty="0" smtClean="0"/>
              <a:t>   3.Усвоение и овладение  знаниями и</a:t>
            </a:r>
            <a:br>
              <a:rPr lang="ru-RU" sz="3100" dirty="0" smtClean="0"/>
            </a:br>
            <a:r>
              <a:rPr lang="ru-RU" sz="3100" dirty="0" smtClean="0"/>
              <a:t>       техникой организаторской деятель-</a:t>
            </a:r>
            <a:br>
              <a:rPr lang="ru-RU" sz="3100" dirty="0" smtClean="0"/>
            </a:br>
            <a:r>
              <a:rPr lang="ru-RU" sz="3100" dirty="0" smtClean="0"/>
              <a:t>        </a:t>
            </a:r>
            <a:r>
              <a:rPr lang="ru-RU" sz="3100" dirty="0" err="1" smtClean="0"/>
              <a:t>ности</a:t>
            </a:r>
            <a:r>
              <a:rPr lang="ru-RU" sz="3100" dirty="0" smtClean="0"/>
              <a:t>.</a:t>
            </a:r>
            <a:br>
              <a:rPr lang="ru-RU" sz="3100" dirty="0" smtClean="0"/>
            </a:br>
            <a:r>
              <a:rPr lang="ru-RU" sz="3100" dirty="0" smtClean="0"/>
              <a:t>   4.Разработки творческих и </a:t>
            </a:r>
            <a:r>
              <a:rPr lang="ru-RU" sz="3100" dirty="0" err="1" smtClean="0"/>
              <a:t>социаль</a:t>
            </a:r>
            <a:r>
              <a:rPr lang="ru-RU" sz="3100" dirty="0" smtClean="0"/>
              <a:t>-</a:t>
            </a:r>
            <a:br>
              <a:rPr lang="ru-RU" sz="3100" dirty="0" smtClean="0"/>
            </a:br>
            <a:r>
              <a:rPr lang="ru-RU" sz="3100" dirty="0" smtClean="0"/>
              <a:t>       </a:t>
            </a:r>
            <a:r>
              <a:rPr lang="ru-RU" sz="3100" dirty="0" err="1" smtClean="0"/>
              <a:t>ных</a:t>
            </a:r>
            <a:r>
              <a:rPr lang="ru-RU" sz="3100" dirty="0" smtClean="0"/>
              <a:t> проектов.</a:t>
            </a:r>
            <a:br>
              <a:rPr lang="ru-RU" sz="3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714356"/>
            <a:ext cx="7917014" cy="5929354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   </a:t>
            </a:r>
            <a:r>
              <a:rPr lang="ru-RU" sz="3600" b="1" dirty="0" smtClean="0">
                <a:solidFill>
                  <a:srgbClr val="002060"/>
                </a:solidFill>
              </a:rPr>
              <a:t>Эта система хороша тем, что делает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активными практически всех учащихся.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Но как сделать эту систему работающей?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От распределения учеников по разным направлениям жизнь в классе не </a:t>
            </a:r>
            <a:r>
              <a:rPr lang="ru-RU" sz="3600" b="1" dirty="0" err="1" smtClean="0">
                <a:solidFill>
                  <a:srgbClr val="002060"/>
                </a:solidFill>
              </a:rPr>
              <a:t>изме</a:t>
            </a:r>
            <a:r>
              <a:rPr lang="ru-RU" sz="3600" b="1" dirty="0" smtClean="0">
                <a:solidFill>
                  <a:srgbClr val="002060"/>
                </a:solidFill>
              </a:rPr>
              <a:t>-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err="1" smtClean="0">
                <a:solidFill>
                  <a:srgbClr val="002060"/>
                </a:solidFill>
              </a:rPr>
              <a:t>нится</a:t>
            </a:r>
            <a:r>
              <a:rPr lang="ru-RU" sz="3600" b="1" dirty="0" smtClean="0">
                <a:solidFill>
                  <a:srgbClr val="002060"/>
                </a:solidFill>
              </a:rPr>
              <a:t>, нужно наладить работу так, чтобы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от каждого органа самоуправления был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толк. Самим ученикам такая работа не под силу им нужна поддержка классного руководителя.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485</TotalTime>
  <Words>239</Words>
  <Application>Microsoft Office PowerPoint</Application>
  <PresentationFormat>Экран (4:3)</PresentationFormat>
  <Paragraphs>75</Paragraphs>
  <Slides>27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Солнцестояние</vt:lpstr>
      <vt:lpstr>Документ</vt:lpstr>
      <vt:lpstr>Классное ученическое  самоуправление</vt:lpstr>
      <vt:lpstr>Самоуправление- управление делами своими собственными силами в какой- нибудь организации или коллективе.       Ученическое самоуправление- форма организации жизнедеятельности кол- лектива учащихся, обеспечивающая развитие их самостоятельности в при- нятии и реализации решения для реше- ния  достижения общественно значи- мых целей.</vt:lpstr>
      <vt:lpstr>Правовые основы школьного ученического самоуправления в России отражены в федеральном законе «об образовании» от 1996г.                                                                                                      В статье 5о«Права и социальная за- щита обучающихся воспитанников» пункт4. гласит: « Обучающиеся всех образовательных учреждений имеют право …</vt:lpstr>
      <vt:lpstr>…на участие в управлении образовательным учреждением, на свободу совести, информации, на свободное выражение собственных мнений и убеждений» </vt:lpstr>
      <vt:lpstr>           Большую роль в социальном становле- нии личности играет самоуправление в классе. Самоуправление помогает рас- крыть потенциал учащихся, реализо- вать лидерские функции. В классе долж- на быть создана обстановка, при кото- рой каждый учащийся ощущает сопри- частность к решению задач, поставлен- ных перед классом. А как мы управляем своими делами?             </vt:lpstr>
      <vt:lpstr>     ЦЕЛЬ:     </vt:lpstr>
      <vt:lpstr>Задачи;</vt:lpstr>
      <vt:lpstr>               «МАКСИМУМ» </vt:lpstr>
      <vt:lpstr>Структура органов самоуправления в нашем 6-а классе</vt:lpstr>
      <vt:lpstr>Слайд 10</vt:lpstr>
      <vt:lpstr>Слайд 11</vt:lpstr>
      <vt:lpstr>Слайд 12</vt:lpstr>
      <vt:lpstr>Сектор здоровья</vt:lpstr>
      <vt:lpstr>День мамы</vt:lpstr>
      <vt:lpstr>Гавайский новый год</vt:lpstr>
      <vt:lpstr>Карнавал</vt:lpstr>
      <vt:lpstr>Голос класса</vt:lpstr>
      <vt:lpstr>День 14 февраля</vt:lpstr>
      <vt:lpstr>200-летию Бородино</vt:lpstr>
      <vt:lpstr>День улыбки или смайлика</vt:lpstr>
      <vt:lpstr>Конкурсы</vt:lpstr>
      <vt:lpstr>Принципы классного самоуправления</vt:lpstr>
      <vt:lpstr>Равенство и сотрудничество</vt:lpstr>
      <vt:lpstr>Добровольность и творчество</vt:lpstr>
      <vt:lpstr>Непрерывность и перспективность</vt:lpstr>
      <vt:lpstr>            Ожидаемые трудности:  1.Низкая активность отдельных уч-ся.  2.Загруженность учащихся в учебном      процессе и во внеурочное время.  Ожидаемые результаты:   1.Активная жизненная позиция уча-      щихся класса.    2.Готовность и желание учащихся ра-       ботать в коллективе.    3.Усвоение и овладение  знаниями и        техникой организаторской деятель-         ности.    4.Разработки творческих и социаль-        ных проектов.  </vt:lpstr>
      <vt:lpstr>      Эта система хороша тем, что делает  активными практически всех учащихся.  Но как сделать эту систему работающей?  От распределения учеников по разным направлениям жизнь в классе не изме- нится, нужно наладить работу так, чтобы от каждого органа самоуправления был толк. Самим ученикам такая работа не под силу им нужна поддержка классного руководителя.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Классное ученическое  самоуправление</dc:title>
  <dc:creator>Карина</dc:creator>
  <cp:lastModifiedBy>ASUS K53S</cp:lastModifiedBy>
  <cp:revision>82</cp:revision>
  <dcterms:created xsi:type="dcterms:W3CDTF">2009-11-10T18:22:17Z</dcterms:created>
  <dcterms:modified xsi:type="dcterms:W3CDTF">2013-10-24T14:28:32Z</dcterms:modified>
</cp:coreProperties>
</file>