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1" r:id="rId7"/>
    <p:sldId id="260" r:id="rId8"/>
    <p:sldId id="262" r:id="rId9"/>
    <p:sldId id="264" r:id="rId10"/>
    <p:sldId id="265" r:id="rId11"/>
    <p:sldId id="266" r:id="rId12"/>
    <p:sldId id="269" r:id="rId13"/>
    <p:sldId id="275" r:id="rId14"/>
    <p:sldId id="270" r:id="rId15"/>
    <p:sldId id="274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644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19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533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90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33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0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83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8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77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85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3EB81-EF8C-464D-B1C1-E3A4B441700C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424C6-14BB-4DCC-8B0E-B27926087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53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&#1042;&#1080;&#1076;&#1086;&#1080;&#1079;&#1084;&#1077;&#1085;&#1077;&#1085;&#1080;&#1103;%20&#1083;&#1080;&#1089;&#1090;&#1100;&#1077;&#1074;.sw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Лист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55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Внешнее строение листа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images.myshared.ru/6/582551/slide_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920" b="37126"/>
          <a:stretch/>
        </p:blipFill>
        <p:spPr bwMode="auto">
          <a:xfrm>
            <a:off x="1270773" y="1690688"/>
            <a:ext cx="4442601" cy="454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images.myshared.ru/6/582551/slide_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75" r="71072" b="13674"/>
          <a:stretch/>
        </p:blipFill>
        <p:spPr bwMode="auto">
          <a:xfrm>
            <a:off x="5658736" y="2031881"/>
            <a:ext cx="5695064" cy="353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769290" y="2183642"/>
            <a:ext cx="4421874" cy="5186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997588" y="2920621"/>
            <a:ext cx="1978925" cy="4367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28597" y="3548418"/>
            <a:ext cx="3957851" cy="3275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29099" y="4094328"/>
            <a:ext cx="2702256" cy="450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47713" y="4722125"/>
            <a:ext cx="1555845" cy="354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80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www.metod-kopilka.ru/images/doc/49/43908/img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9" t="3981" r="16179" b="11045"/>
          <a:stretch/>
        </p:blipFill>
        <p:spPr bwMode="auto">
          <a:xfrm>
            <a:off x="2606722" y="0"/>
            <a:ext cx="6769290" cy="676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196084" y="0"/>
            <a:ext cx="2988859" cy="11327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24735" y="5233727"/>
            <a:ext cx="2142698" cy="10781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86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ds02.infourok.ru/uploads/ex/0503/00061f82-74c2a8b8/img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90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60561" y="996287"/>
            <a:ext cx="3016155" cy="79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10233" y="1064525"/>
            <a:ext cx="3125337" cy="8188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780430" y="518615"/>
            <a:ext cx="996286" cy="341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660107" y="559558"/>
            <a:ext cx="941696" cy="339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48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Разнообразие листьев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s://arhivurokov.ru/kopilka/uploads/user_file_547b03f3ce631/img_user_file_547b03f3ce631_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9" b="16498"/>
          <a:stretch/>
        </p:blipFill>
        <p:spPr bwMode="auto">
          <a:xfrm>
            <a:off x="1800695" y="1514903"/>
            <a:ext cx="9024997" cy="363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0426" y="5277851"/>
            <a:ext cx="33911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Простые листья:    1- сирень</a:t>
            </a:r>
          </a:p>
          <a:p>
            <a:r>
              <a:rPr lang="ru-RU" b="1" dirty="0"/>
              <a:t>	</a:t>
            </a:r>
            <a:r>
              <a:rPr lang="ru-RU" b="1" dirty="0" smtClean="0"/>
              <a:t>	2 – яблоня</a:t>
            </a:r>
          </a:p>
          <a:p>
            <a:r>
              <a:rPr lang="ru-RU" b="1" dirty="0"/>
              <a:t>	</a:t>
            </a:r>
            <a:r>
              <a:rPr lang="ru-RU" b="1" dirty="0" smtClean="0"/>
              <a:t>	3 – клён</a:t>
            </a:r>
          </a:p>
          <a:p>
            <a:r>
              <a:rPr lang="ru-RU" b="1" dirty="0"/>
              <a:t>	</a:t>
            </a:r>
            <a:r>
              <a:rPr lang="ru-RU" b="1" dirty="0" smtClean="0"/>
              <a:t>	4 - одуванчик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61292" y="5277851"/>
            <a:ext cx="399199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Разнообразие листьев: 5 – клевер</a:t>
            </a:r>
          </a:p>
          <a:p>
            <a:r>
              <a:rPr lang="ru-RU" b="1" dirty="0"/>
              <a:t>	</a:t>
            </a:r>
            <a:r>
              <a:rPr lang="ru-RU" b="1" dirty="0" smtClean="0"/>
              <a:t>	          6 – шиповник</a:t>
            </a:r>
          </a:p>
          <a:p>
            <a:r>
              <a:rPr lang="ru-RU" b="1" dirty="0"/>
              <a:t>	</a:t>
            </a:r>
            <a:r>
              <a:rPr lang="ru-RU" b="1" dirty="0" smtClean="0"/>
              <a:t>	          7 – малина</a:t>
            </a:r>
          </a:p>
          <a:p>
            <a:r>
              <a:rPr lang="ru-RU" b="1" dirty="0"/>
              <a:t>	</a:t>
            </a:r>
            <a:r>
              <a:rPr lang="ru-RU" b="1" dirty="0" smtClean="0"/>
              <a:t>	          8 – земляника</a:t>
            </a:r>
          </a:p>
          <a:p>
            <a:r>
              <a:rPr lang="ru-RU" b="1" dirty="0"/>
              <a:t>	</a:t>
            </a:r>
            <a:r>
              <a:rPr lang="ru-RU" b="1" dirty="0" smtClean="0"/>
              <a:t>	          9 - люпин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16406" y="5277851"/>
            <a:ext cx="1545141" cy="1200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53182" y="5277851"/>
            <a:ext cx="1572510" cy="1450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9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13899"/>
            <a:ext cx="10037478" cy="795763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Жилки листа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https://bigslide.ru/images/22/21847/960/img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9" t="9049"/>
          <a:stretch/>
        </p:blipFill>
        <p:spPr bwMode="auto">
          <a:xfrm>
            <a:off x="8516203" y="676924"/>
            <a:ext cx="3207223" cy="571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839788" y="2111991"/>
            <a:ext cx="6038684" cy="603913"/>
          </a:xfrm>
        </p:spPr>
        <p:txBody>
          <a:bodyPr>
            <a:noAutofit/>
          </a:bodyPr>
          <a:lstStyle/>
          <a:p>
            <a:r>
              <a:rPr lang="ru-RU" sz="3200" dirty="0" smtClean="0"/>
              <a:t>- Сосудисто-волокнистые пучки</a:t>
            </a:r>
            <a:endParaRPr lang="ru-RU" sz="3200" dirty="0"/>
          </a:p>
        </p:txBody>
      </p:sp>
      <p:sp>
        <p:nvSpPr>
          <p:cNvPr id="11" name="Текст 8"/>
          <p:cNvSpPr txBox="1">
            <a:spLocks/>
          </p:cNvSpPr>
          <p:nvPr/>
        </p:nvSpPr>
        <p:spPr>
          <a:xfrm>
            <a:off x="839788" y="2715904"/>
            <a:ext cx="5574660" cy="1173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- Образованы проводящей и механической тканью</a:t>
            </a:r>
            <a:endParaRPr lang="ru-RU" sz="3200" dirty="0"/>
          </a:p>
        </p:txBody>
      </p:sp>
      <p:sp>
        <p:nvSpPr>
          <p:cNvPr id="13" name="Текст 8"/>
          <p:cNvSpPr txBox="1">
            <a:spLocks/>
          </p:cNvSpPr>
          <p:nvPr/>
        </p:nvSpPr>
        <p:spPr>
          <a:xfrm>
            <a:off x="839788" y="3889612"/>
            <a:ext cx="5697490" cy="23747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- По жилкам в лист поступают вода и минеральные соли и отводятся органические вещества, образовавшиеся в листе</a:t>
            </a:r>
            <a:endParaRPr lang="ru-RU" sz="32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9788" y="2715904"/>
            <a:ext cx="5342648" cy="928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Какими тканями образованы жилки?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39788" y="3889612"/>
            <a:ext cx="5342648" cy="23747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Что передвигается по жилкам?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17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istant-lessons.ru/wp-content/uploads/2013/08/jilkovanie-listj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7031"/>
            <a:ext cx="9704183" cy="684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50878" y="723331"/>
            <a:ext cx="4490113" cy="19379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36776" y="750627"/>
            <a:ext cx="4408227" cy="1815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8198" y="5022376"/>
            <a:ext cx="4566315" cy="1624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32060" y="5240740"/>
            <a:ext cx="4810322" cy="1617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8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Внутреннее (клеточное) строение листа</a:t>
            </a:r>
            <a:endParaRPr lang="ru-RU" b="1" dirty="0"/>
          </a:p>
        </p:txBody>
      </p:sp>
      <p:pic>
        <p:nvPicPr>
          <p:cNvPr id="8194" name="Picture 2" descr="https://fs01.infourok.ru/images/doc/85/101758/img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3" t="23596" r="18871" b="16183"/>
          <a:stretch/>
        </p:blipFill>
        <p:spPr bwMode="auto">
          <a:xfrm>
            <a:off x="418531" y="1690688"/>
            <a:ext cx="6625436" cy="48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18531" y="5472752"/>
            <a:ext cx="2169994" cy="600502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Дыхательная полость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65699" y="6393976"/>
            <a:ext cx="1531100" cy="341194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устьица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8196" name="Picture 4" descr="http://biouroki.ru/content/page/679/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1938657"/>
            <a:ext cx="4656738" cy="380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59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Внутреннее (клеточное) строение листа</a:t>
            </a:r>
            <a:endParaRPr lang="ru-RU" b="1" dirty="0"/>
          </a:p>
        </p:txBody>
      </p:sp>
      <p:pic>
        <p:nvPicPr>
          <p:cNvPr id="7170" name="Picture 2" descr="http://images.myshared.ru/4/280491/slide_1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t="24537" r="2875" b="10538"/>
          <a:stretch/>
        </p:blipFill>
        <p:spPr bwMode="auto">
          <a:xfrm>
            <a:off x="1842448" y="1501254"/>
            <a:ext cx="8843749" cy="471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56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arhivurokov.ru/kopilka/uploads/user_file_547b03f3ce631/img_user_file_547b03f3ce631_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431" y="-22971"/>
            <a:ext cx="9174629" cy="688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03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900igr.net/up/datas/75535/0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69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78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AutoShape 9"/>
          <p:cNvSpPr>
            <a:spLocks noGrp="1" noChangeArrowheads="1"/>
          </p:cNvSpPr>
          <p:nvPr>
            <p:ph type="body" idx="1"/>
          </p:nvPr>
        </p:nvSpPr>
        <p:spPr>
          <a:xfrm>
            <a:off x="1524000" y="1557338"/>
            <a:ext cx="9144000" cy="5300662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r>
              <a:rPr lang="ru-RU" altLang="ru-RU">
                <a:solidFill>
                  <a:srgbClr val="006600"/>
                </a:solidFill>
              </a:rPr>
              <a:t>Колючки кактуса и барбариса</a:t>
            </a: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377589" y="92122"/>
            <a:ext cx="6335713" cy="1143000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solidFill>
                  <a:srgbClr val="006600"/>
                </a:solidFill>
                <a:hlinkClick r:id="rId2" action="ppaction://hlinkfile"/>
              </a:rPr>
              <a:t>Видоизменения листа</a:t>
            </a:r>
            <a:endParaRPr lang="ru-RU" altLang="ru-RU" dirty="0">
              <a:solidFill>
                <a:srgbClr val="006600"/>
              </a:solidFill>
            </a:endParaRPr>
          </a:p>
        </p:txBody>
      </p:sp>
      <p:pic>
        <p:nvPicPr>
          <p:cNvPr id="24588" name="Picture 12" descr="Рисунок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2608264"/>
            <a:ext cx="3959225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9" name="Picture 13" descr="Рисунок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6" y="2636839"/>
            <a:ext cx="3744913" cy="344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892119" y="92122"/>
            <a:ext cx="5023254" cy="1143000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00" dirty="0">
                <a:solidFill>
                  <a:srgbClr val="006600"/>
                </a:solidFill>
              </a:rPr>
              <a:t>и</a:t>
            </a:r>
            <a:r>
              <a:rPr lang="ru-RU" altLang="ru-RU" sz="2400" dirty="0" smtClean="0">
                <a:solidFill>
                  <a:srgbClr val="006600"/>
                </a:solidFill>
              </a:rPr>
              <a:t>зменение в облике листа, вызванное выполнением новых функций</a:t>
            </a:r>
            <a:endParaRPr lang="ru-RU" altLang="ru-RU" sz="2400" dirty="0">
              <a:solidFill>
                <a:srgbClr val="0066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01755" y="1856096"/>
            <a:ext cx="1337481" cy="3684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4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images.myshared.ru/6/679246/slide_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0" b="15199"/>
          <a:stretch/>
        </p:blipFill>
        <p:spPr bwMode="auto">
          <a:xfrm>
            <a:off x="838200" y="218365"/>
            <a:ext cx="10972800" cy="605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41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557338"/>
            <a:ext cx="9144000" cy="5300662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altLang="ru-RU">
                <a:solidFill>
                  <a:srgbClr val="006600"/>
                </a:solidFill>
              </a:rPr>
              <a:t>Хищные листья</a:t>
            </a:r>
            <a:r>
              <a:rPr lang="ru-RU" altLang="ru-RU"/>
              <a:t> </a:t>
            </a:r>
          </a:p>
          <a:p>
            <a:pPr>
              <a:buFontTx/>
              <a:buNone/>
            </a:pPr>
            <a:r>
              <a:rPr lang="ru-RU" altLang="ru-RU"/>
              <a:t>венериной мухоловки   и     росянки</a:t>
            </a:r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1524001" y="0"/>
            <a:ext cx="6335713" cy="1143000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>
                <a:solidFill>
                  <a:srgbClr val="006600"/>
                </a:solidFill>
              </a:rPr>
              <a:t>Видоизменения листа</a:t>
            </a:r>
          </a:p>
        </p:txBody>
      </p:sp>
      <p:pic>
        <p:nvPicPr>
          <p:cNvPr id="61448" name="Picture 8" descr="Рисунок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213100"/>
            <a:ext cx="382905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9" name="Picture 9" descr="Рисунок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3179763"/>
            <a:ext cx="3690938" cy="28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41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57681" cy="1325563"/>
          </a:xfrm>
        </p:spPr>
        <p:txBody>
          <a:bodyPr/>
          <a:lstStyle/>
          <a:p>
            <a:r>
              <a:rPr lang="ru-RU" dirty="0" smtClean="0"/>
              <a:t>Жирянка		Непентес           Пузырчатка</a:t>
            </a:r>
            <a:endParaRPr lang="ru-RU" dirty="0"/>
          </a:p>
        </p:txBody>
      </p:sp>
      <p:pic>
        <p:nvPicPr>
          <p:cNvPr id="17410" name="Picture 2" descr="http://ssdosug.ru/wp-content/uploads/2016/12/93820816ef702f23a398da0747c535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82" y="2453422"/>
            <a:ext cx="3839585" cy="31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jo-jo.ru/uploads/posts/2013-06/1370850288_nepentis_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738" y="1779871"/>
            <a:ext cx="3522604" cy="446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hotology.ru/wp-content/uploads/2015/05/6-Puzyrchat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727" y="2683444"/>
            <a:ext cx="3656824" cy="299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8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557338"/>
            <a:ext cx="9144000" cy="5300662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ru-RU" altLang="ru-RU" dirty="0" smtClean="0">
                <a:solidFill>
                  <a:srgbClr val="006600"/>
                </a:solidFill>
              </a:rPr>
              <a:t>Мясистые листья                    Усики </a:t>
            </a:r>
            <a:r>
              <a:rPr lang="ru-RU" altLang="ru-RU" dirty="0">
                <a:solidFill>
                  <a:srgbClr val="006600"/>
                </a:solidFill>
              </a:rPr>
              <a:t>гороха</a:t>
            </a: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1524001" y="0"/>
            <a:ext cx="6335713" cy="1143000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dirty="0">
                <a:solidFill>
                  <a:srgbClr val="006600"/>
                </a:solidFill>
              </a:rPr>
              <a:t>Видоизменения листа</a:t>
            </a:r>
          </a:p>
        </p:txBody>
      </p:sp>
      <p:pic>
        <p:nvPicPr>
          <p:cNvPr id="62476" name="Picture 12" descr="Рисунок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492375"/>
            <a:ext cx="3454400" cy="400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blgy.ru/images/biology6/pic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3" y="2674144"/>
            <a:ext cx="45624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947916" y="1828800"/>
            <a:ext cx="2797791" cy="464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124131" y="1828800"/>
            <a:ext cx="996287" cy="464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04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/>
          <p:cNvSpPr>
            <a:spLocks noGrp="1" noChangeArrowheads="1"/>
          </p:cNvSpPr>
          <p:nvPr>
            <p:ph type="body" idx="1"/>
          </p:nvPr>
        </p:nvSpPr>
        <p:spPr>
          <a:xfrm>
            <a:off x="1524001" y="1557338"/>
            <a:ext cx="9144000" cy="5300662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ru-RU" altLang="ru-RU" dirty="0">
                <a:solidFill>
                  <a:srgbClr val="006600"/>
                </a:solidFill>
              </a:rPr>
              <a:t>Сочные чешуи </a:t>
            </a:r>
            <a:r>
              <a:rPr lang="ru-RU" altLang="ru-RU" dirty="0" smtClean="0">
                <a:solidFill>
                  <a:srgbClr val="006600"/>
                </a:solidFill>
              </a:rPr>
              <a:t>лука              Почечные чешуи</a:t>
            </a:r>
            <a:endParaRPr lang="ru-RU" altLang="ru-RU" dirty="0">
              <a:solidFill>
                <a:srgbClr val="006600"/>
              </a:solidFill>
            </a:endParaRPr>
          </a:p>
        </p:txBody>
      </p:sp>
      <p:sp>
        <p:nvSpPr>
          <p:cNvPr id="62467" name="AutoShape 3"/>
          <p:cNvSpPr>
            <a:spLocks noChangeArrowheads="1"/>
          </p:cNvSpPr>
          <p:nvPr/>
        </p:nvSpPr>
        <p:spPr bwMode="auto">
          <a:xfrm>
            <a:off x="1524001" y="0"/>
            <a:ext cx="6335713" cy="1143000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dirty="0">
                <a:solidFill>
                  <a:srgbClr val="006600"/>
                </a:solidFill>
              </a:rPr>
              <a:t>Видоизменения листа</a:t>
            </a:r>
          </a:p>
        </p:txBody>
      </p:sp>
      <p:pic>
        <p:nvPicPr>
          <p:cNvPr id="62475" name="Picture 11" descr="Рисунок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42" y="2751683"/>
            <a:ext cx="3895725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fs00.infourok.ru/images/doc/238/154955/4/img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 t="24503" r="10508" b="29793"/>
          <a:stretch/>
        </p:blipFill>
        <p:spPr bwMode="auto">
          <a:xfrm>
            <a:off x="5935949" y="2751683"/>
            <a:ext cx="4954706" cy="206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1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2135188" y="260350"/>
            <a:ext cx="5473700" cy="1143000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>
                <a:solidFill>
                  <a:srgbClr val="006600"/>
                </a:solidFill>
              </a:rPr>
              <a:t>Листовая мозаика</a:t>
            </a:r>
          </a:p>
        </p:txBody>
      </p:sp>
      <p:sp>
        <p:nvSpPr>
          <p:cNvPr id="60419" name="AutoShap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773238"/>
            <a:ext cx="8424862" cy="4824412"/>
          </a:xfrm>
          <a:prstGeom prst="roundRect">
            <a:avLst>
              <a:gd name="adj" fmla="val 16667"/>
            </a:avLst>
          </a:prstGeom>
          <a:solidFill>
            <a:srgbClr val="E2EDA1"/>
          </a:solidFill>
          <a:ln w="381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- расположение листьев в одной плоскости, чтобы лучше улавливать свет</a:t>
            </a:r>
          </a:p>
        </p:txBody>
      </p:sp>
      <p:pic>
        <p:nvPicPr>
          <p:cNvPr id="60421" name="Picture 5" descr="0_25c14_7a7582c6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3168651"/>
            <a:ext cx="5683250" cy="314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135188" y="2074460"/>
            <a:ext cx="8018746" cy="723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59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123</Words>
  <Application>Microsoft Office PowerPoint</Application>
  <PresentationFormat>Широкоэкранный</PresentationFormat>
  <Paragraphs>36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Лист</vt:lpstr>
      <vt:lpstr>Внешнее строение листа</vt:lpstr>
      <vt:lpstr>Презентация PowerPoint</vt:lpstr>
      <vt:lpstr>Презентация PowerPoint</vt:lpstr>
      <vt:lpstr>Разнообразие листьев</vt:lpstr>
      <vt:lpstr>Жилки листа</vt:lpstr>
      <vt:lpstr>Презентация PowerPoint</vt:lpstr>
      <vt:lpstr>Внутреннее (клеточное) строение листа</vt:lpstr>
      <vt:lpstr>Внутреннее (клеточное) строение листа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Жирянка  Непентес           Пузырчатка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Лист</dc:title>
  <dc:creator>users</dc:creator>
  <cp:lastModifiedBy>users</cp:lastModifiedBy>
  <cp:revision>12</cp:revision>
  <dcterms:created xsi:type="dcterms:W3CDTF">2017-11-05T18:54:47Z</dcterms:created>
  <dcterms:modified xsi:type="dcterms:W3CDTF">2017-11-18T07:55:38Z</dcterms:modified>
</cp:coreProperties>
</file>