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41FC1C1-4D00-4153-8AF6-8D1F68A3F98C}">
          <p14:sldIdLst>
            <p14:sldId id="256"/>
            <p14:sldId id="258"/>
            <p14:sldId id="257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  <p14:section name="Раздел без заголовка" id="{50B47E3F-8F74-4969-B69E-3A71A5B9DEA8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DDC28D-FB85-4065-8776-B48DAC757C3E}" type="datetimeFigureOut">
              <a:rPr lang="ru-RU" smtClean="0"/>
              <a:t>03.11.2017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641442-56CA-4B23-83AE-F7416707D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1579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BDEA27-1414-4154-A02C-024189952E6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29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641442-56CA-4B23-83AE-F7416707D6B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4789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5499C-A19D-43A7-B236-54F592291322}" type="datetimeFigureOut">
              <a:rPr lang="ru-RU" smtClean="0"/>
              <a:t>03.11.2017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78A3-3AF0-4658-8A27-8E57648383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061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5499C-A19D-43A7-B236-54F592291322}" type="datetimeFigureOut">
              <a:rPr lang="ru-RU" smtClean="0"/>
              <a:t>03.11.2017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78A3-3AF0-4658-8A27-8E57648383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5237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5499C-A19D-43A7-B236-54F592291322}" type="datetimeFigureOut">
              <a:rPr lang="ru-RU" smtClean="0"/>
              <a:t>03.11.2017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78A3-3AF0-4658-8A27-8E57648383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201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5499C-A19D-43A7-B236-54F592291322}" type="datetimeFigureOut">
              <a:rPr lang="ru-RU" smtClean="0"/>
              <a:t>03.11.2017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78A3-3AF0-4658-8A27-8E57648383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784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5499C-A19D-43A7-B236-54F592291322}" type="datetimeFigureOut">
              <a:rPr lang="ru-RU" smtClean="0"/>
              <a:t>03.11.2017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78A3-3AF0-4658-8A27-8E57648383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5041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5499C-A19D-43A7-B236-54F592291322}" type="datetimeFigureOut">
              <a:rPr lang="ru-RU" smtClean="0"/>
              <a:t>03.11.2017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78A3-3AF0-4658-8A27-8E57648383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665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5499C-A19D-43A7-B236-54F592291322}" type="datetimeFigureOut">
              <a:rPr lang="ru-RU" smtClean="0"/>
              <a:t>03.11.2017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78A3-3AF0-4658-8A27-8E57648383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765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5499C-A19D-43A7-B236-54F592291322}" type="datetimeFigureOut">
              <a:rPr lang="ru-RU" smtClean="0"/>
              <a:t>03.11.2017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78A3-3AF0-4658-8A27-8E57648383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076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5499C-A19D-43A7-B236-54F592291322}" type="datetimeFigureOut">
              <a:rPr lang="ru-RU" smtClean="0"/>
              <a:t>03.11.2017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78A3-3AF0-4658-8A27-8E57648383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8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5499C-A19D-43A7-B236-54F592291322}" type="datetimeFigureOut">
              <a:rPr lang="ru-RU" smtClean="0"/>
              <a:t>03.11.2017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78A3-3AF0-4658-8A27-8E57648383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3956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5499C-A19D-43A7-B236-54F592291322}" type="datetimeFigureOut">
              <a:rPr lang="ru-RU" smtClean="0"/>
              <a:t>03.11.2017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78A3-3AF0-4658-8A27-8E57648383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373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65499C-A19D-43A7-B236-54F592291322}" type="datetimeFigureOut">
              <a:rPr lang="ru-RU" smtClean="0"/>
              <a:t>03.11.2017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278A3-3AF0-4658-8A27-8E57648383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00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Побег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6 класс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845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43813" y="1552576"/>
            <a:ext cx="3424236" cy="66198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Генеративные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002" y="957259"/>
            <a:ext cx="3386137" cy="5514975"/>
          </a:xfrm>
        </p:spPr>
      </p:pic>
      <p:sp>
        <p:nvSpPr>
          <p:cNvPr id="5" name="Стрелка вниз 4"/>
          <p:cNvSpPr/>
          <p:nvPr/>
        </p:nvSpPr>
        <p:spPr>
          <a:xfrm>
            <a:off x="2750344" y="1069181"/>
            <a:ext cx="357187" cy="5429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8801102" y="1069181"/>
            <a:ext cx="357187" cy="5429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927498" y="-30958"/>
            <a:ext cx="10510837" cy="14001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rgbClr val="FF0000"/>
                </a:solidFill>
              </a:rPr>
              <a:t>Органы</a:t>
            </a:r>
            <a:r>
              <a:rPr lang="ru-RU" dirty="0" smtClean="0"/>
              <a:t> цветкового растения</a:t>
            </a:r>
            <a:endParaRPr lang="ru-RU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914401" y="1552575"/>
            <a:ext cx="3424236" cy="661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rgbClr val="00B050"/>
                </a:solidFill>
              </a:rPr>
              <a:t>Вегетативные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3213497" y="2436018"/>
            <a:ext cx="357187" cy="5429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833440" y="2409825"/>
            <a:ext cx="357187" cy="5429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10734674" y="2409823"/>
            <a:ext cx="357187" cy="5429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9613106" y="2428873"/>
            <a:ext cx="357187" cy="5429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8330805" y="2409824"/>
            <a:ext cx="357187" cy="5429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127994" y="2978943"/>
            <a:ext cx="1768077" cy="661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Побег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2508051" y="2952748"/>
            <a:ext cx="1768077" cy="661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rgbClr val="C00000"/>
                </a:solidFill>
              </a:rPr>
              <a:t>Корень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8907660" y="3052759"/>
            <a:ext cx="1768077" cy="661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rgbClr val="7030A0"/>
                </a:solidFill>
              </a:rPr>
              <a:t>Плод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10440589" y="3124197"/>
            <a:ext cx="1768077" cy="661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rgbClr val="7030A0"/>
                </a:solidFill>
              </a:rPr>
              <a:t>Семена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7446766" y="3038473"/>
            <a:ext cx="1768077" cy="661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rgbClr val="7030A0"/>
                </a:solidFill>
              </a:rPr>
              <a:t>Цветок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254499" y="3888582"/>
            <a:ext cx="2145801" cy="661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rgbClr val="00B050"/>
                </a:solidFill>
              </a:rPr>
              <a:t>Стебель  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2464590" y="4741068"/>
            <a:ext cx="2285999" cy="661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rgbClr val="C00000"/>
                </a:solidFill>
              </a:rPr>
              <a:t>Боковые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2" name="Заголовок 1"/>
          <p:cNvSpPr txBox="1">
            <a:spLocks/>
          </p:cNvSpPr>
          <p:nvPr/>
        </p:nvSpPr>
        <p:spPr>
          <a:xfrm>
            <a:off x="54623" y="5700708"/>
            <a:ext cx="2272305" cy="661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rgbClr val="00B050"/>
                </a:solidFill>
              </a:rPr>
              <a:t>Почки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3" name="Заголовок 1"/>
          <p:cNvSpPr txBox="1">
            <a:spLocks/>
          </p:cNvSpPr>
          <p:nvPr/>
        </p:nvSpPr>
        <p:spPr>
          <a:xfrm>
            <a:off x="2484535" y="3886195"/>
            <a:ext cx="2172297" cy="661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rgbClr val="C00000"/>
                </a:solidFill>
              </a:rPr>
              <a:t>Главный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4" name="Заголовок 1"/>
          <p:cNvSpPr txBox="1">
            <a:spLocks/>
          </p:cNvSpPr>
          <p:nvPr/>
        </p:nvSpPr>
        <p:spPr>
          <a:xfrm>
            <a:off x="401840" y="4769644"/>
            <a:ext cx="1837131" cy="661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rgbClr val="00B050"/>
                </a:solidFill>
              </a:rPr>
              <a:t>Листья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5" name="Заголовок 1"/>
          <p:cNvSpPr txBox="1">
            <a:spLocks/>
          </p:cNvSpPr>
          <p:nvPr/>
        </p:nvSpPr>
        <p:spPr>
          <a:xfrm>
            <a:off x="1788759" y="5688802"/>
            <a:ext cx="3563847" cy="661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rgbClr val="C00000"/>
                </a:solidFill>
              </a:rPr>
              <a:t>Придаточные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805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32061" y="6237885"/>
            <a:ext cx="5486400" cy="16377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Схема строения побега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 descr="http://scienceland.info/images/biology6/pic41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356" y="267964"/>
            <a:ext cx="3862315" cy="6482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3029803" y="394927"/>
            <a:ext cx="2019868" cy="70968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solidFill>
                  <a:schemeClr val="bg1"/>
                </a:solidFill>
              </a:rPr>
              <a:t>3</a:t>
            </a:r>
            <a:endParaRPr lang="ru-RU" sz="5400" dirty="0">
              <a:solidFill>
                <a:schemeClr val="bg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316406" y="2169994"/>
            <a:ext cx="1050878" cy="7233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4</a:t>
            </a:r>
            <a:endParaRPr lang="ru-RU" sz="44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350525" y="4153401"/>
            <a:ext cx="1555845" cy="7506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5</a:t>
            </a:r>
            <a:endParaRPr lang="ru-RU" sz="40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988859" y="5006640"/>
            <a:ext cx="2183642" cy="5868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7</a:t>
            </a:r>
            <a:endParaRPr lang="ru-RU" sz="40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316406" y="5951282"/>
            <a:ext cx="1296538" cy="6815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64526" y="2531659"/>
            <a:ext cx="928047" cy="5800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6</a:t>
            </a:r>
            <a:endParaRPr lang="ru-RU" sz="4400" dirty="0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3841845" y="3552550"/>
            <a:ext cx="402609" cy="938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4490114" y="3237793"/>
            <a:ext cx="9007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Лист</a:t>
            </a:r>
            <a:endParaRPr lang="ru-RU" sz="24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258101" y="3168346"/>
            <a:ext cx="1296538" cy="6815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/>
              <a:t>2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281682" y="4153401"/>
            <a:ext cx="131018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Боковая </a:t>
            </a:r>
          </a:p>
          <a:p>
            <a:r>
              <a:rPr lang="ru-RU" sz="2400" dirty="0" smtClean="0"/>
              <a:t>почка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281682" y="4153401"/>
            <a:ext cx="1310187" cy="7506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8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958387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4980" y="255944"/>
            <a:ext cx="10515600" cy="804771"/>
          </a:xfrm>
        </p:spPr>
        <p:txBody>
          <a:bodyPr/>
          <a:lstStyle/>
          <a:p>
            <a:pPr algn="ctr"/>
            <a:r>
              <a:rPr lang="ru-RU" dirty="0" smtClean="0"/>
              <a:t>Строение почек</a:t>
            </a:r>
            <a:endParaRPr lang="ru-RU" dirty="0"/>
          </a:p>
        </p:txBody>
      </p:sp>
      <p:pic>
        <p:nvPicPr>
          <p:cNvPr id="2050" name="Picture 2" descr="http://globuss24.ru/web/userfiles/image/doc/hello_html_6269182c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7" t="21425" r="1222" b="12832"/>
          <a:stretch/>
        </p:blipFill>
        <p:spPr bwMode="auto">
          <a:xfrm>
            <a:off x="838200" y="1514900"/>
            <a:ext cx="10289161" cy="5176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Прямая со стрелкой 7"/>
          <p:cNvCxnSpPr/>
          <p:nvPr/>
        </p:nvCxnSpPr>
        <p:spPr>
          <a:xfrm flipH="1">
            <a:off x="2620370" y="805218"/>
            <a:ext cx="1473958" cy="7096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8038531" y="846161"/>
            <a:ext cx="1460311" cy="7642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Скругленный прямоугольник 10"/>
          <p:cNvSpPr/>
          <p:nvPr/>
        </p:nvSpPr>
        <p:spPr>
          <a:xfrm>
            <a:off x="6919415" y="5322627"/>
            <a:ext cx="2961564" cy="31389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з</a:t>
            </a:r>
            <a:r>
              <a:rPr lang="ru-RU" sz="2400" dirty="0" smtClean="0">
                <a:solidFill>
                  <a:schemeClr val="tx1"/>
                </a:solidFill>
              </a:rPr>
              <a:t>ачаточные почки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357349" y="5636525"/>
            <a:ext cx="2961564" cy="42535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з</a:t>
            </a:r>
            <a:r>
              <a:rPr lang="ru-RU" sz="2400" dirty="0" smtClean="0">
                <a:solidFill>
                  <a:schemeClr val="tx1"/>
                </a:solidFill>
              </a:rPr>
              <a:t>ачаточные цветки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357349" y="6136941"/>
            <a:ext cx="2961564" cy="31389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з</a:t>
            </a:r>
            <a:r>
              <a:rPr lang="ru-RU" sz="2400" dirty="0" smtClean="0">
                <a:solidFill>
                  <a:schemeClr val="tx1"/>
                </a:solidFill>
              </a:rPr>
              <a:t>ачаточные листья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78173" y="1746909"/>
            <a:ext cx="2852382" cy="3138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8598032" y="1746909"/>
            <a:ext cx="2688609" cy="3228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357349" y="5354409"/>
            <a:ext cx="2838735" cy="2821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466531" y="5711583"/>
            <a:ext cx="2729553" cy="3502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546171" y="6166509"/>
            <a:ext cx="2649913" cy="2843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069539" y="5338517"/>
            <a:ext cx="3111690" cy="3138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069539" y="5781988"/>
            <a:ext cx="2538484" cy="2798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060327" y="6191453"/>
            <a:ext cx="3421154" cy="3594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4094328" y="1060715"/>
            <a:ext cx="43444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Почка – зачаточный побег</a:t>
            </a:r>
            <a:endParaRPr lang="ru-RU" sz="2800" b="1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094328" y="1060715"/>
            <a:ext cx="4189863" cy="4541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578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15" grpId="0" animBg="1"/>
      <p:bldP spid="22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s://ds03.infourok.ru/uploads/ex/0809/0003b188-10bd742e/img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5718" y="8174"/>
            <a:ext cx="9253183" cy="6939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2197290" y="204716"/>
            <a:ext cx="7192370" cy="5732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0895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03008" y="365125"/>
            <a:ext cx="4121625" cy="562923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Годичный побег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3074" name="Picture 2" descr="http://900igr.net/up/datai/143360/0004-005-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1920" y="1825625"/>
            <a:ext cx="522816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9567" y="1825625"/>
            <a:ext cx="4788091" cy="3698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/>
              <a:t>Верхушечная почка</a:t>
            </a:r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r>
              <a:rPr lang="ru-RU" dirty="0" smtClean="0"/>
              <a:t>Рост главного стебля в длину</a:t>
            </a:r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917976" y="1357692"/>
            <a:ext cx="4121625" cy="41664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/>
              <a:t>Боковые почки</a:t>
            </a:r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r>
              <a:rPr lang="ru-RU" dirty="0" smtClean="0"/>
              <a:t>Боковые побеги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Ветвление</a:t>
            </a:r>
            <a:endParaRPr lang="ru-RU" dirty="0"/>
          </a:p>
        </p:txBody>
      </p:sp>
      <p:sp>
        <p:nvSpPr>
          <p:cNvPr id="4" name="Стрелка вниз 3"/>
          <p:cNvSpPr/>
          <p:nvPr/>
        </p:nvSpPr>
        <p:spPr>
          <a:xfrm>
            <a:off x="2376983" y="2518011"/>
            <a:ext cx="245659" cy="4776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9921922" y="2518011"/>
            <a:ext cx="286603" cy="6073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24465" y="3768606"/>
            <a:ext cx="3398293" cy="11036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8105630" y="3300186"/>
            <a:ext cx="3891888" cy="8152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7861109" y="454760"/>
            <a:ext cx="4121625" cy="790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 smtClean="0"/>
              <a:t>- побег, вырастающий из почки за лето</a:t>
            </a:r>
            <a:endParaRPr lang="ru-RU" sz="2800" b="1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724632" y="353230"/>
            <a:ext cx="4258101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9921922" y="4205466"/>
            <a:ext cx="260711" cy="3944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710080" y="4763069"/>
            <a:ext cx="2658505" cy="7610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0298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10985" y="6092044"/>
            <a:ext cx="3753134" cy="617514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Пасынкование</a:t>
            </a:r>
            <a:endParaRPr lang="ru-RU" dirty="0"/>
          </a:p>
        </p:txBody>
      </p:sp>
      <p:pic>
        <p:nvPicPr>
          <p:cNvPr id="5122" name="Picture 2" descr="https://ds03.infourok.ru/uploads/ex/0809/0003b188-10bd742e/img16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804"/>
          <a:stretch/>
        </p:blipFill>
        <p:spPr bwMode="auto">
          <a:xfrm>
            <a:off x="838200" y="136441"/>
            <a:ext cx="4006755" cy="6649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060544" y="5158854"/>
            <a:ext cx="3562065" cy="12419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4" name="Picture 4" descr="https://ds02.infourok.ru/uploads/ex/07d0/0007f70f-1f0f7503/img36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040" t="55549" r="53643" b="2461"/>
          <a:stretch/>
        </p:blipFill>
        <p:spPr bwMode="auto">
          <a:xfrm>
            <a:off x="4825218" y="136441"/>
            <a:ext cx="6528582" cy="2879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ds02.infourok.ru/uploads/ex/07d0/0007f70f-1f0f7503/img36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11" t="56543"/>
          <a:stretch/>
        </p:blipFill>
        <p:spPr bwMode="auto">
          <a:xfrm>
            <a:off x="7274257" y="3087327"/>
            <a:ext cx="4079543" cy="3015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7274257" y="6174281"/>
            <a:ext cx="4079543" cy="6111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408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Декоративная обрезка кроны</a:t>
            </a:r>
            <a:endParaRPr lang="ru-RU" dirty="0"/>
          </a:p>
        </p:txBody>
      </p:sp>
      <p:pic>
        <p:nvPicPr>
          <p:cNvPr id="6148" name="Picture 4" descr="http://ooovista.ru/files/images/blog/topiari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835" y="1611123"/>
            <a:ext cx="6847527" cy="5169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588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Спящие почки</a:t>
            </a:r>
            <a:endParaRPr lang="ru-RU" dirty="0"/>
          </a:p>
        </p:txBody>
      </p:sp>
      <p:pic>
        <p:nvPicPr>
          <p:cNvPr id="7170" name="Picture 2" descr="http://www.blgy.ru/images/biology6v/pic49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641" y="132163"/>
            <a:ext cx="7140784" cy="2925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www.fotokonkurs.ru/uploads/photos/contests/2011/07/28/3/b4a2e3d5ed7f1dc1681039eacddd7a28/8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706344"/>
            <a:ext cx="5535541" cy="4151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www.stihi.ru/pics/2009/08/05/37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283" y="2920620"/>
            <a:ext cx="2733371" cy="3788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838200" y="750627"/>
            <a:ext cx="3583675" cy="6005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53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Выводы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dirty="0" smtClean="0"/>
              <a:t>Побег состоит из стебля, листьев и почек</a:t>
            </a:r>
          </a:p>
          <a:p>
            <a:r>
              <a:rPr lang="ru-RU" sz="3200" dirty="0" smtClean="0"/>
              <a:t>Почка – это зачаточный побег</a:t>
            </a:r>
          </a:p>
          <a:p>
            <a:r>
              <a:rPr lang="ru-RU" sz="3200" dirty="0" smtClean="0"/>
              <a:t>Почки могут быть вегетативными и генеративными</a:t>
            </a:r>
          </a:p>
          <a:p>
            <a:r>
              <a:rPr lang="ru-RU" sz="3200" dirty="0" smtClean="0"/>
              <a:t>Из вегетативных почек развиваются вегетативные побеги</a:t>
            </a:r>
          </a:p>
          <a:p>
            <a:r>
              <a:rPr lang="ru-RU" sz="3200" dirty="0" smtClean="0"/>
              <a:t>Из генеративных почек развиваются генеративные побеги</a:t>
            </a:r>
          </a:p>
          <a:p>
            <a:r>
              <a:rPr lang="ru-RU" sz="3200" dirty="0" smtClean="0"/>
              <a:t>В длину растение увеличивают верхушечные почки, а ветвление обеспечивают боковые почки</a:t>
            </a:r>
            <a:endParaRPr lang="ru-RU" sz="3200" dirty="0" smtClean="0"/>
          </a:p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135272" y="1924334"/>
            <a:ext cx="4162567" cy="3548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166281" y="2497540"/>
            <a:ext cx="3275462" cy="3684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258101" y="3084394"/>
            <a:ext cx="2702257" cy="3138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315200" y="3098042"/>
            <a:ext cx="2866030" cy="3138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410734" y="3671248"/>
            <a:ext cx="2429302" cy="2866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651379" y="3684896"/>
            <a:ext cx="2374711" cy="2729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651379" y="4217158"/>
            <a:ext cx="2483893" cy="3002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519916" y="4203510"/>
            <a:ext cx="2483893" cy="3275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591869" y="5213445"/>
            <a:ext cx="3466531" cy="3138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554639" y="5622878"/>
            <a:ext cx="2743200" cy="3548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86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119</Words>
  <Application>Microsoft Office PowerPoint</Application>
  <PresentationFormat>Широкоэкранный</PresentationFormat>
  <Paragraphs>59</Paragraphs>
  <Slides>10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Побег</vt:lpstr>
      <vt:lpstr>Генеративные</vt:lpstr>
      <vt:lpstr>Схема строения побега </vt:lpstr>
      <vt:lpstr>Строение почек</vt:lpstr>
      <vt:lpstr>Презентация PowerPoint</vt:lpstr>
      <vt:lpstr>Годичный побег</vt:lpstr>
      <vt:lpstr>Пасынкование</vt:lpstr>
      <vt:lpstr>Декоративная обрезка кроны</vt:lpstr>
      <vt:lpstr>Спящие почки</vt:lpstr>
      <vt:lpstr>Выводы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Побег</dc:title>
  <dc:creator>users</dc:creator>
  <cp:lastModifiedBy>users</cp:lastModifiedBy>
  <cp:revision>12</cp:revision>
  <dcterms:created xsi:type="dcterms:W3CDTF">2017-11-03T17:01:10Z</dcterms:created>
  <dcterms:modified xsi:type="dcterms:W3CDTF">2017-11-03T19:46:30Z</dcterms:modified>
</cp:coreProperties>
</file>