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84" r:id="rId2"/>
    <p:sldId id="280" r:id="rId3"/>
    <p:sldId id="257" r:id="rId4"/>
    <p:sldId id="275" r:id="rId5"/>
    <p:sldId id="276" r:id="rId6"/>
    <p:sldId id="277" r:id="rId7"/>
    <p:sldId id="278" r:id="rId8"/>
    <p:sldId id="261" r:id="rId9"/>
    <p:sldId id="262" r:id="rId10"/>
    <p:sldId id="259" r:id="rId11"/>
    <p:sldId id="260" r:id="rId12"/>
    <p:sldId id="269" r:id="rId13"/>
    <p:sldId id="270" r:id="rId14"/>
    <p:sldId id="267" r:id="rId15"/>
    <p:sldId id="271" r:id="rId16"/>
    <p:sldId id="268" r:id="rId17"/>
    <p:sldId id="265" r:id="rId18"/>
    <p:sldId id="266" r:id="rId19"/>
    <p:sldId id="272" r:id="rId20"/>
    <p:sldId id="279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2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399" dirty="0" smtClean="0">
                <a:solidFill>
                  <a:srgbClr val="C00000"/>
                </a:solidFill>
                <a:latin typeface="+mj-lt"/>
              </a:rPr>
              <a:t>Норма </a:t>
            </a:r>
            <a:r>
              <a:rPr lang="ru-RU" sz="2399" dirty="0">
                <a:solidFill>
                  <a:srgbClr val="C00000"/>
                </a:solidFill>
                <a:latin typeface="+mj-lt"/>
              </a:rPr>
              <a:t>в день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норма в день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1"/>
                <c:pt idx="0">
                  <c:v>сладкое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3.0000000000000006E-2</c:v>
                </c:pt>
                <c:pt idx="1">
                  <c:v>0.97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387">
          <a:noFill/>
        </a:ln>
      </c:spPr>
    </c:plotArea>
    <c:legend>
      <c:legendPos val="t"/>
      <c:legendEntry>
        <c:idx val="1"/>
        <c:delete val="1"/>
      </c:legendEntry>
      <c:layout/>
      <c:overlay val="0"/>
    </c:legend>
    <c:plotVisOnly val="1"/>
    <c:dispBlanksAs val="zero"/>
    <c:showDLblsOverMax val="0"/>
  </c:chart>
  <c:spPr>
    <a:solidFill>
      <a:srgbClr val="FFFF00"/>
    </a:solidFill>
  </c:spPr>
  <c:txPr>
    <a:bodyPr/>
    <a:lstStyle/>
    <a:p>
      <a:pPr>
        <a:defRPr sz="1799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398" dirty="0">
                <a:solidFill>
                  <a:srgbClr val="C00000"/>
                </a:solidFill>
                <a:latin typeface="+mj-lt"/>
              </a:rPr>
              <a:t>Обычное потребление</a:t>
            </a:r>
          </a:p>
        </c:rich>
      </c:tx>
      <c:layout/>
      <c:overlay val="0"/>
      <c:spPr>
        <a:solidFill>
          <a:srgbClr val="FFFF00"/>
        </a:solidFill>
        <a:ln>
          <a:solidFill>
            <a:srgbClr val="FFFF00"/>
          </a:solidFill>
        </a:ln>
      </c:sp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Обычное потребление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сладкое</c:v>
                </c:pt>
                <c:pt idx="1">
                  <c:v>прдукты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0.25</c:v>
                </c:pt>
                <c:pt idx="1">
                  <c:v>0.75000000000000011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374">
          <a:noFill/>
        </a:ln>
      </c:spPr>
    </c:plotArea>
    <c:legend>
      <c:legendPos val="t"/>
      <c:legendEntry>
        <c:idx val="1"/>
        <c:delete val="1"/>
      </c:legendEntry>
      <c:layout/>
      <c:overlay val="0"/>
    </c:legend>
    <c:plotVisOnly val="1"/>
    <c:dispBlanksAs val="zero"/>
    <c:showDLblsOverMax val="0"/>
  </c:chart>
  <c:spPr>
    <a:solidFill>
      <a:srgbClr val="FFFF00"/>
    </a:solidFill>
    <a:ln>
      <a:solidFill>
        <a:schemeClr val="tx1"/>
      </a:solidFill>
    </a:ln>
  </c:spPr>
  <c:txPr>
    <a:bodyPr/>
    <a:lstStyle/>
    <a:p>
      <a:pPr>
        <a:defRPr sz="1798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липарты\Оформляшки\5e226a3bbf95.png"/>
          <p:cNvPicPr>
            <a:picLocks noChangeAspect="1" noChangeArrowheads="1"/>
          </p:cNvPicPr>
          <p:nvPr userDrawn="1"/>
        </p:nvPicPr>
        <p:blipFill>
          <a:blip r:embed="rId3" cstate="print"/>
          <a:srcRect l="-1810"/>
          <a:stretch>
            <a:fillRect/>
          </a:stretch>
        </p:blipFill>
        <p:spPr bwMode="auto">
          <a:xfrm>
            <a:off x="357188" y="0"/>
            <a:ext cx="8532812" cy="640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6247-EEF8-4009-9756-B210FB8760BA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45448-5708-45A0-8C71-AABCBE847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CC949-FD11-440F-99CD-33248A3FA992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99E48-CF12-4B58-A888-BE53AB580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01F4D-0B80-4B7F-B038-16298A203FD4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603DF-E907-42EE-96DF-55281887E0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CBC74-AD59-4F3B-AEF8-90A83F5B73D5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7CEC5-7A5F-451F-830A-569F7463B3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3C0D8-CD36-4D89-BEF0-F7D26690D29F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6067A-7F5C-44FB-9ABD-1548F2A7B0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DD8C7-B007-4831-A661-209DB40A1D18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3F463-C397-45E1-84F4-80FD7FF18D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C1BB1-BC5B-49FF-A385-1B9346728671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56AF2-3530-4912-9799-696122F2D0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97F6D-1B7B-4030-B676-6442D34E8D82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ECBAF-5995-4328-BA52-B14FE88AF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807A4-6607-4387-A388-82EC147CBEC7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2A3D7-4549-4D5A-BA3E-EEDAC3F8C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E6627-97A1-4AD3-B606-B0EA7A897FC7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3806C-302A-4043-A886-2F4395F122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83AED-2CD0-481D-BDA0-45DC37E6C946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BAFB4-CE30-4B22-98C1-D9EB06470F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A4CE7E-43B7-4E8F-9066-2D1132D9D344}" type="datetimeFigureOut">
              <a:rPr lang="ru-RU"/>
              <a:pPr>
                <a:defRPr/>
              </a:pPr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B39A96-0193-4847-8B29-26B229B10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images.yandex.ru/yandsearch?text=%D0%B3%D1%80%D1%83%D0%BF%D0%BF%D1%8B%20%D0%BF%D1%80%D0%BE%D0%B4%D1%83%D0%BA%D1%82%D0%BE%D0%B2%20%D0%BF%D0%B8%D1%82%D0%B0%D0%BD%D0%B8%D1%8F&amp;fp=0&amp;pos=28&amp;type=photo&amp;uinfo=ww-1263-wh-582-fw-1038-fh-448-pd-1.25&amp;rpt=simage&amp;img_url=http://img.nr2.ru/pict/arts1/30/80/308094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images.yandex.ru/yandsearch?text=%D0%B3%D0%B0%D0%B7%D0%B8%D1%80%D0%BE%D0%B2%D0%BA%D0%B0%20%D1%81%D0%B0%D1%85%D0%B0%D1%80&amp;fp=0&amp;pos=28&amp;type=photo&amp;uinfo=ww-1263-wh-582-fw-1038-fh-448-pd-1.25&amp;rpt=simage&amp;img_url=http://s49.radikal.ru/i126/0908/4d/df873e0eb957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C:\Users\User\Desktop\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064896" cy="6149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922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92275" y="1484313"/>
            <a:ext cx="6119813" cy="2678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rgbClr val="C00000"/>
                </a:solidFill>
                <a:latin typeface="+mj-lt"/>
              </a:rPr>
              <a:t>Родительское собрание</a:t>
            </a:r>
          </a:p>
          <a:p>
            <a:pPr algn="ctr">
              <a:defRPr/>
            </a:pPr>
            <a:r>
              <a:rPr lang="ru-RU" sz="3600" b="1" dirty="0">
                <a:solidFill>
                  <a:srgbClr val="C00000"/>
                </a:solidFill>
                <a:latin typeface="+mj-lt"/>
              </a:rPr>
              <a:t>  </a:t>
            </a:r>
            <a:br>
              <a:rPr lang="ru-RU" sz="3600" b="1" dirty="0">
                <a:solidFill>
                  <a:srgbClr val="C00000"/>
                </a:solidFill>
                <a:latin typeface="+mj-lt"/>
              </a:rPr>
            </a:br>
            <a:r>
              <a:rPr lang="ru-RU" sz="4800" b="1" dirty="0" smtClean="0">
                <a:solidFill>
                  <a:srgbClr val="C00000"/>
                </a:solidFill>
                <a:latin typeface="+mj-lt"/>
              </a:rPr>
              <a:t>«Здоровое питание </a:t>
            </a:r>
            <a:r>
              <a:rPr lang="ru-RU" sz="4800" b="1" dirty="0">
                <a:solidFill>
                  <a:srgbClr val="C00000"/>
                </a:solidFill>
                <a:latin typeface="+mj-lt"/>
              </a:rPr>
              <a:t>детей»</a:t>
            </a:r>
            <a:endParaRPr lang="ru-RU" sz="3600" b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613"/>
            <a:ext cx="8229600" cy="3529012"/>
          </a:xfrm>
        </p:spPr>
        <p:txBody>
          <a:bodyPr/>
          <a:lstStyle/>
          <a:p>
            <a:pPr eaLnBrk="1" hangingPunct="1"/>
            <a:r>
              <a:rPr lang="ru-RU" sz="6000" b="1" dirty="0" smtClean="0">
                <a:solidFill>
                  <a:srgbClr val="C00000"/>
                </a:solidFill>
              </a:rPr>
              <a:t>Здоровье – не все, но без здоровья – ничто. </a:t>
            </a:r>
            <a:r>
              <a:rPr lang="ru-RU" sz="5300" b="1" dirty="0" smtClean="0">
                <a:solidFill>
                  <a:srgbClr val="C00000"/>
                </a:solidFill>
              </a:rPr>
              <a:t/>
            </a:r>
            <a:br>
              <a:rPr lang="ru-RU" sz="5300" b="1" dirty="0" smtClean="0">
                <a:solidFill>
                  <a:srgbClr val="C00000"/>
                </a:solidFill>
              </a:rPr>
            </a:br>
            <a:r>
              <a:rPr lang="ru-RU" sz="5300" b="1" dirty="0" smtClean="0">
                <a:solidFill>
                  <a:srgbClr val="C00000"/>
                </a:solidFill>
              </a:rPr>
              <a:t>                                          </a:t>
            </a:r>
            <a:r>
              <a:rPr lang="ru-RU" sz="4000" b="1" dirty="0" smtClean="0">
                <a:solidFill>
                  <a:srgbClr val="C00000"/>
                </a:solidFill>
              </a:rPr>
              <a:t>Сократ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dirty="0" smtClean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5732463"/>
            <a:ext cx="8229600" cy="5921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3284538"/>
            <a:ext cx="276225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305800" cy="18002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900" b="1" dirty="0" smtClean="0">
                <a:solidFill>
                  <a:srgbClr val="C00000"/>
                </a:solidFill>
              </a:rPr>
              <a:t>Продукты, богатые </a:t>
            </a:r>
            <a:br>
              <a:rPr lang="ru-RU" sz="4900" b="1" dirty="0" smtClean="0">
                <a:solidFill>
                  <a:srgbClr val="C00000"/>
                </a:solidFill>
              </a:rPr>
            </a:br>
            <a:r>
              <a:rPr lang="ru-RU" sz="4900" b="1" dirty="0" smtClean="0">
                <a:solidFill>
                  <a:srgbClr val="C00000"/>
                </a:solidFill>
              </a:rPr>
              <a:t>витамином А:</a:t>
            </a:r>
            <a:r>
              <a:rPr lang="ru-RU" sz="4900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750" y="2274888"/>
            <a:ext cx="7993063" cy="35401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>
                <a:latin typeface="+mj-lt"/>
                <a:cs typeface="+mn-cs"/>
              </a:rPr>
              <a:t>морковь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>
                <a:latin typeface="+mj-lt"/>
                <a:cs typeface="+mn-cs"/>
              </a:rPr>
              <a:t>сладкий перец;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>
                <a:latin typeface="+mj-lt"/>
                <a:cs typeface="+mn-cs"/>
              </a:rPr>
              <a:t>зеленый лук;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>
                <a:latin typeface="+mj-lt"/>
                <a:cs typeface="+mn-cs"/>
              </a:rPr>
              <a:t>щавель;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>
                <a:latin typeface="+mj-lt"/>
                <a:cs typeface="+mn-cs"/>
              </a:rPr>
              <a:t>шпинат;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>
                <a:latin typeface="+mj-lt"/>
                <a:cs typeface="+mn-cs"/>
              </a:rPr>
              <a:t>зелень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800" dirty="0">
                <a:latin typeface="+mj-lt"/>
                <a:cs typeface="+mn-cs"/>
              </a:rPr>
              <a:t>плоды черноплодной рябины,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j-lt"/>
                <a:cs typeface="+mn-cs"/>
              </a:rPr>
              <a:t>     шиповника и облепихи</a:t>
            </a:r>
          </a:p>
        </p:txBody>
      </p:sp>
      <p:pic>
        <p:nvPicPr>
          <p:cNvPr id="4" name="Содержимое 3" descr="carrot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72000" y="1556792"/>
            <a:ext cx="3456384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C:\Users\Андрей\Desktop\45993035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40152" y="4293096"/>
            <a:ext cx="2736304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6" descr="C:\Users\Андрей\Desktop\2508s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851920" y="2852936"/>
            <a:ext cx="2376264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305800" cy="19446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Продукты-источники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витамина С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Picture 3" descr="C:\Users\Андрей\Desktop\food2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80112" y="1699449"/>
            <a:ext cx="2768708" cy="2089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042988" y="1700213"/>
            <a:ext cx="4572000" cy="31099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j-lt"/>
                <a:cs typeface="+mn-cs"/>
              </a:rPr>
              <a:t>зелень петрушки и укропа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j-lt"/>
                <a:cs typeface="+mn-cs"/>
              </a:rPr>
              <a:t>помидоры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j-lt"/>
                <a:cs typeface="+mn-cs"/>
              </a:rPr>
              <a:t>черная и красная смородина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j-lt"/>
                <a:cs typeface="+mn-cs"/>
              </a:rPr>
              <a:t>красный болгарский перец;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j-lt"/>
                <a:cs typeface="+mn-cs"/>
              </a:rPr>
              <a:t>цитрусовые;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j-lt"/>
                <a:cs typeface="+mn-cs"/>
              </a:rPr>
              <a:t>картофель</a:t>
            </a:r>
            <a:r>
              <a:rPr lang="ru-RU" sz="2800" b="1" dirty="0">
                <a:latin typeface="+mj-lt"/>
                <a:cs typeface="+mn-cs"/>
              </a:rPr>
              <a:t> </a:t>
            </a:r>
            <a:endParaRPr lang="ru-RU" dirty="0">
              <a:latin typeface="+mj-lt"/>
              <a:cs typeface="+mn-cs"/>
            </a:endParaRPr>
          </a:p>
        </p:txBody>
      </p:sp>
      <p:pic>
        <p:nvPicPr>
          <p:cNvPr id="5" name="Picture 3" descr="C:\Users\Андрей\Desktop\17541_html_m184a0e4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39952" y="4221088"/>
            <a:ext cx="2952328" cy="2147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305800" cy="18002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Витамин Е содержится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в следующих продуктах: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188" y="2276475"/>
            <a:ext cx="5256212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j-lt"/>
                <a:cs typeface="+mn-cs"/>
              </a:rPr>
              <a:t>печень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j-lt"/>
                <a:cs typeface="+mn-cs"/>
              </a:rPr>
              <a:t>яйца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j-lt"/>
                <a:cs typeface="+mn-cs"/>
              </a:rPr>
              <a:t>пророщенные зерна пшеницы;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j-lt"/>
                <a:cs typeface="+mn-cs"/>
              </a:rPr>
              <a:t>овсяная и гречневая крупы </a:t>
            </a:r>
          </a:p>
        </p:txBody>
      </p:sp>
      <p:pic>
        <p:nvPicPr>
          <p:cNvPr id="4" name="Picture 3" descr="C:\Users\Андрей\Desktop\veal_liver_lyonnais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67363" y="2205038"/>
            <a:ext cx="2460625" cy="1871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 descr="C:\Users\Андрей\Desktop\12ab0ff89c20079a636dbe00fa9908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47664" y="4365104"/>
            <a:ext cx="2664296" cy="1903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8064" y="4221088"/>
            <a:ext cx="3413125" cy="2270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Андрей\Desktop\_MG_3665_wma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2781300"/>
            <a:ext cx="2303463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4" descr="C:\Users\Андрей\Desktop\9f261343bb323650e9e699b9bb5ff70b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163" y="3933825"/>
            <a:ext cx="3384550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2" descr="http://st1.uzmantv.com/videos/300/n00TAl5pkHv/1_1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1557338"/>
            <a:ext cx="2649537" cy="211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305800" cy="18002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Продукты, богатые витаминами группы В: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350" y="2060575"/>
            <a:ext cx="4572000" cy="41544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хлеб грубого помола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молоко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творог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печень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сыр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яйца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капуста;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яблоки;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миндаль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помидоры 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бобовые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65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Первое правило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59338" y="5300663"/>
            <a:ext cx="3654425" cy="9540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+mj-lt"/>
                <a:cs typeface="+mn-cs"/>
              </a:rPr>
              <a:t>включать все группы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+mj-lt"/>
                <a:cs typeface="+mn-cs"/>
              </a:rPr>
              <a:t>продуктов ежедневно</a:t>
            </a:r>
          </a:p>
        </p:txBody>
      </p:sp>
      <p:pic>
        <p:nvPicPr>
          <p:cNvPr id="5122" name="Picture 2" descr="http://podkachaysya-budzdorov.ru/wp-content/uploads/2012/02/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03648" y="1916832"/>
            <a:ext cx="4508037" cy="3299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92D05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Правило второе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85775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95738" y="5589588"/>
            <a:ext cx="457200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+mj-lt"/>
                <a:cs typeface="+mn-cs"/>
              </a:rPr>
              <a:t>Прием пищи 4-6 раз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+mj-lt"/>
                <a:cs typeface="+mn-cs"/>
              </a:rPr>
              <a:t> с промежутками 3-3,5 часа</a:t>
            </a: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1916832"/>
            <a:ext cx="4896544" cy="32795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92D05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Правило третье</a:t>
            </a:r>
          </a:p>
        </p:txBody>
      </p:sp>
      <p:sp>
        <p:nvSpPr>
          <p:cNvPr id="12291" name="Прямоугольник 3"/>
          <p:cNvSpPr>
            <a:spLocks noChangeArrowheads="1"/>
          </p:cNvSpPr>
          <p:nvPr/>
        </p:nvSpPr>
        <p:spPr bwMode="auto">
          <a:xfrm>
            <a:off x="323850" y="1700213"/>
            <a:ext cx="5105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solidFill>
                  <a:srgbClr val="0070C0"/>
                </a:solidFill>
                <a:latin typeface="Constantia" pitchFamily="18" charset="0"/>
              </a:rPr>
              <a:t>Скажите «нет» полуфабрикатам </a:t>
            </a:r>
          </a:p>
          <a:p>
            <a:pPr algn="ctr"/>
            <a:r>
              <a:rPr lang="ru-RU" sz="2400" b="1">
                <a:solidFill>
                  <a:srgbClr val="0070C0"/>
                </a:solidFill>
                <a:latin typeface="Constantia" pitchFamily="18" charset="0"/>
              </a:rPr>
              <a:t>и жирным продуктам</a:t>
            </a:r>
            <a:r>
              <a:rPr lang="ru-RU" b="1">
                <a:solidFill>
                  <a:srgbClr val="0070C0"/>
                </a:solidFill>
                <a:latin typeface="Constantia" pitchFamily="18" charset="0"/>
              </a:rPr>
              <a:t>! </a:t>
            </a:r>
          </a:p>
        </p:txBody>
      </p:sp>
      <p:pic>
        <p:nvPicPr>
          <p:cNvPr id="7170" name="Picture 2" descr="http://www.foodys.co.il/wp-content/uploads/2008/12/%D7%A1%D7%A4%D7%99%D7%A0%D7%9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20969080">
            <a:off x="755576" y="3212976"/>
            <a:ext cx="2736304" cy="20495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2D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172" name="Picture 4" descr="http://s2.15cdn.lt/images/photos/616323/small/salo-50fa8be173b3c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508104" y="1556792"/>
            <a:ext cx="2772139" cy="20791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2D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176" name="Picture 8" descr="http://www.e0852.com/fangchan/UploadFiles_3838/201110/2011101313494690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785487">
            <a:off x="3601713" y="3578189"/>
            <a:ext cx="3528392" cy="26462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2D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29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mg689.imageshack.us/img689/315/culinarybestqualityal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644775"/>
            <a:ext cx="5616575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Правило четвертое</a:t>
            </a: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995738" y="1916113"/>
            <a:ext cx="4022725" cy="831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+mj-lt"/>
                <a:cs typeface="+mn-cs"/>
              </a:rPr>
              <a:t>Ежедневно давайте ребенку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+mj-lt"/>
                <a:cs typeface="+mn-cs"/>
              </a:rPr>
              <a:t> свежие овощи и фрукты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211263"/>
          </a:xfrm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Правило пятое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4213" y="1484313"/>
            <a:ext cx="771683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+mj-lt"/>
                <a:cs typeface="+mn-cs"/>
              </a:rPr>
              <a:t>Ограничьте потребление сладостей и газировки</a:t>
            </a:r>
          </a:p>
        </p:txBody>
      </p:sp>
      <p:graphicFrame>
        <p:nvGraphicFramePr>
          <p:cNvPr id="6" name="Диаграмма 4"/>
          <p:cNvGraphicFramePr>
            <a:graphicFrameLocks/>
          </p:cNvGraphicFramePr>
          <p:nvPr/>
        </p:nvGraphicFramePr>
        <p:xfrm>
          <a:off x="590550" y="2832100"/>
          <a:ext cx="3813175" cy="2892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5"/>
          <p:cNvGraphicFramePr>
            <a:graphicFrameLocks/>
          </p:cNvGraphicFramePr>
          <p:nvPr/>
        </p:nvGraphicFramePr>
        <p:xfrm>
          <a:off x="4694238" y="2832100"/>
          <a:ext cx="3910012" cy="2892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Graphic spid="6" grpId="0">
        <p:bldAsOne/>
      </p:bldGraphic>
      <p:bldGraphic spid="7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507413" cy="12842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Сладости должны быть правильные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484313"/>
            <a:ext cx="2193925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1844675"/>
            <a:ext cx="2276475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43213" y="2133600"/>
            <a:ext cx="3241675" cy="3784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  <a:cs typeface="+mn-cs"/>
              </a:rPr>
              <a:t>    </a:t>
            </a:r>
            <a:r>
              <a:rPr lang="ru-RU" sz="2000" dirty="0">
                <a:latin typeface="+mj-lt"/>
                <a:cs typeface="+mn-cs"/>
              </a:rPr>
              <a:t>Домашняя выпечка.</a:t>
            </a:r>
            <a:br>
              <a:rPr lang="ru-RU" sz="2000" dirty="0">
                <a:latin typeface="+mj-lt"/>
                <a:cs typeface="+mn-cs"/>
              </a:rPr>
            </a:br>
            <a:endParaRPr lang="ru-RU" sz="2000" dirty="0">
              <a:latin typeface="+mj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j-lt"/>
                <a:cs typeface="+mn-cs"/>
              </a:rPr>
              <a:t>Натуральный мармелад, содержащий пектин.</a:t>
            </a:r>
            <a:br>
              <a:rPr lang="ru-RU" sz="2000" dirty="0">
                <a:latin typeface="+mj-lt"/>
                <a:cs typeface="+mn-cs"/>
              </a:rPr>
            </a:br>
            <a:endParaRPr lang="ru-RU" sz="2000" dirty="0">
              <a:latin typeface="+mj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j-lt"/>
                <a:cs typeface="+mn-cs"/>
              </a:rPr>
              <a:t> Варенье и мед .</a:t>
            </a:r>
            <a:br>
              <a:rPr lang="ru-RU" sz="2000" dirty="0">
                <a:latin typeface="+mj-lt"/>
                <a:cs typeface="+mn-cs"/>
              </a:rPr>
            </a:br>
            <a:endParaRPr lang="ru-RU" sz="2000" dirty="0">
              <a:latin typeface="+mj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j-lt"/>
                <a:cs typeface="+mn-cs"/>
              </a:rPr>
              <a:t> Пастила тоже с пектином.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j-lt"/>
                <a:cs typeface="+mn-cs"/>
              </a:rPr>
              <a:t> Сухофрукты.</a:t>
            </a:r>
            <a:br>
              <a:rPr lang="ru-RU" sz="2000" dirty="0">
                <a:latin typeface="+mj-lt"/>
                <a:cs typeface="+mn-cs"/>
              </a:rPr>
            </a:br>
            <a:endParaRPr lang="ru-RU" sz="2000" dirty="0">
              <a:latin typeface="+mj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j-lt"/>
                <a:cs typeface="+mn-cs"/>
              </a:rPr>
              <a:t> </a:t>
            </a:r>
            <a:r>
              <a:rPr lang="ru-RU" sz="2000" b="1" dirty="0">
                <a:latin typeface="+mj-lt"/>
                <a:cs typeface="+mn-cs"/>
              </a:rPr>
              <a:t>Все эти сладости ребенок может употреблять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3557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Количество сахара в газированных напитках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40425" y="2349500"/>
            <a:ext cx="2771775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j-lt"/>
                <a:cs typeface="+mn-cs"/>
              </a:rPr>
              <a:t>В 200 мл сладкой воды содержится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j-lt"/>
                <a:cs typeface="+mn-cs"/>
              </a:rPr>
              <a:t>10 кусков сахара </a:t>
            </a:r>
          </a:p>
        </p:txBody>
      </p:sp>
      <p:pic>
        <p:nvPicPr>
          <p:cNvPr id="24580" name="Picture 4" descr="http://900igr.net/datai/biologija/Poleznye-i-vrednye-produkty-pitanija/0017-023-Sladkie-gazirovannye-napitki-smes-sakhara-khimii-i-gazov-chtoby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2298700"/>
            <a:ext cx="3600450" cy="3600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4" name="Picture 8" descr="http://ukranews.com/uploads/news/2010/03/24/b168b275289cf58b00cf7663eb03828bf8d24d3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963" y="4076700"/>
            <a:ext cx="30480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90" name="Picture 10" descr="http://forum.sibnet.ru/uploads/post-14590-1289390800_thumb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463" y="3068638"/>
            <a:ext cx="230346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Прямоугольник 9"/>
          <p:cNvSpPr>
            <a:spLocks noChangeArrowheads="1"/>
          </p:cNvSpPr>
          <p:nvPr/>
        </p:nvSpPr>
        <p:spPr bwMode="auto">
          <a:xfrm rot="-4022923">
            <a:off x="5080794" y="3675856"/>
            <a:ext cx="1431925" cy="64611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onstantia" pitchFamily="18" charset="0"/>
              </a:rPr>
              <a:t>Сладкая</a:t>
            </a:r>
          </a:p>
          <a:p>
            <a:pPr algn="ctr"/>
            <a:r>
              <a:rPr lang="ru-RU">
                <a:latin typeface="Constantia" pitchFamily="18" charset="0"/>
              </a:rPr>
              <a:t> </a:t>
            </a:r>
            <a:r>
              <a:rPr lang="ru-RU" b="1">
                <a:latin typeface="Constantia" pitchFamily="18" charset="0"/>
              </a:rPr>
              <a:t>газировка</a:t>
            </a:r>
          </a:p>
        </p:txBody>
      </p:sp>
      <p:sp>
        <p:nvSpPr>
          <p:cNvPr id="16392" name="Прямоугольник 10"/>
          <p:cNvSpPr>
            <a:spLocks noChangeArrowheads="1"/>
          </p:cNvSpPr>
          <p:nvPr/>
        </p:nvSpPr>
        <p:spPr bwMode="auto">
          <a:xfrm>
            <a:off x="5435600" y="4724400"/>
            <a:ext cx="968375" cy="3698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Constantia" pitchFamily="18" charset="0"/>
              </a:rPr>
              <a:t>200 мл </a:t>
            </a:r>
          </a:p>
        </p:txBody>
      </p:sp>
      <p:sp>
        <p:nvSpPr>
          <p:cNvPr id="16393" name="Прямоугольник 11"/>
          <p:cNvSpPr>
            <a:spLocks noChangeArrowheads="1"/>
          </p:cNvSpPr>
          <p:nvPr/>
        </p:nvSpPr>
        <p:spPr bwMode="auto">
          <a:xfrm>
            <a:off x="6372225" y="6165850"/>
            <a:ext cx="2127250" cy="368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latin typeface="Constantia" pitchFamily="18" charset="0"/>
              </a:rPr>
              <a:t>10 кусков сахара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6391" grpId="0" animBg="1"/>
      <p:bldP spid="16392" grpId="0" animBg="1"/>
      <p:bldP spid="1639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solidFill>
                  <a:srgbClr val="C00000"/>
                </a:solidFill>
              </a:rPr>
              <a:t>Лучше  давать ребенку обычную воду или приготовленный дома компот</a:t>
            </a:r>
          </a:p>
        </p:txBody>
      </p:sp>
      <p:pic>
        <p:nvPicPr>
          <p:cNvPr id="28676" name="Picture 4" descr="http://podrobnosti.ua/upload/news/2008/10/13/560297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56249">
            <a:off x="800100" y="2482850"/>
            <a:ext cx="3489325" cy="279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0" name="Picture 8" descr="http://www.russianfood.com/dycontent/images/big_183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74455">
            <a:off x="4616450" y="2509838"/>
            <a:ext cx="3652838" cy="360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Правило шестое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03575" y="2349500"/>
            <a:ext cx="2663825" cy="18764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latin typeface="+mj-lt"/>
                <a:cs typeface="+mn-cs"/>
              </a:rPr>
              <a:t>НЕТ!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ЖАРЕНИЕ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ФРИТЮР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ПАНИРОВКА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00113" y="1196975"/>
            <a:ext cx="45720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  <a:latin typeface="+mj-lt"/>
                <a:cs typeface="+mn-cs"/>
              </a:rPr>
              <a:t>Выбирайте правильные способы кулинарной обработки пищи для ребенка</a:t>
            </a:r>
          </a:p>
        </p:txBody>
      </p:sp>
      <p:pic>
        <p:nvPicPr>
          <p:cNvPr id="23554" name="Picture 2" descr="http://canucanit.files.wordpress.com/2012/07/frying-gt.jpg?w=172&amp;h=1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894013"/>
            <a:ext cx="2159000" cy="1619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8" name="Picture 6" descr="http://ryba-moroz.ucoz.ru/_ph/1/1/4342667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4724400"/>
            <a:ext cx="2160587" cy="1612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60" name="Picture 8" descr="http://static.de.groupon-content.net/dealarc/img/citycat/418/osnabrueck-fettiges-ess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292600"/>
            <a:ext cx="2490788" cy="1657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6" name="Picture 4" descr="http://zhaykak.ru/images/2012-10-15/zharka-vo-fritjure_3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25" y="2205038"/>
            <a:ext cx="2000250" cy="2476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1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67175" y="981075"/>
            <a:ext cx="4537075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+mj-lt"/>
                <a:cs typeface="+mn-cs"/>
              </a:rPr>
              <a:t>Выбирайте правильные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+mj-lt"/>
                <a:cs typeface="+mn-cs"/>
              </a:rPr>
              <a:t> способы кулинарной обработки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+mj-lt"/>
                <a:cs typeface="+mn-cs"/>
              </a:rPr>
              <a:t> пищи для ребенка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87900" y="3644900"/>
            <a:ext cx="3640138" cy="22463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latin typeface="+mj-lt"/>
                <a:cs typeface="+mn-cs"/>
              </a:rPr>
              <a:t>ДА!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j-lt"/>
                <a:cs typeface="+mn-cs"/>
              </a:rPr>
              <a:t>ОТВАРИВАНИЕ</a:t>
            </a:r>
            <a:br>
              <a:rPr lang="ru-RU" sz="2400" dirty="0">
                <a:latin typeface="+mj-lt"/>
                <a:cs typeface="+mn-cs"/>
              </a:rPr>
            </a:br>
            <a:r>
              <a:rPr lang="ru-RU" sz="2400" dirty="0">
                <a:latin typeface="+mj-lt"/>
                <a:cs typeface="+mn-cs"/>
              </a:rPr>
              <a:t>ЗАПЕКАНИЕ</a:t>
            </a:r>
            <a:br>
              <a:rPr lang="ru-RU" sz="2400" dirty="0">
                <a:latin typeface="+mj-lt"/>
                <a:cs typeface="+mn-cs"/>
              </a:rPr>
            </a:br>
            <a:r>
              <a:rPr lang="ru-RU" sz="2400" dirty="0">
                <a:latin typeface="+mj-lt"/>
                <a:cs typeface="+mn-cs"/>
              </a:rPr>
              <a:t>ТУШЕНИЕ</a:t>
            </a:r>
            <a:br>
              <a:rPr lang="ru-RU" sz="2400" dirty="0">
                <a:latin typeface="+mj-lt"/>
                <a:cs typeface="+mn-cs"/>
              </a:rPr>
            </a:br>
            <a:r>
              <a:rPr lang="ru-RU" sz="2400" dirty="0">
                <a:latin typeface="+mj-lt"/>
                <a:cs typeface="+mn-cs"/>
              </a:rPr>
              <a:t>ПРИГОТОВЛЕНИЕ НА ПАРУ</a:t>
            </a:r>
          </a:p>
        </p:txBody>
      </p:sp>
      <p:pic>
        <p:nvPicPr>
          <p:cNvPr id="26626" name="Picture 2" descr="http://img1.liveinternet.ru/images/attach/c/3/75/897/75897875_parovo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916113"/>
            <a:ext cx="3811587" cy="3241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05800" cy="77946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Правило седьмое</a:t>
            </a:r>
            <a:endParaRPr lang="ru-RU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1619250" y="1773238"/>
            <a:ext cx="5943600" cy="1076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+mj-lt"/>
                <a:cs typeface="+mn-cs"/>
              </a:rPr>
              <a:t>Скажите </a:t>
            </a:r>
            <a:r>
              <a:rPr lang="ru-RU" sz="3200" b="1" dirty="0">
                <a:solidFill>
                  <a:srgbClr val="FF0000"/>
                </a:solidFill>
                <a:latin typeface="+mj-lt"/>
                <a:cs typeface="+mn-cs"/>
              </a:rPr>
              <a:t>«НЕТ»</a:t>
            </a:r>
            <a:r>
              <a:rPr lang="ru-RU" sz="3200" b="1" dirty="0">
                <a:solidFill>
                  <a:srgbClr val="0070C0"/>
                </a:solidFill>
                <a:latin typeface="+mj-lt"/>
                <a:cs typeface="+mn-cs"/>
              </a:rPr>
              <a:t> чтению,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+mj-lt"/>
                <a:cs typeface="+mn-cs"/>
              </a:rPr>
              <a:t>ТВ и компьютеру во время еды!</a:t>
            </a:r>
          </a:p>
        </p:txBody>
      </p:sp>
      <p:pic>
        <p:nvPicPr>
          <p:cNvPr id="25604" name="Picture 4" descr="http://foodaries.com/uploads/2011/03/junk-food-and-i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3141663"/>
            <a:ext cx="3960813" cy="3194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305800" cy="13557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Завтракайте, обедайте и ужинайте вместе с семьей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9698" name="Picture 2" descr="http://lady.mail.ru/pic/4/a9/a9c397afa342c368ba24e7620ee4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91680" y="2348880"/>
            <a:ext cx="5472608" cy="3652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305800" cy="2303463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C00000"/>
                </a:solidFill>
              </a:rPr>
              <a:t>Пусть наши дети растут здоровыми!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32770" name="Picture 2" descr="http://babyclub.iper.it/archivio/baby/big/4f9579d1e7af9_Porzioni_bambini_larg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75656" y="2492896"/>
            <a:ext cx="6546422" cy="3857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</TotalTime>
  <Words>243</Words>
  <Application>Microsoft Office PowerPoint</Application>
  <PresentationFormat>Экран (4:3)</PresentationFormat>
  <Paragraphs>83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Здоровье – не все, но без здоровья – ничто.                                            Сократ </vt:lpstr>
      <vt:lpstr>Продукты, богатые  витамином А:  </vt:lpstr>
      <vt:lpstr>Продукты-источники  витамина С </vt:lpstr>
      <vt:lpstr>Витамин Е содержится  в следующих продуктах:  </vt:lpstr>
      <vt:lpstr>Продукты, богатые витаминами группы В:  </vt:lpstr>
      <vt:lpstr>Первое правило</vt:lpstr>
      <vt:lpstr>Правило второе</vt:lpstr>
      <vt:lpstr>Правило третье</vt:lpstr>
      <vt:lpstr>Правило четвертое</vt:lpstr>
      <vt:lpstr>Правило пятое </vt:lpstr>
      <vt:lpstr>Сладости должны быть правильные</vt:lpstr>
      <vt:lpstr>Количество сахара в газированных напитках</vt:lpstr>
      <vt:lpstr>Лучше  давать ребенку обычную воду или приготовленный дома компот</vt:lpstr>
      <vt:lpstr>Правило шестое </vt:lpstr>
      <vt:lpstr>Презентация PowerPoint</vt:lpstr>
      <vt:lpstr>Правило седьмое</vt:lpstr>
      <vt:lpstr>Завтракайте, обедайте и ужинайте вместе с семьей</vt:lpstr>
      <vt:lpstr>Пусть наши дети растут здоровыми! 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   «Правила здорового питания детей»</dc:title>
  <dc:creator>Home</dc:creator>
  <cp:lastModifiedBy>User</cp:lastModifiedBy>
  <cp:revision>82</cp:revision>
  <dcterms:created xsi:type="dcterms:W3CDTF">2014-03-23T09:37:33Z</dcterms:created>
  <dcterms:modified xsi:type="dcterms:W3CDTF">2017-12-08T15:24:48Z</dcterms:modified>
</cp:coreProperties>
</file>