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sldx" ContentType="application/vnd.openxmlformats-officedocument.presentationml.slide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6" r:id="rId4"/>
    <p:sldId id="259" r:id="rId5"/>
    <p:sldId id="261" r:id="rId6"/>
    <p:sldId id="264" r:id="rId7"/>
    <p:sldId id="260" r:id="rId8"/>
    <p:sldId id="262" r:id="rId9"/>
    <p:sldId id="263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34567" autoAdjust="0"/>
    <p:restoredTop sz="94660" autoAdjust="0"/>
  </p:normalViewPr>
  <p:slideViewPr>
    <p:cSldViewPr snapToGrid="0">
      <p:cViewPr>
        <p:scale>
          <a:sx n="62" d="100"/>
          <a:sy n="62" d="100"/>
        </p:scale>
        <p:origin x="-96" y="-27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21.08.2017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538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21.08.2017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1913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21.08.2017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944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21.08.2017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7040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21.08.2017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9886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21.08.2017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0264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21.08.2017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4396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21.08.2017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6733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21.08.2017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4486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21.08.2017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7201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21.08.2017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9314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89A218-1BD9-44B7-AD25-60C2204205A7}" type="datetimeFigureOut">
              <a:rPr lang="ru-RU" smtClean="0"/>
              <a:pPr/>
              <a:t>21.08.2017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177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4.emf"/><Relationship Id="rId5" Type="http://schemas.openxmlformats.org/officeDocument/2006/relationships/package" Target="../embeddings/______Microsoft_PowerPoint1.sldx"/><Relationship Id="rId4" Type="http://schemas.openxmlformats.org/officeDocument/2006/relationships/oleObject" Target="../embeddings/oleObject1.bin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5.emf"/><Relationship Id="rId5" Type="http://schemas.openxmlformats.org/officeDocument/2006/relationships/package" Target="../embeddings/______Microsoft_PowerPoint2.sldx"/><Relationship Id="rId4" Type="http://schemas.openxmlformats.org/officeDocument/2006/relationships/oleObject" Target="../embeddings/oleObject2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8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altLang="ru-RU" sz="6000" b="1" smtClean="0">
                <a:solidFill>
                  <a:srgbClr val="0070C0"/>
                </a:solidFill>
                <a:latin typeface="Arno Pro Smbd" panose="02020702050506020403" pitchFamily="18" charset="0"/>
              </a:rPr>
              <a:t/>
            </a:r>
            <a:br>
              <a:rPr lang="ru-RU" altLang="ru-RU" sz="6000" b="1" smtClean="0">
                <a:solidFill>
                  <a:srgbClr val="0070C0"/>
                </a:solidFill>
                <a:latin typeface="Arno Pro Smbd" panose="02020702050506020403" pitchFamily="18" charset="0"/>
              </a:rPr>
            </a:br>
            <a:r>
              <a:rPr lang="ru-RU" altLang="ru-RU" sz="6000" b="1" smtClean="0">
                <a:solidFill>
                  <a:srgbClr val="0070C0"/>
                </a:solidFill>
                <a:latin typeface="Arno Pro Smbd" panose="02020702050506020403" pitchFamily="18" charset="0"/>
              </a:rPr>
              <a:t>Здравствуй, школа!</a:t>
            </a:r>
          </a:p>
        </p:txBody>
      </p:sp>
      <p:pic>
        <p:nvPicPr>
          <p:cNvPr id="2051" name="Picture 4" descr="bells"/>
          <p:cNvPicPr>
            <a:picLocks noGrp="1" noChangeAspect="1" noChangeArrowheads="1" noCrop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051050" y="1773238"/>
            <a:ext cx="4895850" cy="3313112"/>
          </a:xfrm>
        </p:spPr>
      </p:pic>
      <p:pic>
        <p:nvPicPr>
          <p:cNvPr id="2052" name="Picture 7" descr="backgrounds_100048"/>
          <p:cNvPicPr>
            <a:picLocks noGrp="1" noChangeAspect="1" noChangeArrowheads="1" noCrop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Содержимое 2"/>
          <p:cNvSpPr>
            <a:spLocks noGrp="1"/>
          </p:cNvSpPr>
          <p:nvPr>
            <p:ph sz="half" idx="1"/>
          </p:nvPr>
        </p:nvSpPr>
        <p:spPr>
          <a:xfrm>
            <a:off x="2555875" y="2533650"/>
            <a:ext cx="7632700" cy="936625"/>
          </a:xfrm>
        </p:spPr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altLang="ru-RU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Весомое  слово.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284163" y="292100"/>
            <a:ext cx="3313112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6000" b="1">
                <a:solidFill>
                  <a:srgbClr val="C00000"/>
                </a:solidFill>
                <a:latin typeface="Comic Sans MS" pitchFamily="66" charset="0"/>
              </a:rPr>
              <a:t>МАМА</a:t>
            </a:r>
            <a:endParaRPr lang="ru-RU" sz="6000" b="1">
              <a:solidFill>
                <a:srgbClr val="C00000"/>
              </a:solidFill>
            </a:endParaRPr>
          </a:p>
        </p:txBody>
      </p:sp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638175" y="1811338"/>
            <a:ext cx="3451225" cy="101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6000" b="1">
                <a:solidFill>
                  <a:srgbClr val="C00000"/>
                </a:solidFill>
                <a:latin typeface="Comic Sans MS" pitchFamily="66" charset="0"/>
              </a:rPr>
              <a:t>КАМЕНЬ</a:t>
            </a:r>
            <a:endParaRPr lang="ru-RU" sz="6000" b="1"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911225" y="3328988"/>
            <a:ext cx="3178175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6000" b="1">
                <a:solidFill>
                  <a:srgbClr val="C00000"/>
                </a:solidFill>
                <a:latin typeface="Comic Sans MS" pitchFamily="66" charset="0"/>
              </a:rPr>
              <a:t>ПЛАМЯ</a:t>
            </a:r>
            <a:endParaRPr lang="ru-RU" sz="6000" b="1">
              <a:solidFill>
                <a:srgbClr val="C00000"/>
              </a:solidFill>
            </a:endParaRP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941513" y="4899025"/>
            <a:ext cx="3863975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6600" b="1">
                <a:solidFill>
                  <a:srgbClr val="C00000"/>
                </a:solidFill>
                <a:latin typeface="Comic Sans MS" pitchFamily="66" charset="0"/>
              </a:rPr>
              <a:t>РОДИНА</a:t>
            </a:r>
            <a:endParaRPr lang="ru-RU" sz="6600" b="1">
              <a:solidFill>
                <a:srgbClr val="C00000"/>
              </a:solidFill>
            </a:endParaRPr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>
            <a:off x="3633788" y="5761038"/>
            <a:ext cx="54768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5400">
                <a:latin typeface="Comic Sans MS" pitchFamily="66" charset="0"/>
              </a:rPr>
              <a:t>Лучшее  слово! 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2047875" y="1055688"/>
            <a:ext cx="577215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5400">
                <a:latin typeface="Comic Sans MS" pitchFamily="66" charset="0"/>
              </a:rPr>
              <a:t>Любимое слово.</a:t>
            </a:r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3059113" y="4065588"/>
            <a:ext cx="542766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5400">
                <a:latin typeface="Comic Sans MS" pitchFamily="66" charset="0"/>
              </a:rPr>
              <a:t>Горячее  слово.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mph" presetSubtype="6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4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build="p"/>
      <p:bldP spid="3" grpId="0"/>
      <p:bldP spid="4" grpId="0"/>
      <p:bldP spid="5" grpId="0"/>
      <p:bldP spid="6" grpId="0"/>
      <p:bldP spid="6" grpId="1"/>
      <p:bldP spid="7" grpId="0"/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9140952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922763" y="951960"/>
            <a:ext cx="184730" cy="615553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ctr"/>
            <a:endParaRPr lang="ru-RU" sz="3400" b="1" i="1" dirty="0">
              <a:ln w="9525">
                <a:noFill/>
              </a:ln>
              <a:solidFill>
                <a:srgbClr val="00206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085653" y="708917"/>
            <a:ext cx="5013789" cy="4124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Я- патриот своей страны.</a:t>
            </a:r>
          </a:p>
          <a:p>
            <a:pPr algn="ctr"/>
            <a:endParaRPr lang="ru-RU" sz="32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266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9140952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922763" y="951960"/>
            <a:ext cx="184730" cy="615553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ctr"/>
            <a:endParaRPr lang="ru-RU" sz="3400" b="1" i="1" dirty="0">
              <a:ln w="9525">
                <a:noFill/>
              </a:ln>
              <a:solidFill>
                <a:srgbClr val="00206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085653" y="708917"/>
            <a:ext cx="501378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6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325365" y="154112"/>
            <a:ext cx="6431623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600" b="1" dirty="0" smtClean="0">
                <a:solidFill>
                  <a:srgbClr val="002060"/>
                </a:solidFill>
                <a:latin typeface="Segoe UI Semibold" pitchFamily="34" charset="0"/>
                <a:cs typeface="Times New Roman" pitchFamily="18" charset="0"/>
              </a:rPr>
              <a:t>РОДИНА</a:t>
            </a:r>
            <a:r>
              <a:rPr lang="ru-RU" sz="3600" dirty="0" smtClean="0">
                <a:solidFill>
                  <a:srgbClr val="002060"/>
                </a:solidFill>
                <a:latin typeface="Segoe UI Semibold" pitchFamily="34" charset="0"/>
                <a:cs typeface="Times New Roman" pitchFamily="18" charset="0"/>
              </a:rPr>
              <a:t> – это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sz="3200" dirty="0" smtClean="0">
                <a:solidFill>
                  <a:srgbClr val="002060"/>
                </a:solidFill>
                <a:latin typeface="Segoe UI Semibold" pitchFamily="34" charset="0"/>
                <a:cs typeface="Times New Roman" pitchFamily="18" charset="0"/>
              </a:rPr>
              <a:t>улица наша и дом,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sz="3200" dirty="0" smtClean="0">
                <a:solidFill>
                  <a:srgbClr val="002060"/>
                </a:solidFill>
                <a:latin typeface="Segoe UI Semibold" pitchFamily="34" charset="0"/>
                <a:cs typeface="Times New Roman" pitchFamily="18" charset="0"/>
              </a:rPr>
              <a:t>     Где ты играешь с любимым котом,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sz="3200" dirty="0" smtClean="0">
                <a:solidFill>
                  <a:srgbClr val="002060"/>
                </a:solidFill>
                <a:latin typeface="Segoe UI Semibold" pitchFamily="34" charset="0"/>
                <a:cs typeface="Times New Roman" pitchFamily="18" charset="0"/>
              </a:rPr>
              <a:t>     Где твой излюбленный ящик с песком,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sz="3200" dirty="0" smtClean="0">
                <a:solidFill>
                  <a:srgbClr val="002060"/>
                </a:solidFill>
                <a:latin typeface="Segoe UI Semibold" pitchFamily="34" charset="0"/>
                <a:cs typeface="Times New Roman" pitchFamily="18" charset="0"/>
              </a:rPr>
              <a:t>    Луг, чтоб бежать босиком, 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sz="3200" dirty="0" smtClean="0">
                <a:solidFill>
                  <a:srgbClr val="002060"/>
                </a:solidFill>
                <a:latin typeface="Segoe UI Semibold" pitchFamily="34" charset="0"/>
                <a:cs typeface="Times New Roman" pitchFamily="18" charset="0"/>
              </a:rPr>
              <a:t>    Речка за светлым леском,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sz="3200" dirty="0" smtClean="0">
                <a:solidFill>
                  <a:srgbClr val="002060"/>
                </a:solidFill>
                <a:latin typeface="Segoe UI Semibold" pitchFamily="34" charset="0"/>
                <a:cs typeface="Times New Roman" pitchFamily="18" charset="0"/>
              </a:rPr>
              <a:t>    Зимний денёк со снежком,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sz="3200" dirty="0" smtClean="0">
                <a:solidFill>
                  <a:srgbClr val="002060"/>
                </a:solidFill>
                <a:latin typeface="Segoe UI Semibold" pitchFamily="34" charset="0"/>
                <a:cs typeface="Times New Roman" pitchFamily="18" charset="0"/>
              </a:rPr>
              <a:t>    Лёд под блестящим коньком,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sz="3200" dirty="0" smtClean="0">
                <a:solidFill>
                  <a:srgbClr val="002060"/>
                </a:solidFill>
                <a:latin typeface="Segoe UI Semibold" pitchFamily="34" charset="0"/>
                <a:cs typeface="Times New Roman" pitchFamily="18" charset="0"/>
              </a:rPr>
              <a:t>    Садик и школа потом.</a:t>
            </a:r>
            <a:endParaRPr lang="ru-RU" sz="3200" dirty="0">
              <a:latin typeface="Segoe UI Semi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266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1600200" y="0"/>
            <a:ext cx="7086600" cy="868363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800" dirty="0" smtClean="0">
                <a:solidFill>
                  <a:srgbClr val="002060"/>
                </a:solidFill>
                <a:latin typeface="Monotype Corsiva" pitchFamily="66" charset="0"/>
              </a:rPr>
              <a:t>Как вы понимаете слово </a:t>
            </a:r>
            <a:r>
              <a:rPr lang="ru-RU" sz="2800" i="1" u="sng" dirty="0" smtClean="0">
                <a:solidFill>
                  <a:srgbClr val="002060"/>
                </a:solidFill>
                <a:latin typeface="Times New Roman" pitchFamily="18" charset="0"/>
              </a:rPr>
              <a:t>РОДИНА</a:t>
            </a:r>
            <a:r>
              <a:rPr lang="ru-RU" sz="2800" dirty="0" smtClean="0">
                <a:solidFill>
                  <a:srgbClr val="002060"/>
                </a:solidFill>
                <a:latin typeface="Monotype Corsiva" pitchFamily="66" charset="0"/>
              </a:rPr>
              <a:t>?</a:t>
            </a:r>
            <a:r>
              <a:rPr lang="ru-RU" sz="2800" dirty="0" smtClean="0">
                <a:solidFill>
                  <a:schemeClr val="accent2"/>
                </a:solidFill>
                <a:latin typeface="Monotype Corsiva" pitchFamily="66" charset="0"/>
              </a:rPr>
              <a:t/>
            </a:r>
            <a:br>
              <a:rPr lang="ru-RU" sz="2800" dirty="0" smtClean="0">
                <a:solidFill>
                  <a:schemeClr val="accent2"/>
                </a:solidFill>
                <a:latin typeface="Monotype Corsiva" pitchFamily="66" charset="0"/>
              </a:rPr>
            </a:br>
            <a:endParaRPr lang="ru-RU" sz="2800" dirty="0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614488" y="838200"/>
            <a:ext cx="7162800" cy="5867400"/>
          </a:xfrm>
        </p:spPr>
        <p:txBody>
          <a:bodyPr rtlCol="0">
            <a:normAutofit fontScale="85000" lnSpcReduction="20000"/>
          </a:bodyPr>
          <a:lstStyle/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5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ru-RU" sz="65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Родина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                                                   </a:t>
            </a:r>
            <a:r>
              <a:rPr lang="ru-RU" sz="3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малая родина             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Великая Родина              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</a:t>
            </a:r>
            <a:r>
              <a:rPr lang="ru-RU" sz="3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Казахстан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улица,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дом,                                        традиции, обычаи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семья,                                             народ, язык,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родословная                                история,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культура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__________________________________________</a:t>
            </a:r>
            <a:endParaRPr lang="ru-RU" sz="3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2" name="Picture 2" descr="C:\Documents and Settings\Admin\Рабочий стол\орнаменты\СТЕКЛЯ~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0"/>
            <a:ext cx="1397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Прямая со стрелкой 5"/>
          <p:cNvCxnSpPr/>
          <p:nvPr/>
        </p:nvCxnSpPr>
        <p:spPr>
          <a:xfrm flipH="1">
            <a:off x="3581400" y="1828800"/>
            <a:ext cx="2133600" cy="762000"/>
          </a:xfrm>
          <a:prstGeom prst="straightConnector1">
            <a:avLst/>
          </a:prstGeom>
          <a:ln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2819400" y="2209800"/>
            <a:ext cx="0" cy="838200"/>
          </a:xfrm>
          <a:prstGeom prst="straightConnector1">
            <a:avLst/>
          </a:prstGeom>
          <a:ln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5715000" y="1828800"/>
            <a:ext cx="838200" cy="762000"/>
          </a:xfrm>
          <a:prstGeom prst="straightConnector1">
            <a:avLst/>
          </a:prstGeom>
          <a:ln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>
            <a:off x="6629400" y="2895600"/>
            <a:ext cx="0" cy="685800"/>
          </a:xfrm>
          <a:prstGeom prst="straightConnector1">
            <a:avLst/>
          </a:prstGeom>
          <a:ln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6934200" y="3962400"/>
            <a:ext cx="0" cy="685800"/>
          </a:xfrm>
          <a:prstGeom prst="straightConnector1">
            <a:avLst/>
          </a:prstGeom>
          <a:ln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42876"/>
            <a:ext cx="7429520" cy="714356"/>
          </a:xfrm>
          <a:ln>
            <a:miter lim="800000"/>
            <a:headEnd/>
            <a:tailEnd/>
          </a:ln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1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cs typeface="Tahoma" pitchFamily="34" charset="0"/>
              </a:rPr>
              <a:t>Государственные символы </a:t>
            </a:r>
            <a:r>
              <a:rPr lang="ru-RU" sz="1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Tahoma" pitchFamily="34" charset="0"/>
              </a:rPr>
              <a:t>РЕСПУБЛИКИ КАЗАХСТАН</a:t>
            </a:r>
            <a:endParaRPr lang="ru-RU" sz="1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4340" name="Rectangle 1"/>
          <p:cNvSpPr>
            <a:spLocks noChangeArrowheads="1"/>
          </p:cNvSpPr>
          <p:nvPr/>
        </p:nvSpPr>
        <p:spPr bwMode="auto">
          <a:xfrm>
            <a:off x="285750" y="3143250"/>
            <a:ext cx="60007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 eaLnBrk="0" hangingPunct="0">
              <a:defRPr/>
            </a:pPr>
            <a:r>
              <a:rPr lang="ru-RU" sz="2400" dirty="0">
                <a:solidFill>
                  <a:srgbClr val="3426BC"/>
                </a:solidFill>
                <a:latin typeface="Times New Roman" pitchFamily="18" charset="0"/>
                <a:cs typeface="Times New Roman" pitchFamily="18" charset="0"/>
              </a:rPr>
              <a:t>Символом Казахстана также можно считать </a:t>
            </a:r>
          </a:p>
        </p:txBody>
      </p:sp>
      <p:pic>
        <p:nvPicPr>
          <p:cNvPr id="2050" name="Picture 2" descr="http://www.balsas.lt/12/04/statybos_astanoj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79368" y="454435"/>
            <a:ext cx="3452253" cy="22145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2" name="Picture 4" descr="http://www.bnews.kz/wp-content/uploads/2011/03/d0bad0b0d0b7d0bcd183d0bdd0b0d0b9d0b3d0b0d0b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76032" y="3959224"/>
            <a:ext cx="3894138" cy="26320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4" name="Picture 6" descr="http://www.turizm.ru/country_gallery/85/108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6868" y="1223953"/>
            <a:ext cx="2547937" cy="19097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6" name="Picture 8" descr="http://www.bnews.kz/wp-content/uploads/2011/01/d0bad0bcd0b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93267" y="1714500"/>
            <a:ext cx="2506895" cy="1714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8" name="Picture 10" descr="http://img-2007-07.photosight.ru/31/2223083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67544" y="3959225"/>
            <a:ext cx="4408488" cy="26320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346" name="Прямоугольник 11"/>
          <p:cNvSpPr>
            <a:spLocks noChangeArrowheads="1"/>
          </p:cNvSpPr>
          <p:nvPr/>
        </p:nvSpPr>
        <p:spPr bwMode="auto">
          <a:xfrm>
            <a:off x="3000375" y="3500438"/>
            <a:ext cx="468471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400">
                <a:solidFill>
                  <a:srgbClr val="3426BC"/>
                </a:solidFill>
                <a:latin typeface="Times New Roman" pitchFamily="18" charset="0"/>
                <a:cs typeface="Times New Roman" pitchFamily="18" charset="0"/>
              </a:rPr>
              <a:t> столицу нашей Родины - </a:t>
            </a:r>
            <a:r>
              <a:rPr lang="ru-RU" sz="2400" b="1">
                <a:solidFill>
                  <a:srgbClr val="3426BC"/>
                </a:solidFill>
                <a:latin typeface="Times New Roman" pitchFamily="18" charset="0"/>
                <a:cs typeface="Times New Roman" pitchFamily="18" charset="0"/>
              </a:rPr>
              <a:t>Астану.</a:t>
            </a:r>
            <a:r>
              <a:rPr lang="ru-RU" sz="2400">
                <a:solidFill>
                  <a:srgbClr val="3426B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>
              <a:latin typeface="Calibri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0132" y="468488"/>
            <a:ext cx="2169911" cy="1210293"/>
          </a:xfrm>
          <a:prstGeom prst="rect">
            <a:avLst/>
          </a:prstGeom>
        </p:spPr>
      </p:pic>
      <p:pic>
        <p:nvPicPr>
          <p:cNvPr id="12" name="Picture 6" descr="http://www.turizm.ru/country_gallery/85/108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6610" y="484475"/>
            <a:ext cx="2547937" cy="19097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20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9140952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922763" y="951960"/>
            <a:ext cx="184730" cy="615553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ctr"/>
            <a:endParaRPr lang="ru-RU" sz="3400" b="1" i="1" dirty="0">
              <a:ln w="9525">
                <a:noFill/>
              </a:ln>
              <a:solidFill>
                <a:srgbClr val="00206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085653" y="708917"/>
            <a:ext cx="501378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6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325365" y="154112"/>
            <a:ext cx="64316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  <a:defRPr/>
            </a:pPr>
            <a:endParaRPr lang="ru-RU" sz="3200" dirty="0">
              <a:latin typeface="Segoe UI Semibold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356189" y="306732"/>
            <a:ext cx="431514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«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Мы должны развивать у всех граждан Казахстана чувство патриотизма и любви к своей стране»,- сказал  глава нашего государства в Программе 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«Казахстан -2030».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4" descr="C:\Documents and Settings\Admin\Мои документы\доки\Картинки\Казахстан\Назарбаев Н. А. 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657636" y="125858"/>
            <a:ext cx="2154238" cy="2876550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438381" y="3092521"/>
            <a:ext cx="6339155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 А Т Р И О Т И З М</a:t>
            </a: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(греч. </a:t>
            </a:r>
            <a:r>
              <a:rPr lang="en-US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Patris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– родина, отечество) –</a:t>
            </a:r>
            <a:b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любовь к своей Родине, народу, его истории, языку, национальной культуре; преданность Родине, гордость за неё, стремление служить её интересам, защищать от врагов.</a:t>
            </a:r>
            <a:b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266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9140952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922763" y="951960"/>
            <a:ext cx="184730" cy="615553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ctr"/>
            <a:endParaRPr lang="ru-RU" sz="3400" b="1" i="1" dirty="0">
              <a:ln w="9525">
                <a:noFill/>
              </a:ln>
              <a:solidFill>
                <a:srgbClr val="00206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085653" y="708917"/>
            <a:ext cx="501378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6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325365" y="154112"/>
            <a:ext cx="64316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  <a:defRPr/>
            </a:pPr>
            <a:endParaRPr lang="ru-RU" sz="3200" dirty="0">
              <a:latin typeface="Segoe UI Semibold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356189" y="306732"/>
            <a:ext cx="6411074" cy="6130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4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4000" b="1" dirty="0" smtClean="0">
                <a:solidFill>
                  <a:srgbClr val="002060"/>
                </a:solidFill>
                <a:latin typeface="Palatino Linotype" pitchFamily="18" charset="0"/>
              </a:rPr>
              <a:t>В </a:t>
            </a:r>
            <a:r>
              <a:rPr lang="en-GB" sz="4000" b="1" dirty="0" err="1" smtClean="0">
                <a:solidFill>
                  <a:srgbClr val="002060"/>
                </a:solidFill>
                <a:latin typeface="Palatino Linotype" pitchFamily="18" charset="0"/>
              </a:rPr>
              <a:t>этом</a:t>
            </a:r>
            <a:r>
              <a:rPr lang="en-GB" sz="4000" b="1" dirty="0" smtClean="0">
                <a:solidFill>
                  <a:srgbClr val="002060"/>
                </a:solidFill>
                <a:latin typeface="Palatino Linotype" pitchFamily="18" charset="0"/>
              </a:rPr>
              <a:t> </a:t>
            </a:r>
            <a:r>
              <a:rPr lang="en-GB" sz="4000" b="1" dirty="0" err="1" smtClean="0">
                <a:solidFill>
                  <a:srgbClr val="002060"/>
                </a:solidFill>
                <a:latin typeface="Palatino Linotype" pitchFamily="18" charset="0"/>
              </a:rPr>
              <a:t>мире</a:t>
            </a:r>
            <a:r>
              <a:rPr lang="en-GB" sz="4000" b="1" dirty="0" smtClean="0">
                <a:solidFill>
                  <a:srgbClr val="002060"/>
                </a:solidFill>
                <a:latin typeface="Palatino Linotype" pitchFamily="18" charset="0"/>
              </a:rPr>
              <a:t> у </a:t>
            </a:r>
            <a:r>
              <a:rPr lang="en-GB" sz="4000" b="1" dirty="0" err="1" smtClean="0">
                <a:solidFill>
                  <a:srgbClr val="002060"/>
                </a:solidFill>
                <a:latin typeface="Palatino Linotype" pitchFamily="18" charset="0"/>
              </a:rPr>
              <a:t>нас</a:t>
            </a:r>
            <a:r>
              <a:rPr lang="en-GB" sz="4000" b="1" dirty="0" smtClean="0">
                <a:solidFill>
                  <a:srgbClr val="002060"/>
                </a:solidFill>
                <a:latin typeface="Palatino Linotype" pitchFamily="18" charset="0"/>
              </a:rPr>
              <a:t> </a:t>
            </a:r>
            <a:r>
              <a:rPr lang="en-GB" sz="4000" b="1" dirty="0" err="1" smtClean="0">
                <a:solidFill>
                  <a:srgbClr val="002060"/>
                </a:solidFill>
                <a:latin typeface="Palatino Linotype" pitchFamily="18" charset="0"/>
              </a:rPr>
              <a:t>есть</a:t>
            </a:r>
            <a:r>
              <a:rPr lang="en-GB" sz="4000" b="1" dirty="0" smtClean="0">
                <a:solidFill>
                  <a:srgbClr val="002060"/>
                </a:solidFill>
                <a:latin typeface="Palatino Linotype" pitchFamily="18" charset="0"/>
              </a:rPr>
              <a:t> </a:t>
            </a:r>
            <a:r>
              <a:rPr lang="en-GB" sz="4000" b="1" dirty="0" err="1" smtClean="0">
                <a:solidFill>
                  <a:srgbClr val="002060"/>
                </a:solidFill>
                <a:latin typeface="Palatino Linotype" pitchFamily="18" charset="0"/>
              </a:rPr>
              <a:t>только</a:t>
            </a:r>
            <a:r>
              <a:rPr lang="en-GB" sz="4000" b="1" dirty="0" smtClean="0">
                <a:solidFill>
                  <a:srgbClr val="002060"/>
                </a:solidFill>
                <a:latin typeface="Palatino Linotype" pitchFamily="18" charset="0"/>
              </a:rPr>
              <a:t> </a:t>
            </a:r>
            <a:r>
              <a:rPr lang="en-GB" sz="4000" b="1" dirty="0" err="1" smtClean="0">
                <a:solidFill>
                  <a:srgbClr val="002060"/>
                </a:solidFill>
                <a:latin typeface="Palatino Linotype" pitchFamily="18" charset="0"/>
              </a:rPr>
              <a:t>одна</a:t>
            </a:r>
            <a:r>
              <a:rPr lang="en-GB" sz="4000" b="1" dirty="0" smtClean="0">
                <a:solidFill>
                  <a:srgbClr val="002060"/>
                </a:solidFill>
                <a:latin typeface="Palatino Linotype" pitchFamily="18" charset="0"/>
              </a:rPr>
              <a:t> </a:t>
            </a:r>
            <a:r>
              <a:rPr lang="en-GB" sz="4000" b="1" dirty="0" err="1" smtClean="0">
                <a:solidFill>
                  <a:srgbClr val="002060"/>
                </a:solidFill>
                <a:latin typeface="Palatino Linotype" pitchFamily="18" charset="0"/>
              </a:rPr>
              <a:t>Отчизна</a:t>
            </a:r>
            <a:r>
              <a:rPr lang="en-GB" sz="4000" b="1" dirty="0" smtClean="0">
                <a:solidFill>
                  <a:srgbClr val="002060"/>
                </a:solidFill>
                <a:latin typeface="Palatino Linotype" pitchFamily="18" charset="0"/>
              </a:rPr>
              <a:t> , </a:t>
            </a:r>
            <a:r>
              <a:rPr lang="en-GB" sz="4000" b="1" dirty="0" err="1" smtClean="0">
                <a:solidFill>
                  <a:srgbClr val="002060"/>
                </a:solidFill>
                <a:latin typeface="Palatino Linotype" pitchFamily="18" charset="0"/>
              </a:rPr>
              <a:t>это</a:t>
            </a:r>
            <a:r>
              <a:rPr lang="en-GB" sz="4000" b="1" dirty="0" smtClean="0">
                <a:solidFill>
                  <a:srgbClr val="002060"/>
                </a:solidFill>
                <a:latin typeface="Palatino Linotype" pitchFamily="18" charset="0"/>
              </a:rPr>
              <a:t> – </a:t>
            </a:r>
            <a:r>
              <a:rPr lang="en-GB" sz="4000" b="1" dirty="0" err="1" smtClean="0">
                <a:solidFill>
                  <a:srgbClr val="002060"/>
                </a:solidFill>
                <a:latin typeface="Palatino Linotype" pitchFamily="18" charset="0"/>
              </a:rPr>
              <a:t>независимый</a:t>
            </a:r>
            <a:r>
              <a:rPr lang="en-GB" sz="4000" b="1" dirty="0" smtClean="0">
                <a:solidFill>
                  <a:srgbClr val="002060"/>
                </a:solidFill>
                <a:latin typeface="Palatino Linotype" pitchFamily="18" charset="0"/>
              </a:rPr>
              <a:t> </a:t>
            </a:r>
            <a:r>
              <a:rPr lang="en-GB" sz="4000" b="1" dirty="0" err="1" smtClean="0">
                <a:solidFill>
                  <a:srgbClr val="002060"/>
                </a:solidFill>
                <a:latin typeface="Palatino Linotype" pitchFamily="18" charset="0"/>
              </a:rPr>
              <a:t>Казахста</a:t>
            </a:r>
            <a:r>
              <a:rPr lang="ru-RU" sz="4000" b="1" dirty="0" smtClean="0">
                <a:solidFill>
                  <a:srgbClr val="002060"/>
                </a:solidFill>
                <a:latin typeface="Palatino Linotype" pitchFamily="18" charset="0"/>
              </a:rPr>
              <a:t>н.</a:t>
            </a:r>
          </a:p>
          <a:p>
            <a:pPr algn="ctr">
              <a:lnSpc>
                <a:spcPct val="104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4000" b="1" dirty="0" smtClean="0">
              <a:solidFill>
                <a:srgbClr val="002060"/>
              </a:solidFill>
              <a:latin typeface="Palatino Linotype" pitchFamily="18" charset="0"/>
            </a:endParaRPr>
          </a:p>
          <a:p>
            <a:pPr algn="ctr">
              <a:lnSpc>
                <a:spcPct val="104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4000" b="1" dirty="0" smtClean="0">
                <a:solidFill>
                  <a:srgbClr val="002060"/>
                </a:solidFill>
                <a:latin typeface="Palatino Linotype" pitchFamily="18" charset="0"/>
              </a:rPr>
              <a:t>«</a:t>
            </a:r>
            <a:r>
              <a:rPr lang="ru-RU" sz="4000" b="1" dirty="0" smtClean="0">
                <a:solidFill>
                  <a:srgbClr val="002060"/>
                </a:solidFill>
                <a:latin typeface="Palatino Linotype" pitchFamily="18" charset="0"/>
              </a:rPr>
              <a:t> </a:t>
            </a:r>
            <a:r>
              <a:rPr lang="en-GB" sz="4000" b="1" dirty="0" err="1" smtClean="0">
                <a:solidFill>
                  <a:srgbClr val="002060"/>
                </a:solidFill>
                <a:latin typeface="Palatino Linotype" pitchFamily="18" charset="0"/>
              </a:rPr>
              <a:t>Мы</a:t>
            </a:r>
            <a:r>
              <a:rPr lang="ru-RU" sz="4000" b="1" dirty="0" smtClean="0">
                <a:solidFill>
                  <a:srgbClr val="002060"/>
                </a:solidFill>
                <a:latin typeface="Palatino Linotype" pitchFamily="18" charset="0"/>
              </a:rPr>
              <a:t> </a:t>
            </a:r>
            <a:r>
              <a:rPr lang="en-GB" sz="4000" b="1" dirty="0" smtClean="0">
                <a:solidFill>
                  <a:srgbClr val="002060"/>
                </a:solidFill>
                <a:latin typeface="Palatino Linotype" pitchFamily="18" charset="0"/>
              </a:rPr>
              <a:t>– </a:t>
            </a:r>
            <a:endParaRPr lang="ru-RU" sz="4000" b="1" dirty="0" smtClean="0">
              <a:solidFill>
                <a:srgbClr val="002060"/>
              </a:solidFill>
              <a:latin typeface="Palatino Linotype" pitchFamily="18" charset="0"/>
            </a:endParaRPr>
          </a:p>
          <a:p>
            <a:pPr algn="ctr">
              <a:lnSpc>
                <a:spcPct val="104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4000" b="1" dirty="0" smtClean="0">
                <a:solidFill>
                  <a:srgbClr val="002060"/>
                </a:solidFill>
                <a:latin typeface="Palatino Linotype" pitchFamily="18" charset="0"/>
              </a:rPr>
              <a:t>к</a:t>
            </a:r>
            <a:r>
              <a:rPr lang="en-GB" sz="4000" b="1" dirty="0" err="1" smtClean="0">
                <a:solidFill>
                  <a:srgbClr val="002060"/>
                </a:solidFill>
                <a:latin typeface="Palatino Linotype" pitchFamily="18" charset="0"/>
              </a:rPr>
              <a:t>азахстанцы</a:t>
            </a:r>
            <a:r>
              <a:rPr lang="ru-RU" sz="4000" b="1" dirty="0" smtClean="0">
                <a:solidFill>
                  <a:srgbClr val="002060"/>
                </a:solidFill>
                <a:latin typeface="Palatino Linotype" pitchFamily="18" charset="0"/>
              </a:rPr>
              <a:t> </a:t>
            </a:r>
            <a:r>
              <a:rPr lang="en-GB" sz="4000" b="1" dirty="0" smtClean="0">
                <a:solidFill>
                  <a:srgbClr val="002060"/>
                </a:solidFill>
                <a:latin typeface="Palatino Linotype" pitchFamily="18" charset="0"/>
              </a:rPr>
              <a:t>,</a:t>
            </a:r>
            <a:r>
              <a:rPr lang="ru-RU" sz="4000" b="1" dirty="0" smtClean="0">
                <a:solidFill>
                  <a:srgbClr val="002060"/>
                </a:solidFill>
                <a:latin typeface="Palatino Linotype" pitchFamily="18" charset="0"/>
              </a:rPr>
              <a:t> </a:t>
            </a:r>
            <a:r>
              <a:rPr lang="en-GB" sz="4000" b="1" dirty="0" smtClean="0">
                <a:solidFill>
                  <a:srgbClr val="002060"/>
                </a:solidFill>
                <a:latin typeface="Palatino Linotype" pitchFamily="18" charset="0"/>
              </a:rPr>
              <a:t> и </a:t>
            </a:r>
            <a:r>
              <a:rPr lang="en-GB" sz="4000" b="1" dirty="0" err="1" smtClean="0">
                <a:solidFill>
                  <a:srgbClr val="002060"/>
                </a:solidFill>
                <a:latin typeface="Palatino Linotype" pitchFamily="18" charset="0"/>
              </a:rPr>
              <a:t>говорим</a:t>
            </a:r>
            <a:r>
              <a:rPr lang="en-GB" sz="4000" b="1" dirty="0" smtClean="0">
                <a:solidFill>
                  <a:srgbClr val="002060"/>
                </a:solidFill>
                <a:latin typeface="Palatino Linotype" pitchFamily="18" charset="0"/>
              </a:rPr>
              <a:t> </a:t>
            </a:r>
            <a:r>
              <a:rPr lang="en-GB" sz="4000" b="1" dirty="0" err="1" smtClean="0">
                <a:solidFill>
                  <a:srgbClr val="002060"/>
                </a:solidFill>
                <a:latin typeface="Palatino Linotype" pitchFamily="18" charset="0"/>
              </a:rPr>
              <a:t>об</a:t>
            </a:r>
            <a:r>
              <a:rPr lang="en-GB" sz="4000" b="1" dirty="0" smtClean="0">
                <a:solidFill>
                  <a:srgbClr val="002060"/>
                </a:solidFill>
                <a:latin typeface="Palatino Linotype" pitchFamily="18" charset="0"/>
              </a:rPr>
              <a:t> </a:t>
            </a:r>
            <a:r>
              <a:rPr lang="en-GB" sz="4000" b="1" dirty="0" err="1" smtClean="0">
                <a:solidFill>
                  <a:srgbClr val="002060"/>
                </a:solidFill>
                <a:latin typeface="Palatino Linotype" pitchFamily="18" charset="0"/>
              </a:rPr>
              <a:t>этом</a:t>
            </a:r>
            <a:r>
              <a:rPr lang="en-GB" sz="4000" b="1" dirty="0" smtClean="0">
                <a:solidFill>
                  <a:srgbClr val="002060"/>
                </a:solidFill>
                <a:latin typeface="Palatino Linotype" pitchFamily="18" charset="0"/>
              </a:rPr>
              <a:t> с </a:t>
            </a:r>
            <a:r>
              <a:rPr lang="en-GB" sz="4000" b="1" dirty="0" err="1" smtClean="0">
                <a:solidFill>
                  <a:srgbClr val="002060"/>
                </a:solidFill>
                <a:latin typeface="Palatino Linotype" pitchFamily="18" charset="0"/>
              </a:rPr>
              <a:t>гордостью</a:t>
            </a:r>
            <a:r>
              <a:rPr lang="en-GB" sz="4000" b="1" dirty="0" smtClean="0">
                <a:solidFill>
                  <a:srgbClr val="002060"/>
                </a:solidFill>
                <a:latin typeface="Palatino Linotype" pitchFamily="18" charset="0"/>
              </a:rPr>
              <a:t>».</a:t>
            </a:r>
            <a:endParaRPr lang="ru-RU" sz="4000" dirty="0" smtClean="0"/>
          </a:p>
          <a:p>
            <a:pPr algn="ctr"/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266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9140952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922763" y="951960"/>
            <a:ext cx="184730" cy="615553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ctr"/>
            <a:endParaRPr lang="ru-RU" sz="3400" b="1" i="1" dirty="0">
              <a:ln w="9525">
                <a:noFill/>
              </a:ln>
              <a:solidFill>
                <a:srgbClr val="00206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085653" y="708917"/>
            <a:ext cx="501378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6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325365" y="154112"/>
            <a:ext cx="64316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  <a:defRPr/>
            </a:pPr>
            <a:endParaRPr lang="ru-RU" sz="3200" dirty="0">
              <a:latin typeface="Segoe UI Semibold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387011" y="133565"/>
            <a:ext cx="635970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0070C0"/>
                </a:solidFill>
              </a:rPr>
              <a:t>16 декабря – </a:t>
            </a:r>
          </a:p>
          <a:p>
            <a:r>
              <a:rPr lang="ru-RU" sz="4000" b="1" dirty="0" smtClean="0">
                <a:solidFill>
                  <a:srgbClr val="0070C0"/>
                </a:solidFill>
              </a:rPr>
              <a:t>          День Независимости Республики Казахстан.</a:t>
            </a:r>
            <a:r>
              <a:rPr lang="ru-RU" sz="4000" dirty="0" smtClean="0">
                <a:solidFill>
                  <a:srgbClr val="0070C0"/>
                </a:solidFill>
              </a:rPr>
              <a:t> </a:t>
            </a:r>
            <a:endParaRPr lang="ru-RU" sz="4000" dirty="0">
              <a:solidFill>
                <a:srgbClr val="0070C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715784" y="3105835"/>
            <a:ext cx="585627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0070C0"/>
                </a:solidFill>
              </a:rPr>
              <a:t>                   Закон РК </a:t>
            </a:r>
          </a:p>
          <a:p>
            <a:r>
              <a:rPr lang="ru-RU" sz="3200" b="1" dirty="0" smtClean="0">
                <a:solidFill>
                  <a:srgbClr val="0070C0"/>
                </a:solidFill>
              </a:rPr>
              <a:t>«О государственной независимости Республики Казахстан». </a:t>
            </a:r>
            <a:endParaRPr lang="ru-RU" sz="32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2666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9140952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922763" y="951960"/>
            <a:ext cx="184730" cy="615553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ctr"/>
            <a:endParaRPr lang="ru-RU" sz="3400" b="1" i="1" dirty="0">
              <a:ln w="9525">
                <a:noFill/>
              </a:ln>
              <a:solidFill>
                <a:srgbClr val="00206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085653" y="708917"/>
            <a:ext cx="501378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6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325365" y="154112"/>
            <a:ext cx="64316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  <a:defRPr/>
            </a:pPr>
            <a:endParaRPr lang="ru-RU" sz="3200" dirty="0">
              <a:latin typeface="Segoe UI Semibold" pitchFamily="34" charset="0"/>
            </a:endParaRPr>
          </a:p>
        </p:txBody>
      </p:sp>
      <p:pic>
        <p:nvPicPr>
          <p:cNvPr id="1026" name="Рисунок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60083" y="667820"/>
            <a:ext cx="6395425" cy="54144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1448656" y="143838"/>
            <a:ext cx="631860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</a:rPr>
              <a:t>Монумент независимости Казахстана</a:t>
            </a:r>
            <a:endParaRPr lang="ru-RU" sz="28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266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9140952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922763" y="951960"/>
            <a:ext cx="184730" cy="615553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ctr"/>
            <a:endParaRPr lang="ru-RU" sz="3400" b="1" i="1" dirty="0">
              <a:ln w="9525">
                <a:noFill/>
              </a:ln>
              <a:solidFill>
                <a:srgbClr val="00206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085653" y="708917"/>
            <a:ext cx="501378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6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325365" y="154112"/>
            <a:ext cx="64316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  <a:defRPr/>
            </a:pPr>
            <a:endParaRPr lang="ru-RU" sz="3200" dirty="0">
              <a:latin typeface="Segoe UI Semibold" pitchFamily="34" charset="0"/>
            </a:endParaRPr>
          </a:p>
        </p:txBody>
      </p:sp>
      <p:pic>
        <p:nvPicPr>
          <p:cNvPr id="8" name="Picture 4" descr="preziden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42507" y="143838"/>
            <a:ext cx="4541177" cy="5931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5266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9140952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922763" y="951960"/>
            <a:ext cx="184730" cy="615553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ctr"/>
            <a:endParaRPr lang="ru-RU" sz="3400" b="1" i="1" dirty="0">
              <a:ln w="9525">
                <a:noFill/>
              </a:ln>
              <a:solidFill>
                <a:srgbClr val="00206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085653" y="708917"/>
            <a:ext cx="501378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6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325365" y="154112"/>
            <a:ext cx="64316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  <a:defRPr/>
            </a:pPr>
            <a:endParaRPr lang="ru-RU" sz="3200" dirty="0">
              <a:latin typeface="Segoe UI Semibold" pitchFamily="34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049" name="Object 1"/>
          <p:cNvGraphicFramePr>
            <a:graphicFrameLocks noChangeAspect="1"/>
          </p:cNvGraphicFramePr>
          <p:nvPr/>
        </p:nvGraphicFramePr>
        <p:xfrm>
          <a:off x="1438382" y="174661"/>
          <a:ext cx="6352275" cy="58254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Слайд" r:id="rId5" imgW="4570551" imgH="3427315" progId="PowerPoint.Slide.12">
                  <p:embed/>
                </p:oleObj>
              </mc:Choice>
              <mc:Fallback>
                <p:oleObj name="Слайд" r:id="rId5" imgW="4570551" imgH="3427315" progId="PowerPoint.Slide.12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38382" y="174661"/>
                        <a:ext cx="6352275" cy="582544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5266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9140952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922763" y="951960"/>
            <a:ext cx="184730" cy="615553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ctr"/>
            <a:endParaRPr lang="ru-RU" sz="3400" b="1" i="1" dirty="0">
              <a:ln w="9525">
                <a:noFill/>
              </a:ln>
              <a:solidFill>
                <a:srgbClr val="00206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085653" y="708917"/>
            <a:ext cx="501378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6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325365" y="154112"/>
            <a:ext cx="64316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  <a:defRPr/>
            </a:pPr>
            <a:endParaRPr lang="ru-RU" sz="3200" dirty="0">
              <a:latin typeface="Segoe UI Semibold" pitchFamily="34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1345914" y="606174"/>
            <a:ext cx="6339155" cy="52322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Как хорошо, что дружба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                   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 есть на </a:t>
            </a:r>
            <a:r>
              <a:rPr lang="ru-RU" sz="3200" b="1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свете, 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Она, как воздух, нам нужна! </a:t>
            </a:r>
            <a:b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Так пусть шагает дружба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200" b="1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                        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по планете, </a:t>
            </a:r>
            <a:b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Пускай, как солнце,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200" b="1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               светит нам она! </a:t>
            </a:r>
            <a:b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266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9140952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922763" y="951960"/>
            <a:ext cx="184730" cy="615553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ctr"/>
            <a:endParaRPr lang="ru-RU" sz="3400" b="1" i="1" dirty="0">
              <a:ln w="9525">
                <a:noFill/>
              </a:ln>
              <a:solidFill>
                <a:srgbClr val="00206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085653" y="708917"/>
            <a:ext cx="501378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6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325365" y="154112"/>
            <a:ext cx="64316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  <a:defRPr/>
            </a:pPr>
            <a:endParaRPr lang="ru-RU" sz="3200" dirty="0">
              <a:latin typeface="Segoe UI Semibold" pitchFamily="34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1345914" y="606174"/>
            <a:ext cx="6339155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417834" y="246579"/>
            <a:ext cx="6308332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>
                <a:solidFill>
                  <a:srgbClr val="FF0000"/>
                </a:solidFill>
              </a:rPr>
              <a:t>«</a:t>
            </a:r>
            <a:r>
              <a:rPr lang="ru-RU" sz="5400" b="1" dirty="0" err="1" smtClean="0">
                <a:solidFill>
                  <a:srgbClr val="FF0000"/>
                </a:solidFill>
              </a:rPr>
              <a:t>Мәңгілік </a:t>
            </a:r>
            <a:r>
              <a:rPr lang="ru-RU" sz="5400" b="1" dirty="0" smtClean="0">
                <a:solidFill>
                  <a:srgbClr val="FF0000"/>
                </a:solidFill>
              </a:rPr>
              <a:t>Ел» </a:t>
            </a:r>
            <a:r>
              <a:rPr lang="ru-RU" sz="5400" dirty="0" smtClean="0">
                <a:solidFill>
                  <a:srgbClr val="0070C0"/>
                </a:solidFill>
              </a:rPr>
              <a:t>– это национальная </a:t>
            </a:r>
            <a:r>
              <a:rPr lang="ru-RU" sz="5400" b="1" u="sng" dirty="0" smtClean="0">
                <a:solidFill>
                  <a:srgbClr val="0070C0"/>
                </a:solidFill>
              </a:rPr>
              <a:t>идея</a:t>
            </a:r>
            <a:r>
              <a:rPr lang="ru-RU" sz="5400" dirty="0" smtClean="0">
                <a:solidFill>
                  <a:srgbClr val="0070C0"/>
                </a:solidFill>
              </a:rPr>
              <a:t> нашего </a:t>
            </a:r>
            <a:r>
              <a:rPr lang="ru-RU" sz="5400" dirty="0" err="1" smtClean="0">
                <a:solidFill>
                  <a:srgbClr val="0070C0"/>
                </a:solidFill>
              </a:rPr>
              <a:t>общеказахстанского</a:t>
            </a:r>
            <a:r>
              <a:rPr lang="ru-RU" sz="5400" dirty="0" smtClean="0">
                <a:solidFill>
                  <a:srgbClr val="0070C0"/>
                </a:solidFill>
              </a:rPr>
              <a:t> дома, </a:t>
            </a:r>
            <a:r>
              <a:rPr lang="ru-RU" sz="5400" b="1" u="sng" dirty="0" smtClean="0">
                <a:solidFill>
                  <a:srgbClr val="0070C0"/>
                </a:solidFill>
              </a:rPr>
              <a:t>мечта</a:t>
            </a:r>
            <a:r>
              <a:rPr lang="ru-RU" sz="5400" dirty="0" smtClean="0">
                <a:solidFill>
                  <a:srgbClr val="0070C0"/>
                </a:solidFill>
              </a:rPr>
              <a:t> наших предков. </a:t>
            </a:r>
            <a:r>
              <a:rPr lang="ru-RU" sz="5400" dirty="0" smtClean="0"/>
              <a:t/>
            </a:r>
            <a:br>
              <a:rPr lang="ru-RU" sz="5400" dirty="0" smtClean="0"/>
            </a:b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255266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9140952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922763" y="951960"/>
            <a:ext cx="184730" cy="615553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ctr"/>
            <a:endParaRPr lang="ru-RU" sz="3400" b="1" i="1" dirty="0">
              <a:ln w="9525">
                <a:noFill/>
              </a:ln>
              <a:solidFill>
                <a:srgbClr val="00206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085653" y="708917"/>
            <a:ext cx="501378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6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325365" y="154112"/>
            <a:ext cx="64316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  <a:defRPr/>
            </a:pPr>
            <a:endParaRPr lang="ru-RU" sz="3200" dirty="0">
              <a:latin typeface="Segoe UI Semibold" pitchFamily="34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1345914" y="606174"/>
            <a:ext cx="6339155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417834" y="246579"/>
            <a:ext cx="630833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dirty="0" smtClean="0"/>
              <a:t/>
            </a:r>
            <a:br>
              <a:rPr lang="ru-RU" sz="5400" dirty="0" smtClean="0"/>
            </a:br>
            <a:endParaRPr lang="ru-RU" sz="5400" dirty="0"/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1428107" y="636999"/>
            <a:ext cx="6236413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1. Это </a:t>
            </a:r>
            <a:r>
              <a:rPr kumimoji="0" lang="ru-RU" sz="2400" b="0" i="0" u="none" strike="noStrike" cap="none" normalizeH="0" baseline="0" smtClean="0">
                <a:ln>
                  <a:noFill/>
                </a:ln>
                <a:solidFill>
                  <a:srgbClr val="0070C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Независимость Казахстана.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2. Национальное единство, мир и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rgbClr val="0070C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rgbClr val="0070C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согласие в нашем обществе.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3.Это светское общество и высокая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духовность.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4.Зкономический рост на основе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индустриализации и инноваций.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5. Это Общество Всеобщего Труда.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6.Общность истории, культуры и языка.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7. Это национальная безопасность и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глобальное участие нашей страны в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решении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rgbClr val="0070C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общемировых и региональных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проблем.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47990" y="205483"/>
            <a:ext cx="35959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</a:rPr>
              <a:t>Ценности:</a:t>
            </a:r>
            <a:endParaRPr lang="ru-RU" sz="28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266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9140952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922763" y="951960"/>
            <a:ext cx="184730" cy="615553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ctr"/>
            <a:endParaRPr lang="ru-RU" sz="3400" b="1" i="1" dirty="0">
              <a:ln w="9525">
                <a:noFill/>
              </a:ln>
              <a:solidFill>
                <a:srgbClr val="00206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085653" y="708917"/>
            <a:ext cx="501378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6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325365" y="154112"/>
            <a:ext cx="64316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  <a:defRPr/>
            </a:pPr>
            <a:endParaRPr lang="ru-RU" sz="3200" dirty="0">
              <a:latin typeface="Segoe UI Semibold" pitchFamily="34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1345914" y="154112"/>
            <a:ext cx="633915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/>
              <a:t>     </a:t>
            </a:r>
            <a:r>
              <a:rPr lang="ru-RU" sz="3200" b="1" dirty="0" smtClean="0">
                <a:solidFill>
                  <a:srgbClr val="FF0000"/>
                </a:solidFill>
              </a:rPr>
              <a:t>Люди  разных национальностей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417834" y="246579"/>
            <a:ext cx="630833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dirty="0" smtClean="0"/>
              <a:t/>
            </a:r>
            <a:br>
              <a:rPr lang="ru-RU" sz="5400" dirty="0" smtClean="0"/>
            </a:br>
            <a:endParaRPr lang="ru-RU" sz="5400" dirty="0"/>
          </a:p>
        </p:txBody>
      </p:sp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9697" name="Object 1"/>
          <p:cNvGraphicFramePr>
            <a:graphicFrameLocks noChangeAspect="1"/>
          </p:cNvGraphicFramePr>
          <p:nvPr/>
        </p:nvGraphicFramePr>
        <p:xfrm>
          <a:off x="1397287" y="719191"/>
          <a:ext cx="6308332" cy="46747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698" name="Слайд" r:id="rId5" imgW="4570551" imgH="3427315" progId="PowerPoint.Slide.12">
                  <p:embed/>
                </p:oleObj>
              </mc:Choice>
              <mc:Fallback>
                <p:oleObj name="Слайд" r:id="rId5" imgW="4570551" imgH="3427315" progId="PowerPoint.Slide.12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7287" y="719191"/>
                        <a:ext cx="6308332" cy="467474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5266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9140952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922763" y="951960"/>
            <a:ext cx="184730" cy="615553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ctr"/>
            <a:endParaRPr lang="ru-RU" sz="3400" b="1" i="1" dirty="0">
              <a:ln w="9525">
                <a:noFill/>
              </a:ln>
              <a:solidFill>
                <a:srgbClr val="00206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085653" y="708917"/>
            <a:ext cx="501378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6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325365" y="154112"/>
            <a:ext cx="64316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  <a:defRPr/>
            </a:pPr>
            <a:endParaRPr lang="ru-RU" sz="3200" dirty="0">
              <a:latin typeface="Segoe UI Semibold" pitchFamily="34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417834" y="246579"/>
            <a:ext cx="630833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dirty="0" smtClean="0"/>
              <a:t/>
            </a:r>
            <a:br>
              <a:rPr lang="ru-RU" sz="5400" dirty="0" smtClean="0"/>
            </a:br>
            <a:endParaRPr lang="ru-RU" sz="5400" dirty="0"/>
          </a:p>
        </p:txBody>
      </p:sp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1" name="Рисунок 10" descr="&amp;Kcy;&amp;acy;&amp;rcy;&amp;tcy;&amp;icy;&amp;ncy;&amp;kcy;&amp;icy; &amp;pcy;&amp;ocy; &amp;zcy;&amp;acy;&amp;pcy;&amp;rcy;&amp;ocy;&amp;scy;&amp;ucy; &amp;Mcy;&amp;iecy;&amp;zhcy;&amp;dcy;&amp;ucy;&amp;ncy;&amp;acy;&amp;rcy;&amp;ocy;&amp;dcy;&amp;ncy;&amp;acy;&amp;yacy; &amp;vcy;&amp;ycy;&amp;scy;&amp;tcy;&amp;acy;&amp;vcy;&amp;kcy;&amp;acy;  &amp;Acy;&amp;scy;&amp;tcy;&amp;acy;&amp;ncy;&amp;acy; &amp;Ecy;&amp;Kcy;&amp;Scy;&amp;Pcy;&amp;Ocy;-2017.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6189" y="1140432"/>
            <a:ext cx="6390525" cy="43093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1345915" y="339047"/>
            <a:ext cx="64418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ЭКСПО-2017 -«Энергия будущего»  </a:t>
            </a:r>
            <a:endParaRPr lang="ru-RU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266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9140952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922763" y="951960"/>
            <a:ext cx="184730" cy="615553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ctr"/>
            <a:endParaRPr lang="ru-RU" sz="3400" b="1" i="1" dirty="0">
              <a:ln w="9525">
                <a:noFill/>
              </a:ln>
              <a:solidFill>
                <a:srgbClr val="00206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085653" y="708917"/>
            <a:ext cx="501378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6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325365" y="154112"/>
            <a:ext cx="64316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  <a:defRPr/>
            </a:pPr>
            <a:endParaRPr lang="ru-RU" sz="3200" dirty="0">
              <a:latin typeface="Segoe UI Semibold" pitchFamily="34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417834" y="246579"/>
            <a:ext cx="630833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dirty="0" smtClean="0"/>
              <a:t/>
            </a:r>
            <a:br>
              <a:rPr lang="ru-RU" sz="5400" dirty="0" smtClean="0"/>
            </a:br>
            <a:endParaRPr lang="ru-RU" sz="5400" dirty="0"/>
          </a:p>
        </p:txBody>
      </p:sp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3" name="Рисунок 12" descr="&amp;Kcy;&amp;acy;&amp;rcy;&amp;tcy;&amp;icy;&amp;ncy;&amp;kcy;&amp;icy; &amp;pcy;&amp;ocy; &amp;zcy;&amp;acy;&amp;pcy;&amp;rcy;&amp;ocy;&amp;scy;&amp;ucy; &amp;Mcy;&amp;iecy;&amp;zhcy;&amp;dcy;&amp;ucy;&amp;ncy;&amp;acy;&amp;rcy;&amp;ocy;&amp;dcy;&amp;ncy;&amp;acy;&amp;yacy; &amp;vcy;&amp;ycy;&amp;scy;&amp;tcy;&amp;acy;&amp;vcy;&amp;kcy;&amp;acy;  &amp;Acy;&amp;scy;&amp;tcy;&amp;acy;&amp;ncy;&amp;acy; &amp;Ecy;&amp;Kcy;&amp;Scy;&amp;Pcy;&amp;Ocy;-2017.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66463" y="123290"/>
            <a:ext cx="6400800" cy="5887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5266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9140952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922763" y="951960"/>
            <a:ext cx="184730" cy="615553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ctr"/>
            <a:endParaRPr lang="ru-RU" sz="3400" b="1" i="1" dirty="0">
              <a:ln w="9525">
                <a:noFill/>
              </a:ln>
              <a:solidFill>
                <a:srgbClr val="00206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085653" y="708917"/>
            <a:ext cx="501378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6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325365" y="154112"/>
            <a:ext cx="64316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  <a:defRPr/>
            </a:pPr>
            <a:endParaRPr lang="ru-RU" sz="3200" dirty="0">
              <a:latin typeface="Segoe UI Semibold" pitchFamily="34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417834" y="246579"/>
            <a:ext cx="630833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dirty="0" smtClean="0"/>
              <a:t/>
            </a:r>
            <a:br>
              <a:rPr lang="ru-RU" sz="5400" dirty="0" smtClean="0"/>
            </a:br>
            <a:endParaRPr lang="ru-RU" sz="5400" dirty="0"/>
          </a:p>
        </p:txBody>
      </p:sp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" name="Рисунок 9" descr="http://static.365info.kz/uploads/2016/08/6ec590e9f058ca5d3cabded80359356e1-e1471843212753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25366" y="1148926"/>
            <a:ext cx="6472719" cy="4560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1458930" y="388118"/>
            <a:ext cx="61233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i="1" dirty="0" smtClean="0">
                <a:solidFill>
                  <a:srgbClr val="0070C0"/>
                </a:solidFill>
              </a:rPr>
              <a:t>тяжелоатлет</a:t>
            </a:r>
            <a:r>
              <a:rPr lang="ru-RU" sz="3200" dirty="0" smtClean="0">
                <a:solidFill>
                  <a:srgbClr val="0070C0"/>
                </a:solidFill>
              </a:rPr>
              <a:t> </a:t>
            </a:r>
            <a:r>
              <a:rPr lang="ru-RU" sz="3200" b="1" dirty="0" err="1" smtClean="0">
                <a:solidFill>
                  <a:srgbClr val="0070C0"/>
                </a:solidFill>
              </a:rPr>
              <a:t>Ниджат</a:t>
            </a:r>
            <a:r>
              <a:rPr lang="ru-RU" sz="3200" b="1" dirty="0" smtClean="0">
                <a:solidFill>
                  <a:srgbClr val="0070C0"/>
                </a:solidFill>
              </a:rPr>
              <a:t> Рахимов</a:t>
            </a:r>
            <a:endParaRPr lang="ru-RU" sz="3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266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9140952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922763" y="951960"/>
            <a:ext cx="184730" cy="615553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ctr"/>
            <a:endParaRPr lang="ru-RU" sz="3400" b="1" i="1" dirty="0">
              <a:ln w="9525">
                <a:noFill/>
              </a:ln>
              <a:solidFill>
                <a:srgbClr val="00206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085653" y="708917"/>
            <a:ext cx="501378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6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325365" y="154112"/>
            <a:ext cx="64316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  <a:defRPr/>
            </a:pPr>
            <a:endParaRPr lang="ru-RU" sz="3200" dirty="0">
              <a:latin typeface="Segoe UI Semibold" pitchFamily="34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417834" y="246579"/>
            <a:ext cx="630833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dirty="0" smtClean="0"/>
              <a:t/>
            </a:r>
            <a:br>
              <a:rPr lang="ru-RU" sz="5400" dirty="0" smtClean="0"/>
            </a:br>
            <a:endParaRPr lang="ru-RU" sz="5400" dirty="0"/>
          </a:p>
        </p:txBody>
      </p:sp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1458930" y="388118"/>
            <a:ext cx="612339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70C0"/>
                </a:solidFill>
              </a:rPr>
              <a:t>Дмитрий </a:t>
            </a:r>
            <a:r>
              <a:rPr lang="ru-RU" sz="3200" b="1" dirty="0" err="1" smtClean="0">
                <a:solidFill>
                  <a:srgbClr val="0070C0"/>
                </a:solidFill>
              </a:rPr>
              <a:t>Баландин</a:t>
            </a:r>
            <a:r>
              <a:rPr lang="ru-RU" sz="3200" b="1" dirty="0" smtClean="0">
                <a:solidFill>
                  <a:srgbClr val="0070C0"/>
                </a:solidFill>
              </a:rPr>
              <a:t>- </a:t>
            </a:r>
            <a:r>
              <a:rPr lang="ru-RU" sz="4000" dirty="0" smtClean="0">
                <a:solidFill>
                  <a:srgbClr val="0070C0"/>
                </a:solidFill>
              </a:rPr>
              <a:t>пловец</a:t>
            </a:r>
            <a:endParaRPr lang="ru-RU" sz="4000" dirty="0">
              <a:solidFill>
                <a:srgbClr val="0070C0"/>
              </a:solidFill>
            </a:endParaRPr>
          </a:p>
        </p:txBody>
      </p:sp>
      <p:pic>
        <p:nvPicPr>
          <p:cNvPr id="12" name="Рисунок 11" descr="&amp;Fcy;&amp;ocy;&amp;tcy;&amp;ocy; AFP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66463" y="1181529"/>
            <a:ext cx="6441897" cy="3947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5266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9140952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922763" y="951960"/>
            <a:ext cx="184730" cy="615553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ctr"/>
            <a:endParaRPr lang="ru-RU" sz="3400" b="1" i="1" dirty="0">
              <a:ln w="9525">
                <a:noFill/>
              </a:ln>
              <a:solidFill>
                <a:srgbClr val="00206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085653" y="708917"/>
            <a:ext cx="501378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6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325365" y="154112"/>
            <a:ext cx="64316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  <a:defRPr/>
            </a:pPr>
            <a:endParaRPr lang="ru-RU" sz="3200" dirty="0">
              <a:latin typeface="Segoe UI Semibold" pitchFamily="34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417834" y="246579"/>
            <a:ext cx="630833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dirty="0" smtClean="0"/>
              <a:t/>
            </a:r>
            <a:br>
              <a:rPr lang="ru-RU" sz="5400" dirty="0" smtClean="0"/>
            </a:br>
            <a:endParaRPr lang="ru-RU" sz="5400" dirty="0"/>
          </a:p>
        </p:txBody>
      </p:sp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3" name="Рисунок 12" descr="14714641034r3yt_1000x768[1]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97286" y="1148926"/>
            <a:ext cx="6380252" cy="4560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Прямоугольник 13"/>
          <p:cNvSpPr/>
          <p:nvPr/>
        </p:nvSpPr>
        <p:spPr>
          <a:xfrm>
            <a:off x="1571946" y="441789"/>
            <a:ext cx="60206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solidFill>
                  <a:srgbClr val="0070C0"/>
                </a:solidFill>
              </a:rPr>
              <a:t>Боксёр  - </a:t>
            </a:r>
            <a:r>
              <a:rPr lang="ru-RU" sz="3600" b="1" dirty="0" err="1" smtClean="0">
                <a:solidFill>
                  <a:srgbClr val="0070C0"/>
                </a:solidFill>
              </a:rPr>
              <a:t>Данияр</a:t>
            </a:r>
            <a:r>
              <a:rPr lang="ru-RU" sz="3600" b="1" dirty="0" smtClean="0">
                <a:solidFill>
                  <a:srgbClr val="0070C0"/>
                </a:solidFill>
              </a:rPr>
              <a:t> </a:t>
            </a:r>
            <a:r>
              <a:rPr lang="ru-RU" sz="3600" b="1" dirty="0" err="1" smtClean="0">
                <a:solidFill>
                  <a:srgbClr val="0070C0"/>
                </a:solidFill>
              </a:rPr>
              <a:t>Елеусинов</a:t>
            </a:r>
            <a:endParaRPr lang="ru-RU" sz="36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266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9140952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922763" y="951960"/>
            <a:ext cx="184730" cy="615553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ctr"/>
            <a:endParaRPr lang="ru-RU" sz="3400" b="1" i="1" dirty="0">
              <a:ln w="9525">
                <a:noFill/>
              </a:ln>
              <a:solidFill>
                <a:srgbClr val="00206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085653" y="708917"/>
            <a:ext cx="501378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6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325365" y="154112"/>
            <a:ext cx="64316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  <a:defRPr/>
            </a:pPr>
            <a:endParaRPr lang="ru-RU" sz="3200" dirty="0">
              <a:latin typeface="Segoe UI Semibold" pitchFamily="34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417834" y="246579"/>
            <a:ext cx="630833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dirty="0" smtClean="0"/>
              <a:t/>
            </a:r>
            <a:br>
              <a:rPr lang="ru-RU" sz="5400" dirty="0" smtClean="0"/>
            </a:br>
            <a:endParaRPr lang="ru-RU" sz="5400" dirty="0"/>
          </a:p>
        </p:txBody>
      </p:sp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1571946" y="441789"/>
            <a:ext cx="60206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600" b="1" dirty="0">
              <a:solidFill>
                <a:srgbClr val="0070C0"/>
              </a:solidFill>
            </a:endParaRPr>
          </a:p>
        </p:txBody>
      </p:sp>
      <p:sp>
        <p:nvSpPr>
          <p:cNvPr id="34817" name="Rectangle 1"/>
          <p:cNvSpPr>
            <a:spLocks noChangeArrowheads="1"/>
          </p:cNvSpPr>
          <p:nvPr/>
        </p:nvSpPr>
        <p:spPr bwMode="auto">
          <a:xfrm rot="10800000" flipV="1">
            <a:off x="1376737" y="54005"/>
            <a:ext cx="6369978" cy="5447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Мы гордимся тем, что Казахстан называют в мире территорией дружбы и диалога. Для людей разной веры, живущих одной мечтой о добре и дружбе по силам задача построения нового Казахстана в новом мире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"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36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(Н.А.Назарбаев)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B0F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266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200</TotalTime>
  <Words>399</Words>
  <Application>Microsoft Office PowerPoint</Application>
  <PresentationFormat>Экран (4:3)</PresentationFormat>
  <Paragraphs>90</Paragraphs>
  <Slides>22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4" baseType="lpstr">
      <vt:lpstr>Тема Office</vt:lpstr>
      <vt:lpstr>Слайд</vt:lpstr>
      <vt:lpstr> Здравствуй, школа!</vt:lpstr>
      <vt:lpstr>Презентация PowerPoint</vt:lpstr>
      <vt:lpstr>Презентация PowerPoint</vt:lpstr>
      <vt:lpstr>Презентация PowerPoint</vt:lpstr>
      <vt:lpstr>Как вы понимаете слово РОДИНА? </vt:lpstr>
      <vt:lpstr>Государственные символы РЕСПУБЛИКИ КАЗАХСТАН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Михаил Горяйнов</dc:creator>
  <cp:lastModifiedBy>User</cp:lastModifiedBy>
  <cp:revision>39</cp:revision>
  <dcterms:created xsi:type="dcterms:W3CDTF">2013-11-19T05:52:05Z</dcterms:created>
  <dcterms:modified xsi:type="dcterms:W3CDTF">2017-08-21T03:15:53Z</dcterms:modified>
</cp:coreProperties>
</file>