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6" r:id="rId10"/>
    <p:sldId id="267" r:id="rId11"/>
    <p:sldId id="265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0" r:id="rId24"/>
    <p:sldId id="279" r:id="rId25"/>
    <p:sldId id="281" r:id="rId26"/>
    <p:sldId id="282" r:id="rId27"/>
    <p:sldId id="283" r:id="rId28"/>
    <p:sldId id="284" r:id="rId29"/>
    <p:sldId id="285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36" d="100"/>
          <a:sy n="36" d="100"/>
        </p:scale>
        <p:origin x="-52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11/5/2011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4" Type="http://schemas.openxmlformats.org/officeDocument/2006/relationships/image" Target="../media/image3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&#1042;&#1083;&#1072;&#1076;&#1077;&#1083;&#1077;&#1094;\&#1056;&#1072;&#1073;&#1086;&#1095;&#1080;&#1081;%20&#1089;&#1090;&#1086;&#1083;\&#1087;&#1086;&#1077;&#1079;&#1076;%205%20&#1082;&#1083;&#1072;&#1089;&#1089;\&#1080;&#1079;%20&#1084;&#1092;%20&#1055;&#1072;&#1088;&#1086;&#1074;&#1086;&#1079;&#1080;&#1082;%20&#1080;&#1079;%20&#1056;&#1086;&#1084;&#1072;&#1096;&#1082;&#1086;&#1074;&#1086;-&#1055;&#1077;&#1089;&#1077;&#1085;&#1082;&#1072;%20&#1087;&#1072;&#1088;&#1086;&#1074;&#1086;&#1079;&#1080;&#1082;&#1072;.mp3" TargetMode="Externa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" y="914400"/>
            <a:ext cx="9144000" cy="1754326"/>
          </a:xfrm>
          <a:prstGeom prst="rect">
            <a:avLst/>
          </a:prstGeom>
          <a:gradFill flip="none" rotWithShape="1">
            <a:gsLst>
              <a:gs pos="0">
                <a:srgbClr val="FF3399"/>
              </a:gs>
              <a:gs pos="25000">
                <a:srgbClr val="FF6633"/>
              </a:gs>
              <a:gs pos="50000">
                <a:srgbClr val="FFFF00"/>
              </a:gs>
              <a:gs pos="75000">
                <a:srgbClr val="01A78F"/>
              </a:gs>
              <a:gs pos="100000">
                <a:srgbClr val="3366FF"/>
              </a:gs>
            </a:gsLst>
            <a:lin ang="2700000" scaled="1"/>
            <a:tileRect/>
          </a:gradFill>
          <a:scene3d>
            <a:camera prst="orthographicFront">
              <a:rot lat="0" lon="21299999" rev="0"/>
            </a:camera>
            <a:lightRig rig="flat" dir="tl">
              <a:rot lat="0" lon="0" rev="66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kumimoji="0" lang="ru-RU" sz="5400" b="1" i="0" u="none" strike="noStrike" cap="none" spc="0" normalizeH="0" baseline="0" dirty="0" smtClean="0">
                <a:ln w="11430"/>
                <a:gradFill flip="none" rotWithShape="1"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10800000" scaled="1"/>
                  <a:tileRect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"Веселый математический поезд"</a:t>
            </a:r>
            <a:endParaRPr lang="ru-RU" sz="5400" b="1" cap="none" spc="0" dirty="0">
              <a:ln w="11430"/>
              <a:gradFill flip="none" rotWithShape="1"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10800000" scaled="1"/>
                <a:tileRect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4" name="Рисунок 3" descr="parovozik.iz.romashkova.0-03-4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0800" y="2819400"/>
            <a:ext cx="6502400" cy="4038600"/>
          </a:xfrm>
          <a:prstGeom prst="rect">
            <a:avLst/>
          </a:prstGeo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6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  <p:pic>
        <p:nvPicPr>
          <p:cNvPr id="7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7369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4199"/>
                            </p:stCondLst>
                            <p:childTnLst>
                              <p:par>
                                <p:cTn id="3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736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1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3" grpId="0" build="allAtOnce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665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421159"/>
            <a:ext cx="7543800" cy="543684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67000" y="609600"/>
            <a:ext cx="284244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Вопросы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62000" y="1600200"/>
            <a:ext cx="7467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На грядке сидели 4 воробья. К ним прилетели еще 2 воробья. Кот Васька подкрался и схватил одного воробья. Сколько воробьев осталось на грядке?</a:t>
            </a:r>
            <a:endParaRPr lang="ru-RU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e1a0526faf9e1685e41774e73964fe7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5715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1"/>
            <a:ext cx="91440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Четверо играли в домино 4 часа. Сколько часов играл каждый?</a:t>
            </a:r>
            <a:endParaRPr lang="ru-RU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raduga.0-05-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0"/>
            <a:ext cx="8128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81000" y="533400"/>
            <a:ext cx="7924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По дороге шли 2 мальчика и 2 рубля нашли. За ними еще четверо идут, сколько они найдут?</a:t>
            </a:r>
            <a:endParaRPr lang="ru-RU" sz="40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19200" y="685800"/>
            <a:ext cx="7086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Найти 2 таких числа, произведение которых 24 и частное тоже 24.</a:t>
            </a:r>
            <a:endParaRPr lang="ru-RU" sz="4000" dirty="0"/>
          </a:p>
        </p:txBody>
      </p:sp>
      <p:pic>
        <p:nvPicPr>
          <p:cNvPr id="3" name="Рисунок 2" descr="139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3024187"/>
            <a:ext cx="5714999" cy="38338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90600" y="762000"/>
            <a:ext cx="7086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 smtClean="0"/>
              <a:t>Сколько получится десятков, если 2 десятка умножить на 3 десятка? </a:t>
            </a:r>
            <a:endParaRPr lang="ru-RU" sz="4000" dirty="0"/>
          </a:p>
        </p:txBody>
      </p:sp>
      <p:pic>
        <p:nvPicPr>
          <p:cNvPr id="3" name="Рисунок 2" descr="570721147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600" y="3276600"/>
            <a:ext cx="3969124" cy="3598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1368eb6833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7315200" cy="2308324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Пассажир такси ехал в село. По дороге он встретил пять грузовиков и три легковые машины. Сколько всего машин ехало в село?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7cdc781659d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1295400"/>
            <a:ext cx="5943600" cy="5562600"/>
          </a:xfrm>
          <a:prstGeom prst="rect">
            <a:avLst/>
          </a:prstGeom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0" y="0"/>
            <a:ext cx="75438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Ребята пилят бревно на части определенной длины. Отпиливание одного такого куска занимает одну минуту. За сколько минут они распилят бревно длиной 5 метров на пять частей?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764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Миша стоя на одной ноге весит 35 килограмм. Сколько он будет весить если встанет на обе ноги?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3" name="Рисунок 2" descr="zakoldovannyj.malchik.0-07-4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676400"/>
            <a:ext cx="8128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arovozik.iz.romashkova.0-03-5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1 станция «Эрудит»</a:t>
            </a:r>
            <a:endParaRPr lang="ru-RU" dirty="0"/>
          </a:p>
        </p:txBody>
      </p:sp>
      <p:pic>
        <p:nvPicPr>
          <p:cNvPr id="4" name="Содержимое 3" descr="parovozik-iz-romashkov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6877" y="1600200"/>
            <a:ext cx="5990245" cy="4525963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82000" y="6019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yfxfkmyb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0"/>
            <a:ext cx="73152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2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ст</a:t>
            </a:r>
            <a:r>
              <a:rPr lang="ru-RU" dirty="0" smtClean="0">
                <a:solidFill>
                  <a:srgbClr val="FFC000"/>
                </a:solidFill>
              </a:rPr>
              <a:t>анц</a:t>
            </a:r>
            <a:r>
              <a:rPr lang="ru-RU" dirty="0" smtClean="0">
                <a:solidFill>
                  <a:srgbClr val="002060"/>
                </a:solidFill>
              </a:rPr>
              <a:t>ия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7030A0"/>
                </a:solidFill>
              </a:rPr>
              <a:t>«Весёл</a:t>
            </a:r>
            <a:r>
              <a:rPr lang="ru-RU" dirty="0" smtClean="0">
                <a:solidFill>
                  <a:srgbClr val="FF0000"/>
                </a:solidFill>
              </a:rPr>
              <a:t>ые </a:t>
            </a:r>
            <a:r>
              <a:rPr lang="ru-RU" dirty="0" smtClean="0">
                <a:solidFill>
                  <a:srgbClr val="7030A0"/>
                </a:solidFill>
              </a:rPr>
              <a:t>но</a:t>
            </a:r>
            <a:r>
              <a:rPr lang="ru-RU" dirty="0" smtClean="0">
                <a:solidFill>
                  <a:srgbClr val="00B050"/>
                </a:solidFill>
              </a:rPr>
              <a:t>тки»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parovozik-iz-romashkova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76877" y="1600200"/>
            <a:ext cx="5990245" cy="4525963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229600" y="58674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Film_shot00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0"/>
            <a:ext cx="885825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7030A0"/>
                </a:solidFill>
              </a:rPr>
              <a:t>3 с</a:t>
            </a:r>
            <a:r>
              <a:rPr lang="ru-RU" dirty="0" smtClean="0">
                <a:solidFill>
                  <a:srgbClr val="92D050"/>
                </a:solidFill>
              </a:rPr>
              <a:t>тан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ция </a:t>
            </a:r>
            <a:r>
              <a:rPr lang="ru-RU" dirty="0" smtClean="0">
                <a:solidFill>
                  <a:srgbClr val="00B0F0"/>
                </a:solidFill>
              </a:rPr>
              <a:t>«Угадай-ка»</a:t>
            </a:r>
            <a:endParaRPr lang="ru-RU" dirty="0">
              <a:solidFill>
                <a:srgbClr val="00B0F0"/>
              </a:solidFill>
            </a:endParaRPr>
          </a:p>
        </p:txBody>
      </p:sp>
      <p:pic>
        <p:nvPicPr>
          <p:cNvPr id="4" name="Содержимое 3" descr="2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38200" y="1600200"/>
            <a:ext cx="7619999" cy="5257800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img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69342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066800" y="2438400"/>
            <a:ext cx="39364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(Точка)</a:t>
            </a:r>
            <a:endParaRPr lang="ru-RU" sz="3200" dirty="0"/>
          </a:p>
        </p:txBody>
      </p:sp>
      <p:pic>
        <p:nvPicPr>
          <p:cNvPr id="4" name="Рисунок 3" descr="cjk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667000"/>
            <a:ext cx="6705600" cy="419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img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7086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990600" y="2133600"/>
            <a:ext cx="167706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(Минус) </a:t>
            </a:r>
            <a:endParaRPr lang="ru-RU" sz="3200" dirty="0"/>
          </a:p>
        </p:txBody>
      </p:sp>
      <p:pic>
        <p:nvPicPr>
          <p:cNvPr id="4" name="Рисунок 3" descr="8349ad866338918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590800"/>
            <a:ext cx="6248400" cy="4267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img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82296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2362200"/>
            <a:ext cx="158947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(Сумма)</a:t>
            </a:r>
            <a:endParaRPr lang="ru-RU" sz="3200" dirty="0"/>
          </a:p>
        </p:txBody>
      </p:sp>
      <p:pic>
        <p:nvPicPr>
          <p:cNvPr id="4" name="Рисунок 3" descr="ltnb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2881312"/>
            <a:ext cx="6095999" cy="39766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g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0"/>
            <a:ext cx="8077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 descr="3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2133600"/>
            <a:ext cx="7924800" cy="46935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B0F0"/>
                </a:solidFill>
              </a:rPr>
              <a:t>4 с</a:t>
            </a:r>
            <a:r>
              <a:rPr lang="ru-RU" dirty="0" smtClean="0">
                <a:solidFill>
                  <a:srgbClr val="FFC000"/>
                </a:solidFill>
              </a:rPr>
              <a:t>тан</a:t>
            </a:r>
            <a:r>
              <a:rPr lang="ru-RU" dirty="0" smtClean="0">
                <a:solidFill>
                  <a:srgbClr val="FF0000"/>
                </a:solidFill>
              </a:rPr>
              <a:t>ция</a:t>
            </a:r>
            <a:r>
              <a:rPr lang="ru-RU" dirty="0" smtClean="0"/>
              <a:t> </a:t>
            </a:r>
            <a:r>
              <a:rPr lang="ru-RU" dirty="0" smtClean="0">
                <a:solidFill>
                  <a:srgbClr val="92D050"/>
                </a:solidFill>
              </a:rPr>
              <a:t>«Вн</a:t>
            </a:r>
            <a:r>
              <a:rPr lang="ru-RU" dirty="0" smtClean="0">
                <a:solidFill>
                  <a:schemeClr val="bg2">
                    <a:lumMod val="50000"/>
                  </a:schemeClr>
                </a:solidFill>
              </a:rPr>
              <a:t>има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тел</a:t>
            </a:r>
            <a:r>
              <a:rPr lang="ru-RU" dirty="0" smtClean="0">
                <a:solidFill>
                  <a:srgbClr val="7030A0"/>
                </a:solidFill>
              </a:rPr>
              <a:t>ьна</a:t>
            </a:r>
            <a:r>
              <a:rPr lang="ru-RU" dirty="0" smtClean="0">
                <a:solidFill>
                  <a:srgbClr val="00B050"/>
                </a:solidFill>
              </a:rPr>
              <a:t>я</a:t>
            </a:r>
            <a:r>
              <a:rPr lang="ru-RU" dirty="0" smtClean="0">
                <a:solidFill>
                  <a:srgbClr val="FF0000"/>
                </a:solidFill>
              </a:rPr>
              <a:t>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Содержимое 3" descr="cjk.jpe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43000" y="2057400"/>
            <a:ext cx="7315199" cy="4800600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5 ст</a:t>
            </a:r>
            <a:r>
              <a:rPr lang="ru-RU" b="1" dirty="0" smtClean="0">
                <a:solidFill>
                  <a:srgbClr val="FFC000"/>
                </a:solidFill>
              </a:rPr>
              <a:t>ан</a:t>
            </a:r>
            <a:r>
              <a:rPr lang="ru-RU" b="1" dirty="0" smtClean="0">
                <a:solidFill>
                  <a:srgbClr val="FF0000"/>
                </a:solidFill>
              </a:rPr>
              <a:t>ция</a:t>
            </a:r>
            <a:r>
              <a:rPr lang="ru-RU" b="1" dirty="0" smtClean="0"/>
              <a:t> </a:t>
            </a:r>
            <a:r>
              <a:rPr lang="ru-RU" b="1" dirty="0" smtClean="0">
                <a:solidFill>
                  <a:srgbClr val="00B050"/>
                </a:solidFill>
              </a:rPr>
              <a:t>"Св</a:t>
            </a:r>
            <a:r>
              <a:rPr lang="ru-RU" b="1" dirty="0" smtClean="0">
                <a:solidFill>
                  <a:srgbClr val="FF0000"/>
                </a:solidFill>
              </a:rPr>
              <a:t>етоф</a:t>
            </a:r>
            <a:r>
              <a:rPr lang="ru-RU" b="1" dirty="0" smtClean="0">
                <a:solidFill>
                  <a:srgbClr val="0070C0"/>
                </a:solidFill>
              </a:rPr>
              <a:t>ор"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4" name="Содержимое 3" descr="parovozik.iz.romashkova.0-03-13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382000" y="5943600"/>
            <a:ext cx="381000" cy="381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img10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0"/>
            <a:ext cx="6553200" cy="2526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 descr="4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2667000"/>
            <a:ext cx="6400800" cy="41757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6 станция </a:t>
            </a:r>
            <a:r>
              <a:rPr lang="ru-RU" b="1" dirty="0" smtClean="0">
                <a:solidFill>
                  <a:srgbClr val="00B050"/>
                </a:solidFill>
              </a:rPr>
              <a:t>"Рыболовная"</a:t>
            </a:r>
            <a:endParaRPr lang="ru-RU" dirty="0">
              <a:solidFill>
                <a:srgbClr val="00B050"/>
              </a:solidFill>
            </a:endParaRPr>
          </a:p>
        </p:txBody>
      </p:sp>
      <p:pic>
        <p:nvPicPr>
          <p:cNvPr id="4" name="Содержимое 3" descr="b09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" y="1600200"/>
            <a:ext cx="9144000" cy="5257800"/>
          </a:xfrm>
        </p:spPr>
      </p:pic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457200" y="6172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6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235200879_bnnbvc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2057400"/>
            <a:ext cx="7162800" cy="4800600"/>
          </a:xfrm>
          <a:prstGeom prst="rect">
            <a:avLst/>
          </a:prstGeom>
        </p:spPr>
      </p:pic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0" y="0"/>
            <a:ext cx="9144000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На одной чаше весов кирпич, а на другой - половины такого же кирпича и гиря в 1 кг. Весы находятся в равновесии. Сколько весит кирпич?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22860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(2 кг)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5943600"/>
            <a:ext cx="154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(1 очко)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8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1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origina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81000" y="381000"/>
            <a:ext cx="7620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92D050"/>
                </a:solidFill>
              </a:rPr>
              <a:t>За книгу заплатили 1 рубль и еще полстоимости книги. Сколько стоит книга?</a:t>
            </a:r>
            <a:endParaRPr lang="ru-RU" sz="3200" dirty="0">
              <a:solidFill>
                <a:srgbClr val="92D05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2057400"/>
            <a:ext cx="1926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</a:t>
            </a:r>
            <a:r>
              <a:rPr lang="ru-RU" sz="3600" dirty="0" smtClean="0">
                <a:solidFill>
                  <a:schemeClr val="bg1"/>
                </a:solidFill>
              </a:rPr>
              <a:t>2 рубля)</a:t>
            </a:r>
            <a:endParaRPr lang="ru-RU" sz="36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5943600"/>
            <a:ext cx="154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>
                <a:solidFill>
                  <a:srgbClr val="FFFF00"/>
                </a:solidFill>
              </a:rPr>
              <a:t>(1 очко)</a:t>
            </a:r>
            <a:endParaRPr lang="ru-RU" sz="32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133600"/>
            <a:ext cx="7066370" cy="47244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0"/>
            <a:ext cx="91440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В комнате 4 угла. В каждом углу сидит кошка. Напротив каждой кошки по три кошки. На хвосте каждой кошки по одной кошке. Сколько же всего кошек в комнате?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2590800"/>
            <a:ext cx="194213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(4 кошки)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81000" y="5867400"/>
            <a:ext cx="15461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(1 очко)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Имеется кусок сукна длиной 16 м, от которого каждый день отрезают по 2 м. По истечении скольких  дней отрежут последний кусок?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10400" y="4572000"/>
            <a:ext cx="170110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(</a:t>
            </a:r>
            <a:r>
              <a:rPr lang="ru-RU" sz="3600" dirty="0" smtClean="0"/>
              <a:t>7 дней</a:t>
            </a:r>
            <a:r>
              <a:rPr lang="ru-RU" dirty="0" smtClean="0"/>
              <a:t>)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620000" y="6019800"/>
            <a:ext cx="1526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(2 очка)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" grpId="0"/>
      <p:bldP spid="4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У отца 6 сыновей. Каждый сын имеет одну сестру. Сколько всего детей у отца? </a:t>
            </a:r>
            <a:endParaRPr lang="ru-RU" sz="3200" dirty="0"/>
          </a:p>
        </p:txBody>
      </p:sp>
      <p:pic>
        <p:nvPicPr>
          <p:cNvPr id="3" name="Рисунок 2" descr="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5000"/>
            <a:ext cx="5286376" cy="4953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934200" y="3733800"/>
            <a:ext cx="183640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(7 детей)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467600" y="5791200"/>
            <a:ext cx="152676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200" dirty="0" smtClean="0"/>
              <a:t>(2 очка)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2430" y="1447800"/>
            <a:ext cx="6761570" cy="54102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0" y="381000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Разделить 5 яблок между пятью детьми так, чтобы каждый получил по яблоку и одно яблоко осталось в корзине. 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3733800"/>
            <a:ext cx="40386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(четырем детям раздать по яблоку, а пятому отдать яблоко в корзине) </a:t>
            </a:r>
            <a:endParaRPr lang="ru-RU" sz="32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33400" y="6096000"/>
            <a:ext cx="16197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dirty="0" smtClean="0"/>
              <a:t>(2 очка) </a:t>
            </a:r>
            <a:endParaRPr lang="ru-RU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7924800" y="5867400"/>
            <a:ext cx="304800" cy="304800"/>
          </a:xfrm>
          <a:prstGeom prst="rect">
            <a:avLst/>
          </a:prstGeom>
        </p:spPr>
      </p:pic>
      <p:pic>
        <p:nvPicPr>
          <p:cNvPr id="6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7696200" y="5562600"/>
            <a:ext cx="1447800" cy="1295400"/>
          </a:xfrm>
          <a:prstGeom prst="rect">
            <a:avLst/>
          </a:prstGeom>
        </p:spPr>
      </p:pic>
      <p:pic>
        <p:nvPicPr>
          <p:cNvPr id="4" name="Содержимое 3" descr="9.jpeg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7 станция </a:t>
            </a:r>
            <a:r>
              <a:rPr lang="ru-RU" b="1" dirty="0" smtClean="0">
                <a:solidFill>
                  <a:srgbClr val="FF0000"/>
                </a:solidFill>
              </a:rPr>
              <a:t>"Поздра</a:t>
            </a:r>
            <a:r>
              <a:rPr lang="ru-RU" b="1" dirty="0" smtClean="0">
                <a:solidFill>
                  <a:srgbClr val="00B050"/>
                </a:solidFill>
              </a:rPr>
              <a:t>вите</a:t>
            </a:r>
            <a:r>
              <a:rPr lang="ru-RU" b="1" dirty="0" smtClean="0">
                <a:solidFill>
                  <a:srgbClr val="FF0000"/>
                </a:solidFill>
              </a:rPr>
              <a:t>льная"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из мф Паровозик из Ромашково-Песенка паровозика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305800" y="60198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736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402</Words>
  <PresentationFormat>Экран (4:3)</PresentationFormat>
  <Paragraphs>38</Paragraphs>
  <Slides>30</Slides>
  <Notes>0</Notes>
  <HiddenSlides>0</HiddenSlides>
  <MMClips>12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Миша стоя на одной ноге весит 35 килограмм. Сколько он будет весить если встанет на обе ноги?</vt:lpstr>
      <vt:lpstr>Слайд 10</vt:lpstr>
      <vt:lpstr>1 станция «Эрудит»</vt:lpstr>
      <vt:lpstr>Слайд 12</vt:lpstr>
      <vt:lpstr>2 станция «Весёлые нотки»</vt:lpstr>
      <vt:lpstr>Слайд 14</vt:lpstr>
      <vt:lpstr>3 станция «Угадай-ка»</vt:lpstr>
      <vt:lpstr>Слайд 16</vt:lpstr>
      <vt:lpstr>Слайд 17</vt:lpstr>
      <vt:lpstr>Слайд 18</vt:lpstr>
      <vt:lpstr>Слайд 19</vt:lpstr>
      <vt:lpstr>4 станция «Внимательная»</vt:lpstr>
      <vt:lpstr>5 станция "Светофор"</vt:lpstr>
      <vt:lpstr>Слайд 22</vt:lpstr>
      <vt:lpstr>6 станция "Рыболовная"</vt:lpstr>
      <vt:lpstr>Слайд 24</vt:lpstr>
      <vt:lpstr>Слайд 25</vt:lpstr>
      <vt:lpstr>Слайд 26</vt:lpstr>
      <vt:lpstr>Слайд 27</vt:lpstr>
      <vt:lpstr>Слайд 28</vt:lpstr>
      <vt:lpstr>Слайд 29</vt:lpstr>
      <vt:lpstr>7 станция "Поздравительная"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18</cp:revision>
  <dcterms:modified xsi:type="dcterms:W3CDTF">2011-11-04T21:42:48Z</dcterms:modified>
</cp:coreProperties>
</file>