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17"/>
  </p:notesMasterIdLst>
  <p:sldIdLst>
    <p:sldId id="256" r:id="rId2"/>
    <p:sldId id="257" r:id="rId3"/>
    <p:sldId id="267" r:id="rId4"/>
    <p:sldId id="317" r:id="rId5"/>
    <p:sldId id="318" r:id="rId6"/>
    <p:sldId id="319" r:id="rId7"/>
    <p:sldId id="320" r:id="rId8"/>
    <p:sldId id="324" r:id="rId9"/>
    <p:sldId id="325" r:id="rId10"/>
    <p:sldId id="326" r:id="rId11"/>
    <p:sldId id="327" r:id="rId12"/>
    <p:sldId id="323" r:id="rId13"/>
    <p:sldId id="328" r:id="rId14"/>
    <p:sldId id="329" r:id="rId15"/>
    <p:sldId id="330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E6F747"/>
    <a:srgbClr val="990033"/>
    <a:srgbClr val="009900"/>
    <a:srgbClr val="6600CC"/>
    <a:srgbClr val="0000CC"/>
    <a:srgbClr val="993300"/>
    <a:srgbClr val="C58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183D771-49B3-4D08-A8E1-3C0571F8DF4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33C6313-0D8D-4035-B12E-51C961EE1C3C}">
      <dgm:prSet phldrT="[Текст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ru-RU" sz="3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Конечные</a:t>
          </a:r>
        </a:p>
        <a:p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(содержат конечное число элементов)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78FF6B0-13B8-486D-B84E-4C0735E5B6B2}" type="parTrans" cxnId="{B048B4A9-A2E3-4A7A-99A2-D8B9DDA76AD4}">
      <dgm:prSet/>
      <dgm:spPr/>
      <dgm:t>
        <a:bodyPr/>
        <a:lstStyle/>
        <a:p>
          <a:endParaRPr lang="ru-RU"/>
        </a:p>
      </dgm:t>
    </dgm:pt>
    <dgm:pt modelId="{8C502232-4CF4-408A-A774-BDD1FF77C400}" type="sibTrans" cxnId="{B048B4A9-A2E3-4A7A-99A2-D8B9DDA76AD4}">
      <dgm:prSet/>
      <dgm:spPr/>
      <dgm:t>
        <a:bodyPr/>
        <a:lstStyle/>
        <a:p>
          <a:endParaRPr lang="ru-RU"/>
        </a:p>
      </dgm:t>
    </dgm:pt>
    <dgm:pt modelId="{47679BD9-E477-446B-B57A-274590CE1E26}">
      <dgm:prSet phldrT="[Текст]" custT="1"/>
      <dgm:spPr/>
      <dgm:t>
        <a:bodyPr/>
        <a:lstStyle/>
        <a:p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Множество дней недели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3047393-17C6-4C0C-8512-EE923CEFFE16}" type="parTrans" cxnId="{C89870B0-DDA0-47E5-94D5-3F15323980EB}">
      <dgm:prSet/>
      <dgm:spPr/>
      <dgm:t>
        <a:bodyPr/>
        <a:lstStyle/>
        <a:p>
          <a:endParaRPr lang="ru-RU"/>
        </a:p>
      </dgm:t>
    </dgm:pt>
    <dgm:pt modelId="{5A398C30-70CB-44AC-AD54-21717DEE79EC}" type="sibTrans" cxnId="{C89870B0-DDA0-47E5-94D5-3F15323980EB}">
      <dgm:prSet/>
      <dgm:spPr/>
      <dgm:t>
        <a:bodyPr/>
        <a:lstStyle/>
        <a:p>
          <a:endParaRPr lang="ru-RU"/>
        </a:p>
      </dgm:t>
    </dgm:pt>
    <dgm:pt modelId="{85336C1C-150D-424E-9C98-D3EE6A3ED978}">
      <dgm:prSet phldrT="[Текст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Бесконечные</a:t>
          </a:r>
        </a:p>
        <a:p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(содержат бесконечно много элементов)</a:t>
          </a:r>
          <a:endParaRPr lang="ru-RU" sz="2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E86A394-7146-4088-A678-FFAD23B7726A}" type="parTrans" cxnId="{44A645C8-0983-4C0A-BDAC-48986A1188A2}">
      <dgm:prSet/>
      <dgm:spPr/>
      <dgm:t>
        <a:bodyPr/>
        <a:lstStyle/>
        <a:p>
          <a:endParaRPr lang="ru-RU"/>
        </a:p>
      </dgm:t>
    </dgm:pt>
    <dgm:pt modelId="{B7DF68D0-51D0-4C0A-93D8-B4C18D86AD87}" type="sibTrans" cxnId="{44A645C8-0983-4C0A-BDAC-48986A1188A2}">
      <dgm:prSet/>
      <dgm:spPr/>
      <dgm:t>
        <a:bodyPr/>
        <a:lstStyle/>
        <a:p>
          <a:endParaRPr lang="ru-RU"/>
        </a:p>
      </dgm:t>
    </dgm:pt>
    <dgm:pt modelId="{E6D7181F-7B93-4415-A539-4E94C50AD33A}">
      <dgm:prSet phldrT="[Текст]" custT="1"/>
      <dgm:spPr/>
      <dgm:t>
        <a:bodyPr/>
        <a:lstStyle/>
        <a:p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Множество натуральных чисел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9AA37C8-42F2-4767-9B8D-2912CCF25520}" type="parTrans" cxnId="{98B03AEE-3C76-4D8B-85C9-8E7A2CEEFB6B}">
      <dgm:prSet/>
      <dgm:spPr/>
      <dgm:t>
        <a:bodyPr/>
        <a:lstStyle/>
        <a:p>
          <a:endParaRPr lang="ru-RU"/>
        </a:p>
      </dgm:t>
    </dgm:pt>
    <dgm:pt modelId="{BF31E998-3D81-46C1-AE74-BF0453881262}" type="sibTrans" cxnId="{98B03AEE-3C76-4D8B-85C9-8E7A2CEEFB6B}">
      <dgm:prSet/>
      <dgm:spPr/>
      <dgm:t>
        <a:bodyPr/>
        <a:lstStyle/>
        <a:p>
          <a:endParaRPr lang="ru-RU"/>
        </a:p>
      </dgm:t>
    </dgm:pt>
    <dgm:pt modelId="{7E6A1B49-CB6E-4AF0-B765-240A6A7D3098}">
      <dgm:prSet phldrT="[Текст]" custT="1"/>
      <dgm:spPr/>
      <dgm:t>
        <a:bodyPr/>
        <a:lstStyle/>
        <a:p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Множество студентов группы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169BEAD-7A6D-4E3E-B5C5-62C9BCE780C8}" type="parTrans" cxnId="{CB08BF99-B4D2-4CEF-85B0-F2714DA689CC}">
      <dgm:prSet/>
      <dgm:spPr/>
      <dgm:t>
        <a:bodyPr/>
        <a:lstStyle/>
        <a:p>
          <a:endParaRPr lang="ru-RU"/>
        </a:p>
      </dgm:t>
    </dgm:pt>
    <dgm:pt modelId="{1AD44D6A-3746-4FAA-A69F-A2F82105B8B2}" type="sibTrans" cxnId="{CB08BF99-B4D2-4CEF-85B0-F2714DA689CC}">
      <dgm:prSet/>
      <dgm:spPr/>
      <dgm:t>
        <a:bodyPr/>
        <a:lstStyle/>
        <a:p>
          <a:endParaRPr lang="ru-RU"/>
        </a:p>
      </dgm:t>
    </dgm:pt>
    <dgm:pt modelId="{5EE6BC20-B37D-4E4E-8697-10475AF36D93}">
      <dgm:prSet phldrT="[Текст]" custT="1"/>
      <dgm:spPr/>
      <dgm:t>
        <a:bodyPr/>
        <a:lstStyle/>
        <a:p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Множество точек на прямой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8E2A1C4-427D-4A19-9D0F-E0A755989DD8}" type="parTrans" cxnId="{15342F9C-426B-46EC-BC4B-08DC6E635EEB}">
      <dgm:prSet/>
      <dgm:spPr/>
    </dgm:pt>
    <dgm:pt modelId="{B7B5B70F-6E6D-47F9-82F9-3084777F0541}" type="sibTrans" cxnId="{15342F9C-426B-46EC-BC4B-08DC6E635EEB}">
      <dgm:prSet/>
      <dgm:spPr/>
    </dgm:pt>
    <dgm:pt modelId="{5B0160BD-6ADF-4FEF-9C90-F3135BD7A9D5}" type="pres">
      <dgm:prSet presAssocID="{F183D771-49B3-4D08-A8E1-3C0571F8DF4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827D4DD-1519-4CFD-A32B-6DC513B473BD}" type="pres">
      <dgm:prSet presAssocID="{033C6313-0D8D-4035-B12E-51C961EE1C3C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712095-8385-44B2-8A56-D212DEDE9D10}" type="pres">
      <dgm:prSet presAssocID="{033C6313-0D8D-4035-B12E-51C961EE1C3C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9B3C6F-AB6F-4B26-9BF9-5BD4B5FE2CCC}" type="pres">
      <dgm:prSet presAssocID="{85336C1C-150D-424E-9C98-D3EE6A3ED978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136A14-1031-49AB-85A8-29D9C15DDA36}" type="pres">
      <dgm:prSet presAssocID="{85336C1C-150D-424E-9C98-D3EE6A3ED978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91A61C6-2F72-4EFE-B890-E81190E1F324}" type="presOf" srcId="{E6D7181F-7B93-4415-A539-4E94C50AD33A}" destId="{B3136A14-1031-49AB-85A8-29D9C15DDA36}" srcOrd="0" destOrd="0" presId="urn:microsoft.com/office/officeart/2005/8/layout/vList2"/>
    <dgm:cxn modelId="{689B2245-0F59-47F9-97A5-6C040EC0D9E8}" type="presOf" srcId="{7E6A1B49-CB6E-4AF0-B765-240A6A7D3098}" destId="{CD712095-8385-44B2-8A56-D212DEDE9D10}" srcOrd="0" destOrd="1" presId="urn:microsoft.com/office/officeart/2005/8/layout/vList2"/>
    <dgm:cxn modelId="{44A645C8-0983-4C0A-BDAC-48986A1188A2}" srcId="{F183D771-49B3-4D08-A8E1-3C0571F8DF48}" destId="{85336C1C-150D-424E-9C98-D3EE6A3ED978}" srcOrd="1" destOrd="0" parTransId="{DE86A394-7146-4088-A678-FFAD23B7726A}" sibTransId="{B7DF68D0-51D0-4C0A-93D8-B4C18D86AD87}"/>
    <dgm:cxn modelId="{15342F9C-426B-46EC-BC4B-08DC6E635EEB}" srcId="{85336C1C-150D-424E-9C98-D3EE6A3ED978}" destId="{5EE6BC20-B37D-4E4E-8697-10475AF36D93}" srcOrd="1" destOrd="0" parTransId="{18E2A1C4-427D-4A19-9D0F-E0A755989DD8}" sibTransId="{B7B5B70F-6E6D-47F9-82F9-3084777F0541}"/>
    <dgm:cxn modelId="{B048B4A9-A2E3-4A7A-99A2-D8B9DDA76AD4}" srcId="{F183D771-49B3-4D08-A8E1-3C0571F8DF48}" destId="{033C6313-0D8D-4035-B12E-51C961EE1C3C}" srcOrd="0" destOrd="0" parTransId="{678FF6B0-13B8-486D-B84E-4C0735E5B6B2}" sibTransId="{8C502232-4CF4-408A-A774-BDD1FF77C400}"/>
    <dgm:cxn modelId="{6B2F92FC-33DC-4C6B-9B25-3625918CA32B}" type="presOf" srcId="{F183D771-49B3-4D08-A8E1-3C0571F8DF48}" destId="{5B0160BD-6ADF-4FEF-9C90-F3135BD7A9D5}" srcOrd="0" destOrd="0" presId="urn:microsoft.com/office/officeart/2005/8/layout/vList2"/>
    <dgm:cxn modelId="{33001A65-FB02-4E80-808C-E485BD4FD00C}" type="presOf" srcId="{85336C1C-150D-424E-9C98-D3EE6A3ED978}" destId="{649B3C6F-AB6F-4B26-9BF9-5BD4B5FE2CCC}" srcOrd="0" destOrd="0" presId="urn:microsoft.com/office/officeart/2005/8/layout/vList2"/>
    <dgm:cxn modelId="{CB08BF99-B4D2-4CEF-85B0-F2714DA689CC}" srcId="{033C6313-0D8D-4035-B12E-51C961EE1C3C}" destId="{7E6A1B49-CB6E-4AF0-B765-240A6A7D3098}" srcOrd="1" destOrd="0" parTransId="{8169BEAD-7A6D-4E3E-B5C5-62C9BCE780C8}" sibTransId="{1AD44D6A-3746-4FAA-A69F-A2F82105B8B2}"/>
    <dgm:cxn modelId="{DFFC8527-272A-482A-9203-62CCA417FCCB}" type="presOf" srcId="{5EE6BC20-B37D-4E4E-8697-10475AF36D93}" destId="{B3136A14-1031-49AB-85A8-29D9C15DDA36}" srcOrd="0" destOrd="1" presId="urn:microsoft.com/office/officeart/2005/8/layout/vList2"/>
    <dgm:cxn modelId="{5484DBE4-1D8D-4451-901B-C3B368CA8DE9}" type="presOf" srcId="{47679BD9-E477-446B-B57A-274590CE1E26}" destId="{CD712095-8385-44B2-8A56-D212DEDE9D10}" srcOrd="0" destOrd="0" presId="urn:microsoft.com/office/officeart/2005/8/layout/vList2"/>
    <dgm:cxn modelId="{C89870B0-DDA0-47E5-94D5-3F15323980EB}" srcId="{033C6313-0D8D-4035-B12E-51C961EE1C3C}" destId="{47679BD9-E477-446B-B57A-274590CE1E26}" srcOrd="0" destOrd="0" parTransId="{B3047393-17C6-4C0C-8512-EE923CEFFE16}" sibTransId="{5A398C30-70CB-44AC-AD54-21717DEE79EC}"/>
    <dgm:cxn modelId="{007CC394-458A-4335-B990-3D3B8C38C3A6}" type="presOf" srcId="{033C6313-0D8D-4035-B12E-51C961EE1C3C}" destId="{E827D4DD-1519-4CFD-A32B-6DC513B473BD}" srcOrd="0" destOrd="0" presId="urn:microsoft.com/office/officeart/2005/8/layout/vList2"/>
    <dgm:cxn modelId="{98B03AEE-3C76-4D8B-85C9-8E7A2CEEFB6B}" srcId="{85336C1C-150D-424E-9C98-D3EE6A3ED978}" destId="{E6D7181F-7B93-4415-A539-4E94C50AD33A}" srcOrd="0" destOrd="0" parTransId="{59AA37C8-42F2-4767-9B8D-2912CCF25520}" sibTransId="{BF31E998-3D81-46C1-AE74-BF0453881262}"/>
    <dgm:cxn modelId="{5220D1E3-64CC-41FF-B999-4E3C69D4DF1E}" type="presParOf" srcId="{5B0160BD-6ADF-4FEF-9C90-F3135BD7A9D5}" destId="{E827D4DD-1519-4CFD-A32B-6DC513B473BD}" srcOrd="0" destOrd="0" presId="urn:microsoft.com/office/officeart/2005/8/layout/vList2"/>
    <dgm:cxn modelId="{D1508994-6684-4DAC-A3E8-DFC1F68BF190}" type="presParOf" srcId="{5B0160BD-6ADF-4FEF-9C90-F3135BD7A9D5}" destId="{CD712095-8385-44B2-8A56-D212DEDE9D10}" srcOrd="1" destOrd="0" presId="urn:microsoft.com/office/officeart/2005/8/layout/vList2"/>
    <dgm:cxn modelId="{71678913-F1DE-4454-B1A1-3C63637DDBF0}" type="presParOf" srcId="{5B0160BD-6ADF-4FEF-9C90-F3135BD7A9D5}" destId="{649B3C6F-AB6F-4B26-9BF9-5BD4B5FE2CCC}" srcOrd="2" destOrd="0" presId="urn:microsoft.com/office/officeart/2005/8/layout/vList2"/>
    <dgm:cxn modelId="{326BCFA9-0E37-4CCD-816F-351C2EC4B8B8}" type="presParOf" srcId="{5B0160BD-6ADF-4FEF-9C90-F3135BD7A9D5}" destId="{B3136A14-1031-49AB-85A8-29D9C15DDA36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0EA9CF8-6645-492B-9900-38D893C412DC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22A53C7-6829-49B2-B488-66976664F051}">
      <dgm:prSet phldrT="[Текст]" custT="1"/>
      <dgm:spPr/>
      <dgm:t>
        <a:bodyPr/>
        <a:lstStyle/>
        <a:p>
          <a:r>
            <a:rPr lang="ru-RU" sz="2400" b="1" i="0" u="none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1) Перечислением (списком) его элементов</a:t>
          </a:r>
          <a:endParaRPr lang="ru-RU" sz="2400" b="1" i="0" u="none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5E2EEEE-AA94-485A-8682-F7892EEEE84F}" type="parTrans" cxnId="{6820A3BD-D23F-413E-9D01-5750BF7485A8}">
      <dgm:prSet/>
      <dgm:spPr/>
      <dgm:t>
        <a:bodyPr/>
        <a:lstStyle/>
        <a:p>
          <a:endParaRPr lang="ru-RU"/>
        </a:p>
      </dgm:t>
    </dgm:pt>
    <dgm:pt modelId="{E6280861-C857-4326-B4D4-8166F281801C}" type="sibTrans" cxnId="{6820A3BD-D23F-413E-9D01-5750BF7485A8}">
      <dgm:prSet/>
      <dgm:spPr/>
      <dgm:t>
        <a:bodyPr/>
        <a:lstStyle/>
        <a:p>
          <a:endParaRPr lang="ru-RU"/>
        </a:p>
      </dgm:t>
    </dgm:pt>
    <dgm:pt modelId="{38990C61-6721-4EB9-B7B9-8A2244B56F75}" type="pres">
      <dgm:prSet presAssocID="{20EA9CF8-6645-492B-9900-38D893C412D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4214882-8582-46B1-B65E-B56F365D32F6}" type="pres">
      <dgm:prSet presAssocID="{D22A53C7-6829-49B2-B488-66976664F051}" presName="node" presStyleLbl="node1" presStyleIdx="0" presStyleCnt="1" custScaleX="97285" custScaleY="12115" custLinFactNeighborX="-505" custLinFactNeighborY="-363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820A3BD-D23F-413E-9D01-5750BF7485A8}" srcId="{20EA9CF8-6645-492B-9900-38D893C412DC}" destId="{D22A53C7-6829-49B2-B488-66976664F051}" srcOrd="0" destOrd="0" parTransId="{95E2EEEE-AA94-485A-8682-F7892EEEE84F}" sibTransId="{E6280861-C857-4326-B4D4-8166F281801C}"/>
    <dgm:cxn modelId="{CB7F0D82-1D7A-4670-A091-B801BCED246D}" type="presOf" srcId="{20EA9CF8-6645-492B-9900-38D893C412DC}" destId="{38990C61-6721-4EB9-B7B9-8A2244B56F75}" srcOrd="0" destOrd="0" presId="urn:microsoft.com/office/officeart/2005/8/layout/default"/>
    <dgm:cxn modelId="{56815D6C-B0F6-477F-829D-5E74E81B2D8A}" type="presOf" srcId="{D22A53C7-6829-49B2-B488-66976664F051}" destId="{A4214882-8582-46B1-B65E-B56F365D32F6}" srcOrd="0" destOrd="0" presId="urn:microsoft.com/office/officeart/2005/8/layout/default"/>
    <dgm:cxn modelId="{11375A6F-0CA9-4419-AE6D-D3DCA4B95700}" type="presParOf" srcId="{38990C61-6721-4EB9-B7B9-8A2244B56F75}" destId="{A4214882-8582-46B1-B65E-B56F365D32F6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0EA9CF8-6645-492B-9900-38D893C412DC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22A53C7-6829-49B2-B488-66976664F051}">
      <dgm:prSet phldrT="[Текст]" custT="1"/>
      <dgm:spPr/>
      <dgm:t>
        <a:bodyPr/>
        <a:lstStyle/>
        <a:p>
          <a:r>
            <a:rPr lang="ru-RU" sz="2400" b="1" i="0" u="none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2) Порождающей процедурой</a:t>
          </a:r>
          <a:endParaRPr lang="ru-RU" sz="2400" b="1" i="0" u="none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5E2EEEE-AA94-485A-8682-F7892EEEE84F}" type="parTrans" cxnId="{6820A3BD-D23F-413E-9D01-5750BF7485A8}">
      <dgm:prSet/>
      <dgm:spPr/>
      <dgm:t>
        <a:bodyPr/>
        <a:lstStyle/>
        <a:p>
          <a:endParaRPr lang="ru-RU"/>
        </a:p>
      </dgm:t>
    </dgm:pt>
    <dgm:pt modelId="{E6280861-C857-4326-B4D4-8166F281801C}" type="sibTrans" cxnId="{6820A3BD-D23F-413E-9D01-5750BF7485A8}">
      <dgm:prSet/>
      <dgm:spPr/>
      <dgm:t>
        <a:bodyPr/>
        <a:lstStyle/>
        <a:p>
          <a:endParaRPr lang="ru-RU"/>
        </a:p>
      </dgm:t>
    </dgm:pt>
    <dgm:pt modelId="{38990C61-6721-4EB9-B7B9-8A2244B56F75}" type="pres">
      <dgm:prSet presAssocID="{20EA9CF8-6645-492B-9900-38D893C412D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4214882-8582-46B1-B65E-B56F365D32F6}" type="pres">
      <dgm:prSet presAssocID="{D22A53C7-6829-49B2-B488-66976664F051}" presName="node" presStyleLbl="node1" presStyleIdx="0" presStyleCnt="1" custScaleX="97285" custScaleY="12115" custLinFactNeighborX="-505" custLinFactNeighborY="-363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820A3BD-D23F-413E-9D01-5750BF7485A8}" srcId="{20EA9CF8-6645-492B-9900-38D893C412DC}" destId="{D22A53C7-6829-49B2-B488-66976664F051}" srcOrd="0" destOrd="0" parTransId="{95E2EEEE-AA94-485A-8682-F7892EEEE84F}" sibTransId="{E6280861-C857-4326-B4D4-8166F281801C}"/>
    <dgm:cxn modelId="{B68A3634-9AE1-412D-8319-8D6D92240815}" type="presOf" srcId="{D22A53C7-6829-49B2-B488-66976664F051}" destId="{A4214882-8582-46B1-B65E-B56F365D32F6}" srcOrd="0" destOrd="0" presId="urn:microsoft.com/office/officeart/2005/8/layout/default"/>
    <dgm:cxn modelId="{1B086E5A-BF37-4121-BBA2-F7E33918E503}" type="presOf" srcId="{20EA9CF8-6645-492B-9900-38D893C412DC}" destId="{38990C61-6721-4EB9-B7B9-8A2244B56F75}" srcOrd="0" destOrd="0" presId="urn:microsoft.com/office/officeart/2005/8/layout/default"/>
    <dgm:cxn modelId="{28E59E07-6DFA-4BDC-96E3-DD9C6D8A5E69}" type="presParOf" srcId="{38990C61-6721-4EB9-B7B9-8A2244B56F75}" destId="{A4214882-8582-46B1-B65E-B56F365D32F6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0EA9CF8-6645-492B-9900-38D893C412DC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22A53C7-6829-49B2-B488-66976664F051}">
      <dgm:prSet phldrT="[Текст]" custT="1"/>
      <dgm:spPr/>
      <dgm:t>
        <a:bodyPr/>
        <a:lstStyle/>
        <a:p>
          <a:r>
            <a:rPr lang="ru-RU" sz="2400" b="1" i="0" u="none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3) Указанием характеристического свойства</a:t>
          </a:r>
          <a:endParaRPr lang="ru-RU" sz="2400" b="1" i="0" u="none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5E2EEEE-AA94-485A-8682-F7892EEEE84F}" type="parTrans" cxnId="{6820A3BD-D23F-413E-9D01-5750BF7485A8}">
      <dgm:prSet/>
      <dgm:spPr/>
      <dgm:t>
        <a:bodyPr/>
        <a:lstStyle/>
        <a:p>
          <a:endParaRPr lang="ru-RU"/>
        </a:p>
      </dgm:t>
    </dgm:pt>
    <dgm:pt modelId="{E6280861-C857-4326-B4D4-8166F281801C}" type="sibTrans" cxnId="{6820A3BD-D23F-413E-9D01-5750BF7485A8}">
      <dgm:prSet/>
      <dgm:spPr/>
      <dgm:t>
        <a:bodyPr/>
        <a:lstStyle/>
        <a:p>
          <a:endParaRPr lang="ru-RU"/>
        </a:p>
      </dgm:t>
    </dgm:pt>
    <dgm:pt modelId="{38990C61-6721-4EB9-B7B9-8A2244B56F75}" type="pres">
      <dgm:prSet presAssocID="{20EA9CF8-6645-492B-9900-38D893C412D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4214882-8582-46B1-B65E-B56F365D32F6}" type="pres">
      <dgm:prSet presAssocID="{D22A53C7-6829-49B2-B488-66976664F051}" presName="node" presStyleLbl="node1" presStyleIdx="0" presStyleCnt="1" custScaleX="97285" custScaleY="12115" custLinFactNeighborX="-505" custLinFactNeighborY="-363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820A3BD-D23F-413E-9D01-5750BF7485A8}" srcId="{20EA9CF8-6645-492B-9900-38D893C412DC}" destId="{D22A53C7-6829-49B2-B488-66976664F051}" srcOrd="0" destOrd="0" parTransId="{95E2EEEE-AA94-485A-8682-F7892EEEE84F}" sibTransId="{E6280861-C857-4326-B4D4-8166F281801C}"/>
    <dgm:cxn modelId="{B79A0E2E-27D8-4BE1-92B8-BF51BA4925CA}" type="presOf" srcId="{D22A53C7-6829-49B2-B488-66976664F051}" destId="{A4214882-8582-46B1-B65E-B56F365D32F6}" srcOrd="0" destOrd="0" presId="urn:microsoft.com/office/officeart/2005/8/layout/default"/>
    <dgm:cxn modelId="{8400EE22-D8B3-43D6-9505-FA588851E188}" type="presOf" srcId="{20EA9CF8-6645-492B-9900-38D893C412DC}" destId="{38990C61-6721-4EB9-B7B9-8A2244B56F75}" srcOrd="0" destOrd="0" presId="urn:microsoft.com/office/officeart/2005/8/layout/default"/>
    <dgm:cxn modelId="{1BFA20D9-DF7D-420C-9337-4414BE2AB558}" type="presParOf" srcId="{38990C61-6721-4EB9-B7B9-8A2244B56F75}" destId="{A4214882-8582-46B1-B65E-B56F365D32F6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0EA9CF8-6645-492B-9900-38D893C412DC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22A53C7-6829-49B2-B488-66976664F051}">
      <dgm:prSet phldrT="[Текст]" custT="1"/>
      <dgm:spPr/>
      <dgm:t>
        <a:bodyPr/>
        <a:lstStyle/>
        <a:p>
          <a:r>
            <a:rPr lang="ru-RU" sz="2400" b="1" i="0" u="none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4) Графически (с помощью диаграмм Эйлера-Венна)</a:t>
          </a:r>
          <a:endParaRPr lang="ru-RU" sz="2400" b="1" i="0" u="none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5E2EEEE-AA94-485A-8682-F7892EEEE84F}" type="parTrans" cxnId="{6820A3BD-D23F-413E-9D01-5750BF7485A8}">
      <dgm:prSet/>
      <dgm:spPr/>
      <dgm:t>
        <a:bodyPr/>
        <a:lstStyle/>
        <a:p>
          <a:endParaRPr lang="ru-RU"/>
        </a:p>
      </dgm:t>
    </dgm:pt>
    <dgm:pt modelId="{E6280861-C857-4326-B4D4-8166F281801C}" type="sibTrans" cxnId="{6820A3BD-D23F-413E-9D01-5750BF7485A8}">
      <dgm:prSet/>
      <dgm:spPr/>
      <dgm:t>
        <a:bodyPr/>
        <a:lstStyle/>
        <a:p>
          <a:endParaRPr lang="ru-RU"/>
        </a:p>
      </dgm:t>
    </dgm:pt>
    <dgm:pt modelId="{38990C61-6721-4EB9-B7B9-8A2244B56F75}" type="pres">
      <dgm:prSet presAssocID="{20EA9CF8-6645-492B-9900-38D893C412D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4214882-8582-46B1-B65E-B56F365D32F6}" type="pres">
      <dgm:prSet presAssocID="{D22A53C7-6829-49B2-B488-66976664F051}" presName="node" presStyleLbl="node1" presStyleIdx="0" presStyleCnt="1" custScaleX="97285" custScaleY="12115" custLinFactNeighborX="-505" custLinFactNeighborY="-363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820A3BD-D23F-413E-9D01-5750BF7485A8}" srcId="{20EA9CF8-6645-492B-9900-38D893C412DC}" destId="{D22A53C7-6829-49B2-B488-66976664F051}" srcOrd="0" destOrd="0" parTransId="{95E2EEEE-AA94-485A-8682-F7892EEEE84F}" sibTransId="{E6280861-C857-4326-B4D4-8166F281801C}"/>
    <dgm:cxn modelId="{06052BAC-ACCD-41DC-9FBC-88FBC85D71B1}" type="presOf" srcId="{D22A53C7-6829-49B2-B488-66976664F051}" destId="{A4214882-8582-46B1-B65E-B56F365D32F6}" srcOrd="0" destOrd="0" presId="urn:microsoft.com/office/officeart/2005/8/layout/default"/>
    <dgm:cxn modelId="{43AF3807-FD3A-4167-A93F-38552438DC90}" type="presOf" srcId="{20EA9CF8-6645-492B-9900-38D893C412DC}" destId="{38990C61-6721-4EB9-B7B9-8A2244B56F75}" srcOrd="0" destOrd="0" presId="urn:microsoft.com/office/officeart/2005/8/layout/default"/>
    <dgm:cxn modelId="{D35C94F1-22A1-4D9A-A62D-9A2B8B60347B}" type="presParOf" srcId="{38990C61-6721-4EB9-B7B9-8A2244B56F75}" destId="{A4214882-8582-46B1-B65E-B56F365D32F6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0A6652-E055-4245-BF73-B3F1A16ADA5E}" type="datetimeFigureOut">
              <a:rPr lang="ru-RU" smtClean="0"/>
              <a:pPr/>
              <a:t>17.12.2017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6F8578-485A-4D89-ABD8-D010F17D5E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1811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/>
          <p:cNvSpPr>
            <a:spLocks noChangeArrowheads="1"/>
          </p:cNvSpPr>
          <p:nvPr/>
        </p:nvSpPr>
        <p:spPr bwMode="auto">
          <a:xfrm>
            <a:off x="228600" y="381000"/>
            <a:ext cx="8686800" cy="5638800"/>
          </a:xfrm>
          <a:prstGeom prst="roundRect">
            <a:avLst>
              <a:gd name="adj" fmla="val 7912"/>
            </a:avLst>
          </a:pr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white">
          <a:xfrm>
            <a:off x="327025" y="488950"/>
            <a:ext cx="8435975" cy="4768850"/>
          </a:xfrm>
          <a:prstGeom prst="roundRect">
            <a:avLst>
              <a:gd name="adj" fmla="val 7310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blackWhite">
          <a:xfrm>
            <a:off x="1371600" y="3338513"/>
            <a:ext cx="6400800" cy="2286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508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>
              <a:latin typeface="Arial" charset="0"/>
            </a:endParaRPr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85800" y="857250"/>
            <a:ext cx="7772400" cy="2266950"/>
          </a:xfrm>
        </p:spPr>
        <p:txBody>
          <a:bodyPr anchor="ctr" anchorCtr="1"/>
          <a:lstStyle>
            <a:lvl1pPr algn="ctr">
              <a:defRPr sz="4100" i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3567113"/>
            <a:ext cx="5410200" cy="19050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 sz="33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391275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391275"/>
            <a:ext cx="1600200" cy="457200"/>
          </a:xfrm>
        </p:spPr>
        <p:txBody>
          <a:bodyPr/>
          <a:lstStyle>
            <a:lvl1pPr>
              <a:defRPr/>
            </a:lvl1pPr>
          </a:lstStyle>
          <a:p>
            <a:fld id="{D30EA353-7AE1-41A1-B709-37782537544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8620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51FC5C-D8F7-4626-8FE5-7C387C5F4A9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3057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2047E4-89D9-4AA7-B042-5F67AF2719C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748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62000" y="1905000"/>
            <a:ext cx="37719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86300" y="1905000"/>
            <a:ext cx="37719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D010D0-3F78-4312-B446-F415BF2DAFB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7220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029FB8-0062-4AF0-AF5F-22C3F0D997F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5753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EE4D8C-2CE5-4326-B7A1-CBE02860ED4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2158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FEE916-96E4-4C0A-9BB6-BBE970F98BD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4185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5591F9-5F2C-4335-A8EC-D0E1CE2C4D1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7351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AE68E2-7F79-47F4-AFA4-A2A9C65C5D4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1808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5F2431-BE55-4FF8-94BC-ACED80DAAED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8382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34150" y="533400"/>
            <a:ext cx="192405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62000" y="533400"/>
            <a:ext cx="561975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4772E0-C41A-4178-9C8B-CB30617EC16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4448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33400"/>
            <a:ext cx="7696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905000"/>
            <a:ext cx="76962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6391275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403975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40080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fld id="{86ED0E2E-F133-462B-8722-85D47E269DC8}" type="slidenum">
              <a:rPr lang="ru-RU"/>
              <a:pPr/>
              <a:t>‹#›</a:t>
            </a:fld>
            <a:endParaRPr lang="ru-RU"/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168275" y="228600"/>
            <a:ext cx="8823325" cy="6096000"/>
            <a:chOff x="106" y="144"/>
            <a:chExt cx="5558" cy="3840"/>
          </a:xfrm>
        </p:grpSpPr>
        <p:sp>
          <p:nvSpPr>
            <p:cNvPr id="10248" name="AutoShape 8"/>
            <p:cNvSpPr>
              <a:spLocks noChangeArrowheads="1"/>
            </p:cNvSpPr>
            <p:nvPr/>
          </p:nvSpPr>
          <p:spPr bwMode="auto">
            <a:xfrm>
              <a:off x="106" y="144"/>
              <a:ext cx="5558" cy="3840"/>
            </a:xfrm>
            <a:prstGeom prst="roundRect">
              <a:avLst>
                <a:gd name="adj" fmla="val 11046"/>
              </a:avLst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10249" name="Line 9"/>
            <p:cNvSpPr>
              <a:spLocks noChangeShapeType="1"/>
            </p:cNvSpPr>
            <p:nvPr/>
          </p:nvSpPr>
          <p:spPr bwMode="auto">
            <a:xfrm>
              <a:off x="480" y="1077"/>
              <a:ext cx="4848" cy="0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anose="05000000000000000000" pitchFamily="2" charset="2"/>
        <a:buChar char="l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50000"/>
        <a:buChar char="•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50000"/>
        <a:buChar char="•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50000"/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8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9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folHlink"/>
            </a:gs>
            <a:gs pos="100000">
              <a:srgbClr val="009900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31192" y="836712"/>
            <a:ext cx="7805415" cy="2511431"/>
          </a:xfrm>
        </p:spPr>
        <p:txBody>
          <a:bodyPr/>
          <a:lstStyle/>
          <a:p>
            <a:pPr eaLnBrk="1" hangingPunct="1"/>
            <a:r>
              <a:rPr lang="ru-RU" sz="4400" b="1" dirty="0"/>
              <a:t>Множества, </a:t>
            </a:r>
            <a:r>
              <a:rPr lang="ru-RU" sz="4400" b="1" dirty="0" smtClean="0"/>
              <a:t>их виды.</a:t>
            </a:r>
            <a:br>
              <a:rPr lang="ru-RU" sz="4400" b="1" dirty="0" smtClean="0"/>
            </a:br>
            <a:r>
              <a:rPr lang="ru-RU" sz="4400" b="1" dirty="0" smtClean="0"/>
              <a:t>Способы задания множеств</a:t>
            </a:r>
            <a:endParaRPr lang="ru-RU" sz="4400" i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545567" y="3789040"/>
            <a:ext cx="5976664" cy="1512168"/>
          </a:xfrm>
        </p:spPr>
        <p:txBody>
          <a:bodyPr/>
          <a:lstStyle/>
          <a:p>
            <a:pPr eaLnBrk="1" hangingPunct="1">
              <a:spcBef>
                <a:spcPts val="0"/>
              </a:spcBef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Беляева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Татьяна Юрьевна</a:t>
            </a:r>
            <a:endParaRPr lang="ru-RU" sz="2000" b="1" dirty="0">
              <a:solidFill>
                <a:srgbClr val="028A9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ГБПОУ КК «АМТ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г. Армавир </a:t>
            </a:r>
          </a:p>
          <a:p>
            <a:pPr eaLnBrk="1" hangingPunct="1">
              <a:spcBef>
                <a:spcPts val="0"/>
              </a:spcBef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математических дисциплин</a:t>
            </a:r>
            <a:endParaRPr lang="ru-RU" sz="2000" b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>
          <a:xfrm>
            <a:off x="761999" y="404664"/>
            <a:ext cx="7626424" cy="1174576"/>
          </a:xfrm>
        </p:spPr>
        <p:txBody>
          <a:bodyPr/>
          <a:lstStyle/>
          <a:p>
            <a:pPr algn="ctr"/>
            <a:r>
              <a:rPr lang="ru-RU" altLang="ru-RU" sz="3200" b="1" i="1" dirty="0">
                <a:solidFill>
                  <a:schemeClr val="accent1">
                    <a:lumMod val="50000"/>
                  </a:schemeClr>
                </a:solidFill>
              </a:rPr>
              <a:t>Основоположник </a:t>
            </a:r>
            <a:r>
              <a:rPr lang="ru-RU" altLang="ru-RU" sz="3200" b="1" i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altLang="ru-RU" sz="3200" b="1" i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altLang="ru-RU" sz="3200" b="1" i="1" dirty="0" smtClean="0">
                <a:solidFill>
                  <a:schemeClr val="accent1">
                    <a:lumMod val="50000"/>
                  </a:schemeClr>
                </a:solidFill>
              </a:rPr>
              <a:t>теории </a:t>
            </a:r>
            <a:r>
              <a:rPr lang="ru-RU" altLang="ru-RU" sz="3200" b="1" i="1" dirty="0">
                <a:solidFill>
                  <a:schemeClr val="accent1">
                    <a:lumMod val="50000"/>
                  </a:schemeClr>
                </a:solidFill>
              </a:rPr>
              <a:t>множеств</a:t>
            </a:r>
            <a:endParaRPr lang="ru-RU" altLang="ru-RU" sz="32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1905000"/>
            <a:ext cx="7770440" cy="4548336"/>
          </a:xfrm>
        </p:spPr>
        <p:txBody>
          <a:bodyPr/>
          <a:lstStyle/>
          <a:p>
            <a:pPr marL="0" indent="0" algn="just">
              <a:buNone/>
            </a:pP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://bse.sci-lib.com/a_pictures/04/00/2324669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9" y="2060848"/>
            <a:ext cx="3037297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10100" y="2417227"/>
            <a:ext cx="324036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«Множество есть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многое, мыслимое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нами как единое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целое»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3600" b="1" i="1" dirty="0">
              <a:solidFill>
                <a:srgbClr val="0000FF"/>
              </a:solidFill>
              <a:latin typeface="Georgia" panose="02040502050405020303" pitchFamily="18" charset="0"/>
            </a:endParaRP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b="1" i="1" dirty="0">
                <a:solidFill>
                  <a:srgbClr val="0000FF"/>
                </a:solidFill>
                <a:latin typeface="Georgia" panose="02040502050405020303" pitchFamily="18" charset="0"/>
              </a:rPr>
              <a:t> </a:t>
            </a:r>
            <a:r>
              <a:rPr lang="ru-RU" altLang="ru-RU" b="1" i="1" dirty="0" smtClean="0">
                <a:solidFill>
                  <a:srgbClr val="0000FF"/>
                </a:solidFill>
                <a:latin typeface="Georgia" panose="02040502050405020303" pitchFamily="18" charset="0"/>
              </a:rPr>
              <a:t>   </a:t>
            </a:r>
            <a:r>
              <a:rPr lang="ru-RU" altLang="ru-RU" sz="2400" b="1" i="1" dirty="0" smtClean="0">
                <a:solidFill>
                  <a:srgbClr val="0000FF"/>
                </a:solidFill>
                <a:latin typeface="Georgia" panose="02040502050405020303" pitchFamily="18" charset="0"/>
              </a:rPr>
              <a:t>Георг </a:t>
            </a:r>
            <a:r>
              <a:rPr lang="ru-RU" altLang="ru-RU" sz="2400" b="1" i="1" dirty="0">
                <a:solidFill>
                  <a:srgbClr val="0000FF"/>
                </a:solidFill>
                <a:latin typeface="Georgia" panose="02040502050405020303" pitchFamily="18" charset="0"/>
              </a:rPr>
              <a:t>Кантор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400" b="1" i="1" dirty="0">
                <a:solidFill>
                  <a:srgbClr val="0000FF"/>
                </a:solidFill>
                <a:latin typeface="Georgia" panose="02040502050405020303" pitchFamily="18" charset="0"/>
              </a:rPr>
              <a:t>      (1845-1918) 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b="1" i="1" dirty="0" smtClean="0">
                <a:solidFill>
                  <a:srgbClr val="0000FF"/>
                </a:solidFill>
                <a:latin typeface="Georgia" panose="02040502050405020303" pitchFamily="18" charset="0"/>
              </a:rPr>
              <a:t>немецкий математик, </a:t>
            </a:r>
            <a:r>
              <a:rPr lang="ru-RU" altLang="ru-RU" b="1" i="1" dirty="0">
                <a:solidFill>
                  <a:srgbClr val="0000FF"/>
                </a:solidFill>
                <a:latin typeface="Georgia" panose="02040502050405020303" pitchFamily="18" charset="0"/>
              </a:rPr>
              <a:t>основоположник                                                           теории множеств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>
          <a:xfrm>
            <a:off x="827584" y="404664"/>
            <a:ext cx="7560840" cy="1224137"/>
          </a:xfrm>
        </p:spPr>
        <p:txBody>
          <a:bodyPr/>
          <a:lstStyle/>
          <a:p>
            <a:pPr lvl="0" algn="ctr"/>
            <a:r>
              <a:rPr lang="ru-RU" sz="3200" b="1" i="1" dirty="0" smtClean="0"/>
              <a:t>1. Понятия </a:t>
            </a:r>
            <a:r>
              <a:rPr lang="ru-RU" sz="3200" b="1" i="1" dirty="0"/>
              <a:t>множества </a:t>
            </a:r>
            <a:r>
              <a:rPr lang="ru-RU" sz="3200" b="1" i="1" dirty="0" smtClean="0"/>
              <a:t/>
            </a:r>
            <a:br>
              <a:rPr lang="ru-RU" sz="3200" b="1" i="1" dirty="0" smtClean="0"/>
            </a:br>
            <a:r>
              <a:rPr lang="ru-RU" sz="3200" b="1" i="1" dirty="0" smtClean="0"/>
              <a:t>и </a:t>
            </a:r>
            <a:r>
              <a:rPr lang="ru-RU" sz="3200" b="1" i="1" dirty="0"/>
              <a:t>его элементов</a:t>
            </a:r>
            <a:endParaRPr lang="ru-RU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Объект 1"/>
              <p:cNvSpPr>
                <a:spLocks noGrp="1"/>
              </p:cNvSpPr>
              <p:nvPr>
                <p:ph idx="1"/>
              </p:nvPr>
            </p:nvSpPr>
            <p:spPr>
              <a:xfrm>
                <a:off x="539552" y="1844824"/>
                <a:ext cx="8208912" cy="4464496"/>
              </a:xfrm>
            </p:spPr>
            <p:txBody>
              <a:bodyPr/>
              <a:lstStyle/>
              <a:p>
                <a:pPr marL="0" indent="0" algn="just">
                  <a:buNone/>
                </a:pPr>
                <a:r>
                  <a:rPr lang="ru-RU" altLang="ru-RU" sz="2800" b="1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Опр.</a:t>
                </a:r>
                <a:r>
                  <a:rPr lang="ru-RU" altLang="ru-RU" sz="2800" b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altLang="ru-RU" sz="2800" b="1" i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Множество</a:t>
                </a:r>
                <a:r>
                  <a:rPr lang="ru-RU" altLang="ru-RU" sz="2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altLang="ru-RU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– </a:t>
                </a:r>
                <a:r>
                  <a:rPr lang="ru-RU" alt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это совокупность </a:t>
                </a:r>
                <a:r>
                  <a:rPr lang="ru-RU" alt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каких-либо </a:t>
                </a:r>
                <a:r>
                  <a:rPr lang="ru-RU" alt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объектов,  </a:t>
                </a:r>
                <a:r>
                  <a:rPr lang="ru-RU" alt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обладающих  общим </a:t>
                </a:r>
                <a:r>
                  <a:rPr lang="ru-RU" alt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свойством</a:t>
                </a:r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marL="0" indent="0" algn="just">
                  <a:spcBef>
                    <a:spcPts val="600"/>
                  </a:spcBef>
                  <a:buNone/>
                </a:pPr>
                <a:r>
                  <a:rPr lang="ru-RU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Обозначение: </a:t>
                </a:r>
                <a:r>
                  <a:rPr lang="ru-RU" sz="2400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</a:t>
                </a:r>
                <a:r>
                  <a:rPr lang="ru-RU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ru-RU" sz="2400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</a:t>
                </a:r>
                <a:r>
                  <a:rPr lang="ru-RU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ru-RU" sz="2400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</a:t>
                </a:r>
                <a:r>
                  <a:rPr lang="ru-RU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… (возможно, с индексами</a:t>
                </a:r>
                <a:r>
                  <a:rPr lang="ru-RU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pPr marL="0" indent="0" algn="just">
                  <a:buNone/>
                </a:pPr>
                <a:endParaRPr lang="ru-RU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just">
                  <a:buNone/>
                </a:pPr>
                <a:r>
                  <a:rPr lang="ru-RU" sz="2800" b="1" u="sng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Опр.</a:t>
                </a:r>
                <a:r>
                  <a:rPr lang="ru-RU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Объекты, из которых состоит множество, называются его </a:t>
                </a:r>
                <a:r>
                  <a:rPr lang="ru-RU" sz="2800" b="1" i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элементами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marL="0" indent="0">
                  <a:spcBef>
                    <a:spcPts val="600"/>
                  </a:spcBef>
                  <a:buNone/>
                </a:pPr>
                <a:r>
                  <a:rPr lang="ru-RU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Обозначение: </a:t>
                </a:r>
                <a:r>
                  <a:rPr lang="ru-RU" sz="2400" b="1" i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</a:t>
                </a:r>
                <a:r>
                  <a:rPr lang="ru-RU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ru-RU" sz="2400" b="1" i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</a:t>
                </a:r>
                <a:r>
                  <a:rPr lang="ru-RU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ru-RU" sz="2400" b="1" i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</a:t>
                </a:r>
                <a:r>
                  <a:rPr lang="ru-RU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…</a:t>
                </a:r>
                <a:r>
                  <a:rPr lang="ru-RU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(возможно, с индексами)</a:t>
                </a:r>
              </a:p>
              <a:p>
                <a:pPr marL="0" indent="0" algn="just">
                  <a:buNone/>
                </a:pPr>
                <a:endParaRPr lang="ru-RU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just">
                  <a:buNone/>
                </a:pP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При этом говорят, что элемент принадлежит множеству, и пишут: </a:t>
                </a:r>
                <a:r>
                  <a:rPr lang="ru-RU" sz="2400" b="1" i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</a:t>
                </a:r>
                <a14:m>
                  <m:oMath xmlns:m="http://schemas.openxmlformats.org/officeDocument/2006/math">
                    <m:r>
                      <a:rPr lang="ru-RU" sz="2400" b="1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ru-RU" sz="2400" b="1" i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А</a:t>
                </a: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endParaRPr lang="ru-RU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just">
                  <a:buNone/>
                </a:pPr>
                <a:endParaRPr lang="ru-RU" sz="2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Объект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9552" y="1844824"/>
                <a:ext cx="8208912" cy="4464496"/>
              </a:xfrm>
              <a:blipFill rotWithShape="0">
                <a:blip r:embed="rId2"/>
                <a:stretch>
                  <a:fillRect l="-1560" t="-1503" r="-148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37647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>
          <a:xfrm>
            <a:off x="755576" y="620687"/>
            <a:ext cx="7632848" cy="720081"/>
          </a:xfrm>
        </p:spPr>
        <p:txBody>
          <a:bodyPr/>
          <a:lstStyle/>
          <a:p>
            <a:pPr lvl="0" algn="ctr"/>
            <a:r>
              <a:rPr lang="ru-RU" sz="3200" b="1" i="1" dirty="0" smtClean="0"/>
              <a:t>2. Виды множеств</a:t>
            </a:r>
            <a:endParaRPr lang="ru-RU" sz="3200" dirty="0"/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0885613"/>
              </p:ext>
            </p:extLst>
          </p:nvPr>
        </p:nvGraphicFramePr>
        <p:xfrm>
          <a:off x="539552" y="1916832"/>
          <a:ext cx="8280920" cy="4104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52452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>
          <a:xfrm>
            <a:off x="755576" y="620687"/>
            <a:ext cx="7632848" cy="720081"/>
          </a:xfrm>
        </p:spPr>
        <p:txBody>
          <a:bodyPr/>
          <a:lstStyle/>
          <a:p>
            <a:pPr lvl="0" algn="ctr"/>
            <a:r>
              <a:rPr lang="ru-RU" sz="3200" b="1" i="1" dirty="0" smtClean="0"/>
              <a:t>2. Виды множеств</a:t>
            </a:r>
            <a:endParaRPr lang="ru-RU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Объект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algn="just">
                  <a:buNone/>
                </a:pPr>
                <a:r>
                  <a:rPr lang="ru-RU" sz="2800" b="1" u="sng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Опр.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Число элементов множества называется </a:t>
                </a:r>
                <a:r>
                  <a:rPr lang="ru-RU" sz="2800" b="1" i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мощностью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этого множества.</a:t>
                </a:r>
              </a:p>
              <a:p>
                <a:pPr marL="0" indent="0" algn="just">
                  <a:buNone/>
                </a:pPr>
                <a:r>
                  <a:rPr lang="ru-RU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Обозначение: </a:t>
                </a:r>
                <a:r>
                  <a:rPr lang="ru-RU" sz="2400" b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| А |</a:t>
                </a:r>
              </a:p>
              <a:p>
                <a:pPr marL="0" indent="0" algn="just">
                  <a:buNone/>
                </a:pPr>
                <a:r>
                  <a:rPr lang="ru-RU" sz="2800" b="1" u="sng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Опр.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Множество, которое не содержит ни одного элемента, называется </a:t>
                </a:r>
                <a:r>
                  <a:rPr lang="ru-RU" sz="2800" b="1" i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пустым</a:t>
                </a:r>
                <a:r>
                  <a:rPr lang="ru-RU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ru-RU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Обозначение: </a:t>
                </a:r>
                <a14:m>
                  <m:oMath xmlns:m="http://schemas.openxmlformats.org/officeDocument/2006/math">
                    <m:r>
                      <a:rPr lang="ru-RU" sz="2400" b="1" i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∅</m:t>
                    </m:r>
                  </m:oMath>
                </a14:m>
                <a:endParaRPr lang="ru-RU" sz="2400" b="1" dirty="0" smtClean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ru-RU" sz="2400" b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ru-RU" sz="2400" b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Объект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584" t="-1662" r="-150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251520" y="4767984"/>
            <a:ext cx="338342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(!!)  </a:t>
            </a:r>
            <a:r>
              <a:rPr kumimoji="0" lang="ru-RU" altLang="ru-RU" sz="24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Очевидно, что </a:t>
            </a:r>
            <a:endParaRPr kumimoji="0" lang="ru-RU" altLang="ru-RU" sz="24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851374"/>
            <a:ext cx="900601" cy="391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683568" y="5372844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872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>
          <a:xfrm>
            <a:off x="755576" y="620687"/>
            <a:ext cx="7632848" cy="720081"/>
          </a:xfrm>
        </p:spPr>
        <p:txBody>
          <a:bodyPr/>
          <a:lstStyle/>
          <a:p>
            <a:pPr lvl="0" algn="ctr"/>
            <a:r>
              <a:rPr lang="ru-RU" sz="3200" b="1" i="1" dirty="0" smtClean="0"/>
              <a:t>2. Виды множеств</a:t>
            </a:r>
            <a:endParaRPr lang="ru-RU" sz="3200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Опр.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Два множества, имеющие одинаковую мощность, называются </a:t>
            </a:r>
            <a:r>
              <a:rPr lang="ru-RU" sz="28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равномощными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Напр.: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–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множество цветов радуги </a:t>
            </a:r>
          </a:p>
          <a:p>
            <a:pPr marL="0" indent="0">
              <a:buNone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В – множество нот</a:t>
            </a:r>
          </a:p>
          <a:p>
            <a:pPr marL="0" indent="0" algn="just">
              <a:buNone/>
            </a:pPr>
            <a:endParaRPr lang="ru-RU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683568" y="5372844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098" name="Picture 2" descr="http://cdo-drugba.ucoz.com/_nw/0/8206465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931108"/>
            <a:ext cx="2634156" cy="1755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azbukadekor.ru/upload/iblock/b48/b48368f2c66f12311f8913993310ed3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7285" y="4218570"/>
            <a:ext cx="2760699" cy="1533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7288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>
          <a:xfrm>
            <a:off x="755576" y="620687"/>
            <a:ext cx="7632848" cy="720081"/>
          </a:xfrm>
        </p:spPr>
        <p:txBody>
          <a:bodyPr/>
          <a:lstStyle/>
          <a:p>
            <a:pPr lvl="0" algn="ctr"/>
            <a:r>
              <a:rPr lang="ru-RU" sz="3200" b="1" i="1" dirty="0" smtClean="0"/>
              <a:t>2. Виды множеств</a:t>
            </a:r>
            <a:endParaRPr lang="ru-RU" sz="3200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62000" y="1905000"/>
            <a:ext cx="7698432" cy="4289262"/>
          </a:xfrm>
        </p:spPr>
        <p:txBody>
          <a:bodyPr/>
          <a:lstStyle/>
          <a:p>
            <a:pPr marL="0" indent="0" algn="just">
              <a:buNone/>
            </a:pPr>
            <a:r>
              <a:rPr lang="ru-RU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Опр.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Два множества называются </a:t>
            </a:r>
            <a:r>
              <a:rPr lang="ru-RU" sz="28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равными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если они содержат одни и те же элементы.</a:t>
            </a:r>
          </a:p>
          <a:p>
            <a:pPr marL="0" indent="0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Обозначение: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= В</a:t>
            </a: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(!!)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А = В, то |А| = |В</a:t>
            </a:r>
            <a:r>
              <a:rPr lang="ru-RU" sz="24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endParaRPr lang="ru-RU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683568" y="5372844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074" name="Picture 2" descr="http://edufuture.biz/images/3/3e/8-03-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861048"/>
            <a:ext cx="6768752" cy="2333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2544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>
          <a:xfrm>
            <a:off x="755576" y="620687"/>
            <a:ext cx="7632848" cy="720081"/>
          </a:xfrm>
        </p:spPr>
        <p:txBody>
          <a:bodyPr/>
          <a:lstStyle/>
          <a:p>
            <a:pPr lvl="0" algn="ctr"/>
            <a:r>
              <a:rPr lang="ru-RU" sz="3200" b="1" i="1" dirty="0" smtClean="0"/>
              <a:t>3. Способы задания множеств</a:t>
            </a:r>
            <a:endParaRPr lang="ru-RU" sz="3200" dirty="0"/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7337240"/>
              </p:ext>
            </p:extLst>
          </p:nvPr>
        </p:nvGraphicFramePr>
        <p:xfrm>
          <a:off x="762000" y="1905000"/>
          <a:ext cx="7697788" cy="42894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683568" y="5372844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83568" y="2636912"/>
            <a:ext cx="7416824" cy="16496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540385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Этот способ используется только для конечных множеств.</a:t>
            </a:r>
          </a:p>
          <a:p>
            <a:pPr marL="457200" indent="54038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.: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{понедельник, вторник, среда, четверг, пятница, суббота, воскресенье}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124" name="Picture 4" descr="http://www.2662599.ru/photos/5986ba8b899fb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0749" y="4218558"/>
            <a:ext cx="2985472" cy="1679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0031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>
          <a:xfrm>
            <a:off x="755576" y="620687"/>
            <a:ext cx="7632848" cy="720081"/>
          </a:xfrm>
        </p:spPr>
        <p:txBody>
          <a:bodyPr/>
          <a:lstStyle/>
          <a:p>
            <a:pPr lvl="0" algn="ctr"/>
            <a:r>
              <a:rPr lang="ru-RU" sz="3200" b="1" i="1" dirty="0" smtClean="0"/>
              <a:t>3. Способы задания множеств</a:t>
            </a:r>
            <a:endParaRPr lang="ru-RU" sz="3200" dirty="0"/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1254207"/>
              </p:ext>
            </p:extLst>
          </p:nvPr>
        </p:nvGraphicFramePr>
        <p:xfrm>
          <a:off x="762000" y="1905000"/>
          <a:ext cx="7697788" cy="42894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683568" y="5372844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83568" y="2636912"/>
            <a:ext cx="7416824" cy="346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Порождающая процедура описывает способ получения элементов множества из уже полученных элементов, либо из других объектов.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Этот способ используется для бесконечных множеств.</a:t>
            </a:r>
          </a:p>
          <a:p>
            <a:pPr algn="just"/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{1, 1, 2, 3, 5, 8, 13, 21,…}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ru-RU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1,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ru-RU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1,  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000" b="1" baseline="-250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000" b="1" baseline="-25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000" b="1" baseline="-250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000" b="1" baseline="-250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000" b="1" baseline="-25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порождающая процедура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б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А = {2, 4, 6, 8, 10,…}</a:t>
            </a:r>
          </a:p>
          <a:p>
            <a:pPr algn="ctr"/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b="1" baseline="-25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2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порождающая процедура</a:t>
            </a:r>
          </a:p>
          <a:p>
            <a:pPr marL="457200" indent="540385" algn="just">
              <a:lnSpc>
                <a:spcPct val="115000"/>
              </a:lnSpc>
              <a:spcAft>
                <a:spcPts val="0"/>
              </a:spcAft>
            </a:pP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9079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>
          <a:xfrm>
            <a:off x="755576" y="620687"/>
            <a:ext cx="7632848" cy="720081"/>
          </a:xfrm>
        </p:spPr>
        <p:txBody>
          <a:bodyPr/>
          <a:lstStyle/>
          <a:p>
            <a:pPr lvl="0" algn="ctr"/>
            <a:r>
              <a:rPr lang="ru-RU" sz="3200" b="1" i="1" dirty="0" smtClean="0"/>
              <a:t>3. Способы задания множеств</a:t>
            </a:r>
            <a:endParaRPr lang="ru-RU" sz="3200" dirty="0"/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2506138"/>
              </p:ext>
            </p:extLst>
          </p:nvPr>
        </p:nvGraphicFramePr>
        <p:xfrm>
          <a:off x="762000" y="1905000"/>
          <a:ext cx="7697788" cy="42894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683568" y="5372844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95536" y="2636913"/>
            <a:ext cx="8280920" cy="32162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Характеристическое свойство – это такое свойство, что элементы множества им обладают, а все остальное на свете не обладает.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Этот способ применим как к конечным, так и бесконечным множествам.</a:t>
            </a: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Напр.: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а) Герои романа Л. Н. Толстого «Война и мир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б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М = {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 0 ≤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1} – множество всех действительных чисел таких, что они заключены между 0 и 1 включительно.</a:t>
            </a:r>
          </a:p>
          <a:p>
            <a:pPr marL="457200" indent="540385" algn="just">
              <a:lnSpc>
                <a:spcPct val="115000"/>
              </a:lnSpc>
              <a:spcAft>
                <a:spcPts val="0"/>
              </a:spcAft>
            </a:pP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9574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>
          <a:xfrm>
            <a:off x="755576" y="620687"/>
            <a:ext cx="7632848" cy="720081"/>
          </a:xfrm>
        </p:spPr>
        <p:txBody>
          <a:bodyPr/>
          <a:lstStyle/>
          <a:p>
            <a:pPr lvl="0" algn="ctr"/>
            <a:r>
              <a:rPr lang="ru-RU" sz="3200" b="1" i="1" dirty="0" smtClean="0"/>
              <a:t>3. Способы задания множеств</a:t>
            </a:r>
            <a:endParaRPr lang="ru-RU" sz="3200" dirty="0"/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5094333"/>
              </p:ext>
            </p:extLst>
          </p:nvPr>
        </p:nvGraphicFramePr>
        <p:xfrm>
          <a:off x="762000" y="1905000"/>
          <a:ext cx="7697788" cy="42894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Овал 3"/>
          <p:cNvSpPr/>
          <p:nvPr/>
        </p:nvSpPr>
        <p:spPr>
          <a:xfrm>
            <a:off x="762000" y="2929643"/>
            <a:ext cx="2808312" cy="26642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971600" y="3506738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http://mattbgomez.com.dagf.site/wp-content/uploads/2013/11/photo-1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693" y="2746558"/>
            <a:ext cx="4617095" cy="3462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6882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>
          <a:xfrm>
            <a:off x="755576" y="332657"/>
            <a:ext cx="7704856" cy="1224136"/>
          </a:xfrm>
        </p:spPr>
        <p:txBody>
          <a:bodyPr/>
          <a:lstStyle/>
          <a:p>
            <a:pPr algn="ctr" eaLnBrk="1" hangingPunct="1"/>
            <a:r>
              <a:rPr lang="ru-RU" sz="3200" b="1" i="1" dirty="0" smtClean="0"/>
              <a:t>4. Подмножества</a:t>
            </a:r>
            <a:r>
              <a:rPr lang="ru-RU" sz="3200" b="1" i="1" dirty="0"/>
              <a:t>. </a:t>
            </a:r>
            <a:r>
              <a:rPr lang="ru-RU" sz="3200" b="1" i="1" dirty="0" smtClean="0"/>
              <a:t/>
            </a:r>
            <a:br>
              <a:rPr lang="ru-RU" sz="3200" b="1" i="1" dirty="0" smtClean="0"/>
            </a:br>
            <a:r>
              <a:rPr lang="ru-RU" sz="3200" b="1" i="1" dirty="0" smtClean="0"/>
              <a:t>Универсальное </a:t>
            </a:r>
            <a:r>
              <a:rPr lang="ru-RU" sz="3200" b="1" i="1" dirty="0"/>
              <a:t>множество</a:t>
            </a:r>
            <a:endParaRPr lang="ru-RU" sz="3200" b="1" i="1" dirty="0" smtClean="0">
              <a:solidFill>
                <a:srgbClr val="009900"/>
              </a:solidFill>
              <a:cs typeface="Times New Roman" panose="02020603050405020304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1844824"/>
            <a:ext cx="8280920" cy="4392488"/>
          </a:xfrm>
        </p:spPr>
        <p:txBody>
          <a:bodyPr/>
          <a:lstStyle/>
          <a:p>
            <a:pPr marL="0" indent="0" algn="just">
              <a:buNone/>
            </a:pPr>
            <a:r>
              <a:rPr lang="ru-RU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Опр.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Множество В называется </a:t>
            </a:r>
            <a:r>
              <a:rPr lang="ru-RU" sz="28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подмножеством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множества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А, если всякий элемент множества В является элементом множества А.</a:t>
            </a:r>
          </a:p>
          <a:p>
            <a:pPr marL="0" indent="0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Обозначение: </a:t>
            </a:r>
            <a:r>
              <a:rPr lang="ru-RU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⊂ 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Напр.: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⊂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⊂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⊂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⊂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(!!)  </a:t>
            </a:r>
            <a:r>
              <a:rPr lang="ru-RU" sz="2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Если А ⊂ В и В ⊂ А, то А = В. </a:t>
            </a:r>
            <a:endParaRPr lang="ru-RU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2</a:t>
            </a:r>
            <a:r>
              <a:rPr lang="ru-RU" sz="2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Если А – некоторое множество, то Ø ⊂ А и А ⊂ А.</a:t>
            </a:r>
            <a:endParaRPr lang="ru-RU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http://writer5.ru/word/images/img12-118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262" y="3212976"/>
            <a:ext cx="2705210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5448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>
          <a:xfrm>
            <a:off x="755576" y="332657"/>
            <a:ext cx="7704856" cy="1224136"/>
          </a:xfrm>
        </p:spPr>
        <p:txBody>
          <a:bodyPr/>
          <a:lstStyle/>
          <a:p>
            <a:pPr algn="ctr" eaLnBrk="1" hangingPunct="1"/>
            <a:r>
              <a:rPr lang="ru-RU" sz="3200" b="1" i="1" dirty="0" smtClean="0"/>
              <a:t>4. Подмножества</a:t>
            </a:r>
            <a:r>
              <a:rPr lang="ru-RU" sz="3200" b="1" i="1" dirty="0"/>
              <a:t>. </a:t>
            </a:r>
            <a:r>
              <a:rPr lang="ru-RU" sz="3200" b="1" i="1" dirty="0" smtClean="0"/>
              <a:t/>
            </a:r>
            <a:br>
              <a:rPr lang="ru-RU" sz="3200" b="1" i="1" dirty="0" smtClean="0"/>
            </a:br>
            <a:r>
              <a:rPr lang="ru-RU" sz="3200" b="1" i="1" dirty="0" smtClean="0"/>
              <a:t>Универсальное </a:t>
            </a:r>
            <a:r>
              <a:rPr lang="ru-RU" sz="3200" b="1" i="1" dirty="0"/>
              <a:t>множество</a:t>
            </a:r>
            <a:endParaRPr lang="ru-RU" sz="3200" b="1" i="1" dirty="0" smtClean="0">
              <a:solidFill>
                <a:srgbClr val="009900"/>
              </a:solidFill>
              <a:cs typeface="Times New Roman" panose="02020603050405020304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1844824"/>
            <a:ext cx="8136904" cy="3744416"/>
          </a:xfrm>
        </p:spPr>
        <p:txBody>
          <a:bodyPr/>
          <a:lstStyle/>
          <a:p>
            <a:pPr marL="0" indent="0" algn="just">
              <a:buNone/>
            </a:pPr>
            <a:r>
              <a:rPr lang="ru-RU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Опр.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Подмножества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множества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называются </a:t>
            </a:r>
            <a:r>
              <a:rPr lang="ru-RU" sz="28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несобственными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подмножествами множества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Любое другое подмножество называется </a:t>
            </a:r>
            <a:r>
              <a:rPr lang="ru-RU" sz="28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собственным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подмножеством этого множества.</a:t>
            </a:r>
          </a:p>
          <a:p>
            <a:pPr marL="0" indent="0" algn="just">
              <a:buNone/>
            </a:pP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А = {1; 2; 3}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{1}, {2}, {3}, {1; 2}, {1; 3}, {2; 3} – собственные подмножества</a:t>
            </a:r>
          </a:p>
        </p:txBody>
      </p:sp>
    </p:spTree>
    <p:extLst>
      <p:ext uri="{BB962C8B-B14F-4D97-AF65-F5344CB8AC3E}">
        <p14:creationId xmlns:p14="http://schemas.microsoft.com/office/powerpoint/2010/main" val="2708867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>
          <a:xfrm>
            <a:off x="755576" y="332657"/>
            <a:ext cx="7704856" cy="1224136"/>
          </a:xfrm>
        </p:spPr>
        <p:txBody>
          <a:bodyPr/>
          <a:lstStyle/>
          <a:p>
            <a:pPr algn="ctr" eaLnBrk="1" hangingPunct="1"/>
            <a:r>
              <a:rPr lang="ru-RU" sz="3200" b="1" i="1" dirty="0" smtClean="0"/>
              <a:t>4. Подмножества</a:t>
            </a:r>
            <a:r>
              <a:rPr lang="ru-RU" sz="3200" b="1" i="1" dirty="0"/>
              <a:t>. </a:t>
            </a:r>
            <a:r>
              <a:rPr lang="ru-RU" sz="3200" b="1" i="1" dirty="0" smtClean="0"/>
              <a:t/>
            </a:r>
            <a:br>
              <a:rPr lang="ru-RU" sz="3200" b="1" i="1" dirty="0" smtClean="0"/>
            </a:br>
            <a:r>
              <a:rPr lang="ru-RU" sz="3200" b="1" i="1" dirty="0" smtClean="0"/>
              <a:t>Универсальное </a:t>
            </a:r>
            <a:r>
              <a:rPr lang="ru-RU" sz="3200" b="1" i="1" dirty="0"/>
              <a:t>множество</a:t>
            </a:r>
            <a:endParaRPr lang="ru-RU" sz="3200" b="1" i="1" dirty="0" smtClean="0">
              <a:solidFill>
                <a:srgbClr val="009900"/>
              </a:solidFill>
              <a:cs typeface="Times New Roman" panose="02020603050405020304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1988840"/>
            <a:ext cx="8136904" cy="4176464"/>
          </a:xfrm>
        </p:spPr>
        <p:txBody>
          <a:bodyPr/>
          <a:lstStyle/>
          <a:p>
            <a:pPr marL="0" indent="0" algn="just">
              <a:buNone/>
            </a:pPr>
            <a:r>
              <a:rPr lang="ru-RU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Опр.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Множество всех подмножеств некоторого множества А называется его </a:t>
            </a:r>
            <a:r>
              <a:rPr lang="ru-RU" sz="2800" b="1" i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булеаном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Обозначение: </a:t>
            </a:r>
            <a:r>
              <a:rPr lang="ru-RU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В(А)</a:t>
            </a:r>
          </a:p>
          <a:p>
            <a:pPr marL="0" indent="0">
              <a:buNone/>
            </a:pP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 = {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{ Ø; {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}; {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}; {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}}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 algn="just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(!!) </a:t>
            </a:r>
            <a:r>
              <a:rPr lang="ru-RU" sz="2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en-US" sz="2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2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2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)| = 2</a:t>
            </a:r>
            <a:r>
              <a:rPr lang="ru-RU" sz="2400" b="1" i="1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en-US" sz="2400" b="1" i="1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2400" b="1" i="1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ru-RU" sz="2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т.е. множество, содержащее п элементов, имеет 2</a:t>
            </a:r>
            <a:r>
              <a:rPr lang="ru-RU" sz="2400" b="1" i="1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подмножеств.</a:t>
            </a:r>
            <a:endParaRPr lang="ru-RU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903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>
          <a:xfrm>
            <a:off x="755576" y="332657"/>
            <a:ext cx="7704856" cy="1224136"/>
          </a:xfrm>
        </p:spPr>
        <p:txBody>
          <a:bodyPr/>
          <a:lstStyle/>
          <a:p>
            <a:pPr algn="ctr" eaLnBrk="1" hangingPunct="1"/>
            <a:r>
              <a:rPr lang="ru-RU" sz="3200" b="1" i="1" dirty="0" smtClean="0"/>
              <a:t>4. Подмножества</a:t>
            </a:r>
            <a:r>
              <a:rPr lang="ru-RU" sz="3200" b="1" i="1" dirty="0"/>
              <a:t>. </a:t>
            </a:r>
            <a:r>
              <a:rPr lang="ru-RU" sz="3200" b="1" i="1" dirty="0" smtClean="0"/>
              <a:t/>
            </a:r>
            <a:br>
              <a:rPr lang="ru-RU" sz="3200" b="1" i="1" dirty="0" smtClean="0"/>
            </a:br>
            <a:r>
              <a:rPr lang="ru-RU" sz="3200" b="1" i="1" dirty="0" smtClean="0"/>
              <a:t>Универсальное </a:t>
            </a:r>
            <a:r>
              <a:rPr lang="ru-RU" sz="3200" b="1" i="1" dirty="0"/>
              <a:t>множество</a:t>
            </a:r>
            <a:endParaRPr lang="ru-RU" sz="3200" b="1" i="1" dirty="0" smtClean="0">
              <a:solidFill>
                <a:srgbClr val="009900"/>
              </a:solidFill>
              <a:cs typeface="Times New Roman" panose="02020603050405020304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1988840"/>
            <a:ext cx="8136904" cy="4176464"/>
          </a:xfrm>
        </p:spPr>
        <p:txBody>
          <a:bodyPr/>
          <a:lstStyle/>
          <a:p>
            <a:pPr marL="0" indent="0" algn="just">
              <a:buNone/>
            </a:pPr>
            <a:r>
              <a:rPr lang="ru-RU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Опр.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Воображаемое множество, содержащее в себе все другие множества, называется </a:t>
            </a:r>
            <a:r>
              <a:rPr lang="ru-RU" sz="28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универсальным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Обозначение: </a:t>
            </a:r>
            <a:r>
              <a:rPr lang="ru-RU" sz="2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endParaRPr lang="ru-RU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11760" y="3573016"/>
            <a:ext cx="4248472" cy="23762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483768" y="3582144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4535996" y="4077072"/>
            <a:ext cx="1332148" cy="129614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292080" y="4123850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97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/>
    </p:bldLst>
  </p:timing>
</p:sld>
</file>

<file path=ppt/theme/theme1.xml><?xml version="1.0" encoding="utf-8"?>
<a:theme xmlns:a="http://schemas.openxmlformats.org/drawingml/2006/main" name="Студия">
  <a:themeElements>
    <a:clrScheme name="Студия 1">
      <a:dk1>
        <a:srgbClr val="000000"/>
      </a:dk1>
      <a:lt1>
        <a:srgbClr val="FFFFFF"/>
      </a:lt1>
      <a:dk2>
        <a:srgbClr val="336666"/>
      </a:dk2>
      <a:lt2>
        <a:srgbClr val="CCCC99"/>
      </a:lt2>
      <a:accent1>
        <a:srgbClr val="97CDCC"/>
      </a:accent1>
      <a:accent2>
        <a:srgbClr val="D6E0E0"/>
      </a:accent2>
      <a:accent3>
        <a:srgbClr val="FFFFFF"/>
      </a:accent3>
      <a:accent4>
        <a:srgbClr val="000000"/>
      </a:accent4>
      <a:accent5>
        <a:srgbClr val="C9E3E2"/>
      </a:accent5>
      <a:accent6>
        <a:srgbClr val="C2CBCB"/>
      </a:accent6>
      <a:hlink>
        <a:srgbClr val="99CC00"/>
      </a:hlink>
      <a:folHlink>
        <a:srgbClr val="336666"/>
      </a:folHlink>
    </a:clrScheme>
    <a:fontScheme name="Студия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тудия 1">
        <a:dk1>
          <a:srgbClr val="000000"/>
        </a:dk1>
        <a:lt1>
          <a:srgbClr val="FFFFFF"/>
        </a:lt1>
        <a:dk2>
          <a:srgbClr val="336666"/>
        </a:dk2>
        <a:lt2>
          <a:srgbClr val="CCCC99"/>
        </a:lt2>
        <a:accent1>
          <a:srgbClr val="97CDCC"/>
        </a:accent1>
        <a:accent2>
          <a:srgbClr val="D6E0E0"/>
        </a:accent2>
        <a:accent3>
          <a:srgbClr val="FFFFFF"/>
        </a:accent3>
        <a:accent4>
          <a:srgbClr val="000000"/>
        </a:accent4>
        <a:accent5>
          <a:srgbClr val="C9E3E2"/>
        </a:accent5>
        <a:accent6>
          <a:srgbClr val="C2CBCB"/>
        </a:accent6>
        <a:hlink>
          <a:srgbClr val="99CC00"/>
        </a:hlink>
        <a:folHlink>
          <a:srgbClr val="33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2">
        <a:dk1>
          <a:srgbClr val="000000"/>
        </a:dk1>
        <a:lt1>
          <a:srgbClr val="FFFFFF"/>
        </a:lt1>
        <a:dk2>
          <a:srgbClr val="3732A0"/>
        </a:dk2>
        <a:lt2>
          <a:srgbClr val="666699"/>
        </a:lt2>
        <a:accent1>
          <a:srgbClr val="CCCCFF"/>
        </a:accent1>
        <a:accent2>
          <a:srgbClr val="009999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8A8A"/>
        </a:accent6>
        <a:hlink>
          <a:srgbClr val="3366CC"/>
        </a:hlink>
        <a:folHlink>
          <a:srgbClr val="9094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3">
        <a:dk1>
          <a:srgbClr val="000000"/>
        </a:dk1>
        <a:lt1>
          <a:srgbClr val="FFFFFF"/>
        </a:lt1>
        <a:dk2>
          <a:srgbClr val="CD0505"/>
        </a:dk2>
        <a:lt2>
          <a:srgbClr val="5F5F5F"/>
        </a:lt2>
        <a:accent1>
          <a:srgbClr val="D2D5DE"/>
        </a:accent1>
        <a:accent2>
          <a:srgbClr val="D55757"/>
        </a:accent2>
        <a:accent3>
          <a:srgbClr val="FFFFFF"/>
        </a:accent3>
        <a:accent4>
          <a:srgbClr val="000000"/>
        </a:accent4>
        <a:accent5>
          <a:srgbClr val="E5E7EC"/>
        </a:accent5>
        <a:accent6>
          <a:srgbClr val="C14E4E"/>
        </a:accent6>
        <a:hlink>
          <a:srgbClr val="F42D1E"/>
        </a:hlink>
        <a:folHlink>
          <a:srgbClr val="7C84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4">
        <a:dk1>
          <a:srgbClr val="000000"/>
        </a:dk1>
        <a:lt1>
          <a:srgbClr val="FFFFFF"/>
        </a:lt1>
        <a:dk2>
          <a:srgbClr val="551A07"/>
        </a:dk2>
        <a:lt2>
          <a:srgbClr val="CC3300"/>
        </a:lt2>
        <a:accent1>
          <a:srgbClr val="F4B400"/>
        </a:accent1>
        <a:accent2>
          <a:srgbClr val="993300"/>
        </a:accent2>
        <a:accent3>
          <a:srgbClr val="FFFFFF"/>
        </a:accent3>
        <a:accent4>
          <a:srgbClr val="000000"/>
        </a:accent4>
        <a:accent5>
          <a:srgbClr val="F8D6AA"/>
        </a:accent5>
        <a:accent6>
          <a:srgbClr val="8A2D00"/>
        </a:accent6>
        <a:hlink>
          <a:srgbClr val="FF33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5">
        <a:dk1>
          <a:srgbClr val="000000"/>
        </a:dk1>
        <a:lt1>
          <a:srgbClr val="FFFFFF"/>
        </a:lt1>
        <a:dk2>
          <a:srgbClr val="FF0000"/>
        </a:dk2>
        <a:lt2>
          <a:srgbClr val="FFCC00"/>
        </a:lt2>
        <a:accent1>
          <a:srgbClr val="66CC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008A00"/>
        </a:accent6>
        <a:hlink>
          <a:srgbClr val="FF3300"/>
        </a:hlink>
        <a:folHlink>
          <a:srgbClr val="66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6">
        <a:dk1>
          <a:srgbClr val="666633"/>
        </a:dk1>
        <a:lt1>
          <a:srgbClr val="FFFFFF"/>
        </a:lt1>
        <a:dk2>
          <a:srgbClr val="000000"/>
        </a:dk2>
        <a:lt2>
          <a:srgbClr val="CC3300"/>
        </a:lt2>
        <a:accent1>
          <a:srgbClr val="808000"/>
        </a:accent1>
        <a:accent2>
          <a:srgbClr val="FF9900"/>
        </a:accent2>
        <a:accent3>
          <a:srgbClr val="AAAAAA"/>
        </a:accent3>
        <a:accent4>
          <a:srgbClr val="DADADA"/>
        </a:accent4>
        <a:accent5>
          <a:srgbClr val="C0C0AA"/>
        </a:accent5>
        <a:accent6>
          <a:srgbClr val="E78A00"/>
        </a:accent6>
        <a:hlink>
          <a:srgbClr val="CC6600"/>
        </a:hlink>
        <a:folHlink>
          <a:srgbClr val="434B1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7">
        <a:dk1>
          <a:srgbClr val="766997"/>
        </a:dk1>
        <a:lt1>
          <a:srgbClr val="FFFFFF"/>
        </a:lt1>
        <a:dk2>
          <a:srgbClr val="530901"/>
        </a:dk2>
        <a:lt2>
          <a:srgbClr val="FFFFFF"/>
        </a:lt2>
        <a:accent1>
          <a:srgbClr val="FF3300"/>
        </a:accent1>
        <a:accent2>
          <a:srgbClr val="CC6600"/>
        </a:accent2>
        <a:accent3>
          <a:srgbClr val="B3AAAA"/>
        </a:accent3>
        <a:accent4>
          <a:srgbClr val="DADADA"/>
        </a:accent4>
        <a:accent5>
          <a:srgbClr val="FFADAA"/>
        </a:accent5>
        <a:accent6>
          <a:srgbClr val="B95C00"/>
        </a:accent6>
        <a:hlink>
          <a:srgbClr val="FF9900"/>
        </a:hlink>
        <a:folHlink>
          <a:srgbClr val="99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8">
        <a:dk1>
          <a:srgbClr val="666699"/>
        </a:dk1>
        <a:lt1>
          <a:srgbClr val="FFFFFF"/>
        </a:lt1>
        <a:dk2>
          <a:srgbClr val="4C004C"/>
        </a:dk2>
        <a:lt2>
          <a:srgbClr val="FFFFFF"/>
        </a:lt2>
        <a:accent1>
          <a:srgbClr val="0099CC"/>
        </a:accent1>
        <a:accent2>
          <a:srgbClr val="993366"/>
        </a:accent2>
        <a:accent3>
          <a:srgbClr val="B2AAB2"/>
        </a:accent3>
        <a:accent4>
          <a:srgbClr val="DADADA"/>
        </a:accent4>
        <a:accent5>
          <a:srgbClr val="AACAE2"/>
        </a:accent5>
        <a:accent6>
          <a:srgbClr val="8A2D5C"/>
        </a:accent6>
        <a:hlink>
          <a:srgbClr val="99CC00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9">
        <a:dk1>
          <a:srgbClr val="565682"/>
        </a:dk1>
        <a:lt1>
          <a:srgbClr val="FFFFFF"/>
        </a:lt1>
        <a:dk2>
          <a:srgbClr val="1E1551"/>
        </a:dk2>
        <a:lt2>
          <a:srgbClr val="CCFFFF"/>
        </a:lt2>
        <a:accent1>
          <a:srgbClr val="33CCCC"/>
        </a:accent1>
        <a:accent2>
          <a:srgbClr val="009999"/>
        </a:accent2>
        <a:accent3>
          <a:srgbClr val="ABAAB3"/>
        </a:accent3>
        <a:accent4>
          <a:srgbClr val="DADADA"/>
        </a:accent4>
        <a:accent5>
          <a:srgbClr val="ADE2E2"/>
        </a:accent5>
        <a:accent6>
          <a:srgbClr val="008A8A"/>
        </a:accent6>
        <a:hlink>
          <a:srgbClr val="FF9900"/>
        </a:hlink>
        <a:folHlink>
          <a:srgbClr val="00598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10">
        <a:dk1>
          <a:srgbClr val="CCCC99"/>
        </a:dk1>
        <a:lt1>
          <a:srgbClr val="FFFFFF"/>
        </a:lt1>
        <a:dk2>
          <a:srgbClr val="2E5D5C"/>
        </a:dk2>
        <a:lt2>
          <a:srgbClr val="FFFFFF"/>
        </a:lt2>
        <a:accent1>
          <a:srgbClr val="0099CC"/>
        </a:accent1>
        <a:accent2>
          <a:srgbClr val="D6E0E0"/>
        </a:accent2>
        <a:accent3>
          <a:srgbClr val="ADB6B5"/>
        </a:accent3>
        <a:accent4>
          <a:srgbClr val="DADADA"/>
        </a:accent4>
        <a:accent5>
          <a:srgbClr val="AACAE2"/>
        </a:accent5>
        <a:accent6>
          <a:srgbClr val="C2CBCB"/>
        </a:accent6>
        <a:hlink>
          <a:srgbClr val="CCCC99"/>
        </a:hlink>
        <a:folHlink>
          <a:srgbClr val="428A8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1605</TotalTime>
  <Words>683</Words>
  <Application>Microsoft Office PowerPoint</Application>
  <PresentationFormat>Экран (4:3)</PresentationFormat>
  <Paragraphs>101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Arial Black</vt:lpstr>
      <vt:lpstr>Calibri</vt:lpstr>
      <vt:lpstr>Cambria Math</vt:lpstr>
      <vt:lpstr>Georgia</vt:lpstr>
      <vt:lpstr>Times New Roman</vt:lpstr>
      <vt:lpstr>Wingdings</vt:lpstr>
      <vt:lpstr>Студия</vt:lpstr>
      <vt:lpstr>Множества, их виды. Способы задания множеств</vt:lpstr>
      <vt:lpstr>Основоположник  теории множеств</vt:lpstr>
      <vt:lpstr>1. Понятия множества  и его элементов</vt:lpstr>
      <vt:lpstr>2. Виды множеств</vt:lpstr>
      <vt:lpstr>2. Виды множеств</vt:lpstr>
      <vt:lpstr>2. Виды множеств</vt:lpstr>
      <vt:lpstr>2. Виды множеств</vt:lpstr>
      <vt:lpstr>3. Способы задания множеств</vt:lpstr>
      <vt:lpstr>3. Способы задания множеств</vt:lpstr>
      <vt:lpstr>3. Способы задания множеств</vt:lpstr>
      <vt:lpstr>3. Способы задания множеств</vt:lpstr>
      <vt:lpstr>4. Подмножества.  Универсальное множество</vt:lpstr>
      <vt:lpstr>4. Подмножества.  Универсальное множество</vt:lpstr>
      <vt:lpstr>4. Подмножества.  Универсальное множество</vt:lpstr>
      <vt:lpstr>4. Подмножества.  Универсальное множество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RePack by Diakov</cp:lastModifiedBy>
  <cp:revision>160</cp:revision>
  <cp:lastPrinted>1601-01-01T00:00:00Z</cp:lastPrinted>
  <dcterms:created xsi:type="dcterms:W3CDTF">1601-01-01T00:00:00Z</dcterms:created>
  <dcterms:modified xsi:type="dcterms:W3CDTF">2017-12-17T04:32:39Z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