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2" r:id="rId7"/>
    <p:sldId id="266" r:id="rId8"/>
    <p:sldId id="267" r:id="rId9"/>
    <p:sldId id="272" r:id="rId10"/>
    <p:sldId id="273" r:id="rId11"/>
    <p:sldId id="274" r:id="rId12"/>
    <p:sldId id="275" r:id="rId13"/>
    <p:sldId id="261" r:id="rId14"/>
    <p:sldId id="263" r:id="rId15"/>
    <p:sldId id="264" r:id="rId16"/>
    <p:sldId id="277" r:id="rId17"/>
    <p:sldId id="268" r:id="rId18"/>
    <p:sldId id="278" r:id="rId19"/>
    <p:sldId id="276" r:id="rId20"/>
    <p:sldId id="271"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E521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2" d="100"/>
          <a:sy n="102" d="100"/>
        </p:scale>
        <p:origin x="-116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725C68B6-61C2-468F-89AB-4B9F7531AA68}"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725C68B6-61C2-468F-89AB-4B9F7531AA68}"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06.12.2017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B106E36-FD25-4E2D-B0AA-010F637433A0}" type="datetimeFigureOut">
              <a:rPr lang="ru-RU" smtClean="0"/>
              <a:pPr/>
              <a:t>06.12.2017</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25C68B6-61C2-468F-89AB-4B9F7531AA68}"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01752" y="1571612"/>
            <a:ext cx="8686800" cy="2571768"/>
          </a:xfrm>
        </p:spPr>
        <p:txBody>
          <a:bodyPr>
            <a:normAutofit fontScale="90000"/>
          </a:bodyPr>
          <a:lstStyle/>
          <a:p>
            <a:pPr algn="ctr"/>
            <a:r>
              <a:rPr lang="ru-RU" sz="4000" b="1" dirty="0" smtClean="0">
                <a:solidFill>
                  <a:srgbClr val="7030A0"/>
                </a:solidFill>
                <a:latin typeface="Times New Roman" pitchFamily="18" charset="0"/>
                <a:cs typeface="Times New Roman" pitchFamily="18" charset="0"/>
              </a:rPr>
              <a:t/>
            </a:r>
            <a:br>
              <a:rPr lang="ru-RU" sz="4000" b="1" dirty="0" smtClean="0">
                <a:solidFill>
                  <a:srgbClr val="7030A0"/>
                </a:solidFill>
                <a:latin typeface="Times New Roman" pitchFamily="18" charset="0"/>
                <a:cs typeface="Times New Roman" pitchFamily="18" charset="0"/>
              </a:rPr>
            </a:br>
            <a:r>
              <a:rPr lang="ru-RU" sz="4000" b="1" dirty="0" smtClean="0">
                <a:solidFill>
                  <a:srgbClr val="7030A0"/>
                </a:solidFill>
                <a:latin typeface="Times New Roman" pitchFamily="18" charset="0"/>
                <a:cs typeface="Times New Roman" pitchFamily="18" charset="0"/>
              </a:rPr>
              <a:t/>
            </a:r>
            <a:br>
              <a:rPr lang="ru-RU" sz="4000" b="1" dirty="0" smtClean="0">
                <a:solidFill>
                  <a:srgbClr val="7030A0"/>
                </a:solidFill>
                <a:latin typeface="Times New Roman" pitchFamily="18" charset="0"/>
                <a:cs typeface="Times New Roman" pitchFamily="18" charset="0"/>
              </a:rPr>
            </a:br>
            <a:r>
              <a:rPr lang="ru-RU" sz="4000" b="1" dirty="0" err="1" smtClean="0">
                <a:solidFill>
                  <a:srgbClr val="7030A0"/>
                </a:solidFill>
                <a:latin typeface="Times New Roman" pitchFamily="18" charset="0"/>
                <a:cs typeface="Times New Roman" pitchFamily="18" charset="0"/>
              </a:rPr>
              <a:t>Баланың тілін,сөйлеуін заманауи</a:t>
            </a:r>
            <a:r>
              <a:rPr lang="ru-RU" sz="4000" b="1" dirty="0" smtClean="0">
                <a:solidFill>
                  <a:srgbClr val="7030A0"/>
                </a:solidFill>
                <a:latin typeface="Times New Roman" pitchFamily="18" charset="0"/>
                <a:cs typeface="Times New Roman" pitchFamily="18" charset="0"/>
              </a:rPr>
              <a:t> </a:t>
            </a:r>
            <a:r>
              <a:rPr lang="kk-KZ" sz="4000" b="1" dirty="0" smtClean="0">
                <a:solidFill>
                  <a:srgbClr val="7030A0"/>
                </a:solidFill>
                <a:latin typeface="Times New Roman" pitchFamily="18" charset="0"/>
                <a:cs typeface="Times New Roman" pitchFamily="18" charset="0"/>
              </a:rPr>
              <a:t>жаңа </a:t>
            </a:r>
            <a:r>
              <a:rPr lang="ru-RU" sz="4000" b="1" dirty="0" err="1" smtClean="0">
                <a:solidFill>
                  <a:srgbClr val="7030A0"/>
                </a:solidFill>
                <a:latin typeface="Times New Roman" pitchFamily="18" charset="0"/>
                <a:cs typeface="Times New Roman" pitchFamily="18" charset="0"/>
              </a:rPr>
              <a:t>технологиялар</a:t>
            </a:r>
            <a:r>
              <a:rPr lang="ru-RU" sz="4000" b="1" dirty="0" smtClean="0">
                <a:solidFill>
                  <a:srgbClr val="7030A0"/>
                </a:solidFill>
                <a:latin typeface="Times New Roman" pitchFamily="18" charset="0"/>
                <a:cs typeface="Times New Roman" pitchFamily="18" charset="0"/>
              </a:rPr>
              <a:t> </a:t>
            </a:r>
            <a:r>
              <a:rPr lang="ru-RU" sz="4000" b="1" dirty="0" err="1" smtClean="0">
                <a:solidFill>
                  <a:srgbClr val="7030A0"/>
                </a:solidFill>
                <a:latin typeface="Times New Roman" pitchFamily="18" charset="0"/>
                <a:cs typeface="Times New Roman" pitchFamily="18" charset="0"/>
              </a:rPr>
              <a:t>арқылы дамыту</a:t>
            </a: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kk-KZ" b="1" dirty="0" smtClean="0">
                <a:solidFill>
                  <a:srgbClr val="0070C0"/>
                </a:solidFill>
                <a:latin typeface="Times New Roman" pitchFamily="18" charset="0"/>
                <a:cs typeface="Times New Roman" pitchFamily="18" charset="0"/>
              </a:rPr>
              <a:t>“Ботақан” </a:t>
            </a:r>
            <a:r>
              <a:rPr lang="kk-KZ" dirty="0" smtClean="0">
                <a:solidFill>
                  <a:srgbClr val="FF0000"/>
                </a:solidFill>
                <a:latin typeface="Times New Roman" pitchFamily="18" charset="0"/>
                <a:cs typeface="Times New Roman" pitchFamily="18" charset="0"/>
              </a:rPr>
              <a:t>ересек тобы</a:t>
            </a:r>
            <a:br>
              <a:rPr lang="kk-KZ" dirty="0" smtClean="0">
                <a:solidFill>
                  <a:srgbClr val="FF0000"/>
                </a:solidFill>
                <a:latin typeface="Times New Roman" pitchFamily="18" charset="0"/>
                <a:cs typeface="Times New Roman" pitchFamily="18" charset="0"/>
              </a:rPr>
            </a:br>
            <a:r>
              <a:rPr lang="kk-KZ" dirty="0" smtClean="0">
                <a:latin typeface="Times New Roman" pitchFamily="18" charset="0"/>
                <a:cs typeface="Times New Roman" pitchFamily="18" charset="0"/>
              </a:rPr>
              <a:t/>
            </a:r>
            <a:br>
              <a:rPr lang="kk-KZ" dirty="0" smtClean="0">
                <a:latin typeface="Times New Roman" pitchFamily="18" charset="0"/>
                <a:cs typeface="Times New Roman" pitchFamily="18" charset="0"/>
              </a:rPr>
            </a:br>
            <a:r>
              <a:rPr lang="kk-KZ" sz="2700" b="1" dirty="0" smtClean="0">
                <a:latin typeface="Times New Roman" pitchFamily="18" charset="0"/>
                <a:cs typeface="Times New Roman" pitchFamily="18" charset="0"/>
              </a:rPr>
              <a:t>тәрбиеші: </a:t>
            </a:r>
            <a:r>
              <a:rPr lang="kk-KZ" sz="2700" dirty="0" smtClean="0">
                <a:solidFill>
                  <a:srgbClr val="7030A0"/>
                </a:solidFill>
                <a:latin typeface="Times New Roman" pitchFamily="18" charset="0"/>
                <a:cs typeface="Times New Roman" pitchFamily="18" charset="0"/>
              </a:rPr>
              <a:t>Кезенбаева Л.ж</a:t>
            </a:r>
            <a:endParaRPr lang="ru-RU" sz="2700" dirty="0">
              <a:solidFill>
                <a:srgbClr val="7030A0"/>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6248" y="1357298"/>
            <a:ext cx="4702304" cy="3143272"/>
          </a:xfrm>
        </p:spPr>
        <p:txBody>
          <a:bodyPr>
            <a:normAutofit/>
          </a:bodyPr>
          <a:lstStyle/>
          <a:p>
            <a:pPr algn="r"/>
            <a:r>
              <a:rPr lang="ru-RU" sz="2800" b="1" dirty="0" smtClean="0"/>
              <a:t> </a:t>
            </a:r>
            <a:r>
              <a:rPr lang="ru-RU" sz="1800" b="1" dirty="0" err="1" smtClean="0">
                <a:latin typeface="Times New Roman" pitchFamily="18" charset="0"/>
                <a:cs typeface="Times New Roman" pitchFamily="18" charset="0"/>
              </a:rPr>
              <a:t>«Еліміздің ертеңі бүгінгі жас</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b="1" dirty="0" err="1" smtClean="0">
                <a:latin typeface="Times New Roman" pitchFamily="18" charset="0"/>
                <a:cs typeface="Times New Roman" pitchFamily="18" charset="0"/>
              </a:rPr>
              <a:t>ұрпақтың қолында, </a:t>
            </a:r>
            <a:r>
              <a:rPr lang="ru-RU" sz="1800" b="1" dirty="0" smtClean="0">
                <a:latin typeface="Times New Roman" pitchFamily="18" charset="0"/>
                <a:cs typeface="Times New Roman" pitchFamily="18" charset="0"/>
              </a:rPr>
              <a:t>ал </a:t>
            </a:r>
            <a:r>
              <a:rPr lang="ru-RU" sz="1800" b="1" dirty="0" err="1" smtClean="0">
                <a:latin typeface="Times New Roman" pitchFamily="18" charset="0"/>
                <a:cs typeface="Times New Roman" pitchFamily="18" charset="0"/>
              </a:rPr>
              <a:t>жас</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ұрпақтың</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b="1" dirty="0" err="1" smtClean="0">
                <a:latin typeface="Times New Roman" pitchFamily="18" charset="0"/>
                <a:cs typeface="Times New Roman" pitchFamily="18" charset="0"/>
              </a:rPr>
              <a:t>тағдыры ұстаздардың қолында</a:t>
            </a:r>
            <a:r>
              <a:rPr lang="ru-RU" sz="1800" b="1" dirty="0" smtClean="0">
                <a:latin typeface="Times New Roman" pitchFamily="18" charset="0"/>
                <a:cs typeface="Times New Roman" pitchFamily="18" charset="0"/>
              </a:rPr>
              <a:t>»</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b="1" dirty="0" smtClean="0">
                <a:latin typeface="Times New Roman" pitchFamily="18" charset="0"/>
                <a:cs typeface="Times New Roman" pitchFamily="18" charset="0"/>
              </a:rPr>
              <a:t>Н.Ә. Назарбаев</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endParaRPr lang="ru-RU" sz="1800" dirty="0">
              <a:latin typeface="Times New Roman" pitchFamily="18" charset="0"/>
              <a:cs typeface="Times New Roman" pitchFamily="18" charset="0"/>
            </a:endParaRPr>
          </a:p>
        </p:txBody>
      </p:sp>
      <p:pic>
        <p:nvPicPr>
          <p:cNvPr id="1026" name="Picture 2" descr="C:\Users\Admin\Desktop\70жас\Новая папка\5bc9fa316317a99cc31378e82feff4a4-768x723.jpg"/>
          <p:cNvPicPr>
            <a:picLocks noChangeAspect="1" noChangeArrowheads="1"/>
          </p:cNvPicPr>
          <p:nvPr/>
        </p:nvPicPr>
        <p:blipFill>
          <a:blip r:embed="rId2"/>
          <a:srcRect/>
          <a:stretch>
            <a:fillRect/>
          </a:stretch>
        </p:blipFill>
        <p:spPr bwMode="auto">
          <a:xfrm>
            <a:off x="357158" y="1071546"/>
            <a:ext cx="4000528" cy="3714776"/>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785794"/>
            <a:ext cx="8686800" cy="4286280"/>
          </a:xfrm>
        </p:spPr>
        <p:txBody>
          <a:bodyPr>
            <a:noAutofit/>
          </a:bodyPr>
          <a:lstStyle/>
          <a:p>
            <a:r>
              <a:rPr lang="ru-RU" sz="1200" dirty="0" err="1" smtClean="0">
                <a:solidFill>
                  <a:srgbClr val="002060"/>
                </a:solidFill>
                <a:latin typeface="Times New Roman" pitchFamily="18" charset="0"/>
                <a:cs typeface="Times New Roman" pitchFamily="18" charset="0"/>
              </a:rPr>
              <a:t>Еліміздің білім</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саласында</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жүргізіліп жатқан реформаның басты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мақсаты </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ой-өрісі жаңашыл, шығармашылық деңгейде қызмет атқара алатын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дүниетанымы жоғары, жан-жақты қалыптасқан жеке</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тұлға тәрбиелеу.</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Мектеп</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жасына</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дейінгі</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балаларды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дамыту</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мәселесі қазіргі таңда мемлекеттік</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саясаттың ажырамас</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бөлігі болып</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отыр</a:t>
            </a:r>
            <a:r>
              <a:rPr lang="ru-RU" sz="1200" dirty="0" smtClean="0">
                <a:solidFill>
                  <a:srgbClr val="002060"/>
                </a:solidFill>
                <a:latin typeface="Times New Roman" pitchFamily="18" charset="0"/>
                <a:cs typeface="Times New Roman" pitchFamily="18" charset="0"/>
              </a:rPr>
              <a:t>.</a:t>
            </a:r>
            <a:br>
              <a:rPr lang="ru-RU" sz="1200" dirty="0" smtClean="0">
                <a:solidFill>
                  <a:srgbClr val="002060"/>
                </a:solidFill>
                <a:latin typeface="Times New Roman" pitchFamily="18" charset="0"/>
                <a:cs typeface="Times New Roman" pitchFamily="18" charset="0"/>
              </a:rPr>
            </a:br>
            <a:r>
              <a:rPr lang="ru-RU" sz="1200" dirty="0" smtClean="0">
                <a:solidFill>
                  <a:srgbClr val="002060"/>
                </a:solidFill>
                <a:latin typeface="Times New Roman" pitchFamily="18" charset="0"/>
                <a:cs typeface="Times New Roman" pitchFamily="18" charset="0"/>
              </a:rPr>
              <a:t>Бала </a:t>
            </a:r>
            <a:r>
              <a:rPr lang="ru-RU" sz="1200" dirty="0" err="1" smtClean="0">
                <a:solidFill>
                  <a:srgbClr val="002060"/>
                </a:solidFill>
                <a:latin typeface="Times New Roman" pitchFamily="18" charset="0"/>
                <a:cs typeface="Times New Roman" pitchFamily="18" charset="0"/>
              </a:rPr>
              <a:t>болашағымыз десек</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сол</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балаға жүйелі білім</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беріп</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ынта-ықыласын дұрыс бағыттауды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қабілет-қасиеттерін дамытуды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балабақшадан бастауымыз</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керек</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Қазіргі уақытта </a:t>
            </a:r>
            <a:r>
              <a:rPr lang="ru-RU" sz="1200" dirty="0" smtClean="0">
                <a:solidFill>
                  <a:srgbClr val="002060"/>
                </a:solidFill>
                <a:latin typeface="Times New Roman" pitchFamily="18" charset="0"/>
                <a:cs typeface="Times New Roman" pitchFamily="18" charset="0"/>
              </a:rPr>
              <a:t>педагогика </a:t>
            </a:r>
            <a:r>
              <a:rPr lang="ru-RU" sz="1200" dirty="0" err="1" smtClean="0">
                <a:solidFill>
                  <a:srgbClr val="002060"/>
                </a:solidFill>
                <a:latin typeface="Times New Roman" pitchFamily="18" charset="0"/>
                <a:cs typeface="Times New Roman" pitchFamily="18" charset="0"/>
              </a:rPr>
              <a:t>ғылымының бір</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ерекшілігі</a:t>
            </a:r>
            <a:r>
              <a:rPr lang="ru-RU" sz="1200" dirty="0" smtClean="0">
                <a:solidFill>
                  <a:srgbClr val="002060"/>
                </a:solidFill>
                <a:latin typeface="Times New Roman" pitchFamily="18" charset="0"/>
                <a:cs typeface="Times New Roman" pitchFamily="18" charset="0"/>
              </a:rPr>
              <a:t> – </a:t>
            </a:r>
            <a:r>
              <a:rPr lang="ru-RU" sz="1200" dirty="0" err="1" smtClean="0">
                <a:solidFill>
                  <a:srgbClr val="002060"/>
                </a:solidFill>
                <a:latin typeface="Times New Roman" pitchFamily="18" charset="0"/>
                <a:cs typeface="Times New Roman" pitchFamily="18" charset="0"/>
              </a:rPr>
              <a:t>баланың тұлғалық дамуына</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бағытталған жаңа оқыту технологияларын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шығаруға ұмтылуы</a:t>
            </a:r>
            <a:r>
              <a:rPr lang="ru-RU" sz="1200" dirty="0" smtClean="0">
                <a:solidFill>
                  <a:srgbClr val="002060"/>
                </a:solidFill>
                <a:latin typeface="Times New Roman" pitchFamily="18" charset="0"/>
                <a:cs typeface="Times New Roman" pitchFamily="18" charset="0"/>
              </a:rPr>
              <a:t>.</a:t>
            </a:r>
            <a:br>
              <a:rPr lang="ru-RU" sz="1200" dirty="0" smtClean="0">
                <a:solidFill>
                  <a:srgbClr val="002060"/>
                </a:solidFill>
                <a:latin typeface="Times New Roman" pitchFamily="18" charset="0"/>
                <a:cs typeface="Times New Roman" pitchFamily="18" charset="0"/>
              </a:rPr>
            </a:br>
            <a:r>
              <a:rPr lang="ru-RU" sz="1200" dirty="0" err="1" smtClean="0">
                <a:solidFill>
                  <a:srgbClr val="002060"/>
                </a:solidFill>
                <a:latin typeface="Times New Roman" pitchFamily="18" charset="0"/>
                <a:cs typeface="Times New Roman" pitchFamily="18" charset="0"/>
              </a:rPr>
              <a:t>Заманауи</a:t>
            </a:r>
            <a:r>
              <a:rPr lang="ru-RU" sz="1200" dirty="0" smtClean="0">
                <a:solidFill>
                  <a:srgbClr val="002060"/>
                </a:solidFill>
                <a:latin typeface="Times New Roman" pitchFamily="18" charset="0"/>
                <a:cs typeface="Times New Roman" pitchFamily="18" charset="0"/>
              </a:rPr>
              <a:t> </a:t>
            </a:r>
            <a:r>
              <a:rPr lang="kk-KZ" sz="1200" dirty="0" smtClean="0">
                <a:solidFill>
                  <a:srgbClr val="002060"/>
                </a:solidFill>
                <a:latin typeface="Times New Roman" pitchFamily="18" charset="0"/>
                <a:cs typeface="Times New Roman" pitchFamily="18" charset="0"/>
              </a:rPr>
              <a:t>жаңа </a:t>
            </a:r>
            <a:r>
              <a:rPr lang="ru-RU" sz="1200" dirty="0" err="1" smtClean="0">
                <a:solidFill>
                  <a:srgbClr val="002060"/>
                </a:solidFill>
                <a:latin typeface="Times New Roman" pitchFamily="18" charset="0"/>
                <a:cs typeface="Times New Roman" pitchFamily="18" charset="0"/>
              </a:rPr>
              <a:t>технологиялар</a:t>
            </a:r>
            <a:r>
              <a:rPr lang="ru-RU" sz="1200" dirty="0" smtClean="0">
                <a:solidFill>
                  <a:srgbClr val="002060"/>
                </a:solidFill>
                <a:latin typeface="Times New Roman" pitchFamily="18" charset="0"/>
                <a:cs typeface="Times New Roman" pitchFamily="18" charset="0"/>
              </a:rPr>
              <a:t> – </a:t>
            </a:r>
            <a:r>
              <a:rPr lang="ru-RU" sz="1200" dirty="0" err="1" smtClean="0">
                <a:solidFill>
                  <a:srgbClr val="002060"/>
                </a:solidFill>
                <a:latin typeface="Times New Roman" pitchFamily="18" charset="0"/>
                <a:cs typeface="Times New Roman" pitchFamily="18" charset="0"/>
              </a:rPr>
              <a:t>бұл білімнің басымды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мақсаттарымен біріктірілген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пәндер </a:t>
            </a:r>
            <a:r>
              <a:rPr lang="ru-RU" sz="1200" dirty="0" smtClean="0">
                <a:solidFill>
                  <a:srgbClr val="002060"/>
                </a:solidFill>
                <a:latin typeface="Times New Roman" pitchFamily="18" charset="0"/>
                <a:cs typeface="Times New Roman" pitchFamily="18" charset="0"/>
              </a:rPr>
              <a:t>мен </a:t>
            </a:r>
            <a:r>
              <a:rPr lang="ru-RU" sz="1200" dirty="0" err="1" smtClean="0">
                <a:solidFill>
                  <a:srgbClr val="002060"/>
                </a:solidFill>
                <a:latin typeface="Times New Roman" pitchFamily="18" charset="0"/>
                <a:cs typeface="Times New Roman" pitchFamily="18" charset="0"/>
              </a:rPr>
              <a:t>әдістемелердің</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оқу-тәрбие процесін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ұйымдастырудың өзара ортақ тұжырымдамамен байланысқан міндеттерінің</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мазмұнының</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формалары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мен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әдістерінің күрделі және ашық жүйелері</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мұнда әр </a:t>
            </a:r>
            <a:r>
              <a:rPr lang="ru-RU" sz="1200" dirty="0" smtClean="0">
                <a:solidFill>
                  <a:srgbClr val="002060"/>
                </a:solidFill>
                <a:latin typeface="Times New Roman" pitchFamily="18" charset="0"/>
                <a:cs typeface="Times New Roman" pitchFamily="18" charset="0"/>
              </a:rPr>
              <a:t>позиция </a:t>
            </a:r>
            <a:r>
              <a:rPr lang="ru-RU" sz="1200" dirty="0" err="1" smtClean="0">
                <a:solidFill>
                  <a:srgbClr val="002060"/>
                </a:solidFill>
                <a:latin typeface="Times New Roman" pitchFamily="18" charset="0"/>
                <a:cs typeface="Times New Roman" pitchFamily="18" charset="0"/>
              </a:rPr>
              <a:t>басқаларына әсер етіп</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ақыр аяғында баланың дамуына</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жағымды жағдайлар жиынтығын құрайды</a:t>
            </a:r>
            <a:r>
              <a:rPr lang="ru-RU" sz="1200" dirty="0" smtClean="0">
                <a:solidFill>
                  <a:srgbClr val="002060"/>
                </a:solidFill>
                <a:latin typeface="Times New Roman" pitchFamily="18" charset="0"/>
                <a:cs typeface="Times New Roman" pitchFamily="18" charset="0"/>
              </a:rPr>
              <a:t>.</a:t>
            </a:r>
            <a:br>
              <a:rPr lang="ru-RU" sz="1200" dirty="0" smtClean="0">
                <a:solidFill>
                  <a:srgbClr val="002060"/>
                </a:solidFill>
                <a:latin typeface="Times New Roman" pitchFamily="18" charset="0"/>
                <a:cs typeface="Times New Roman" pitchFamily="18" charset="0"/>
              </a:rPr>
            </a:br>
            <a:r>
              <a:rPr lang="ru-RU" sz="1200" dirty="0" err="1" smtClean="0">
                <a:solidFill>
                  <a:srgbClr val="002060"/>
                </a:solidFill>
                <a:latin typeface="Times New Roman" pitchFamily="18" charset="0"/>
                <a:cs typeface="Times New Roman" pitchFamily="18" charset="0"/>
              </a:rPr>
              <a:t>Жаңа заман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баласы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ертеңгі еліміздің болашағы.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Жаңа заман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баласын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қалыптастырып, дамыту</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үшін, тұлғаның ішкі</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дүниесі </a:t>
            </a:r>
            <a:r>
              <a:rPr lang="ru-RU" sz="1200" dirty="0" smtClean="0">
                <a:solidFill>
                  <a:srgbClr val="002060"/>
                </a:solidFill>
                <a:latin typeface="Times New Roman" pitchFamily="18" charset="0"/>
                <a:cs typeface="Times New Roman" pitchFamily="18" charset="0"/>
              </a:rPr>
              <a:t>мен </a:t>
            </a:r>
            <a:r>
              <a:rPr lang="ru-RU" sz="1200" dirty="0" err="1" smtClean="0">
                <a:solidFill>
                  <a:srgbClr val="002060"/>
                </a:solidFill>
                <a:latin typeface="Times New Roman" pitchFamily="18" charset="0"/>
                <a:cs typeface="Times New Roman" pitchFamily="18" charset="0"/>
              </a:rPr>
              <a:t>оның қыр сырын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анықтап</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мүмкіншіліктері мен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қабілетінің дамуына</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жағдай туғызу қажет</a:t>
            </a:r>
            <a:r>
              <a:rPr lang="ru-RU" sz="1200" dirty="0" smtClean="0">
                <a:solidFill>
                  <a:srgbClr val="002060"/>
                </a:solidFill>
                <a:latin typeface="Times New Roman" pitchFamily="18" charset="0"/>
                <a:cs typeface="Times New Roman" pitchFamily="18" charset="0"/>
              </a:rPr>
              <a:t>.</a:t>
            </a:r>
            <a:br>
              <a:rPr lang="ru-RU" sz="1200" dirty="0" smtClean="0">
                <a:solidFill>
                  <a:srgbClr val="002060"/>
                </a:solidFill>
                <a:latin typeface="Times New Roman" pitchFamily="18" charset="0"/>
                <a:cs typeface="Times New Roman" pitchFamily="18" charset="0"/>
              </a:rPr>
            </a:br>
            <a:r>
              <a:rPr lang="ru-RU" sz="1200" dirty="0" err="1" smtClean="0">
                <a:solidFill>
                  <a:srgbClr val="002060"/>
                </a:solidFill>
                <a:latin typeface="Times New Roman" pitchFamily="18" charset="0"/>
                <a:cs typeface="Times New Roman" pitchFamily="18" charset="0"/>
              </a:rPr>
              <a:t>Әрине, ол</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үшін мектепке</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дейінгі</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білім</a:t>
            </a:r>
            <a:r>
              <a:rPr lang="ru-RU" sz="1200" dirty="0" smtClean="0">
                <a:solidFill>
                  <a:srgbClr val="002060"/>
                </a:solidFill>
                <a:latin typeface="Times New Roman" pitchFamily="18" charset="0"/>
                <a:cs typeface="Times New Roman" pitchFamily="18" charset="0"/>
              </a:rPr>
              <a:t> беру </a:t>
            </a:r>
            <a:r>
              <a:rPr lang="ru-RU" sz="1200" dirty="0" err="1" smtClean="0">
                <a:solidFill>
                  <a:srgbClr val="002060"/>
                </a:solidFill>
                <a:latin typeface="Times New Roman" pitchFamily="18" charset="0"/>
                <a:cs typeface="Times New Roman" pitchFamily="18" charset="0"/>
              </a:rPr>
              <a:t>мекемелерінде</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балалардың жеке</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басының қалыптасуы </a:t>
            </a:r>
            <a:r>
              <a:rPr lang="ru-RU" sz="1200" dirty="0" smtClean="0">
                <a:solidFill>
                  <a:srgbClr val="002060"/>
                </a:solidFill>
                <a:latin typeface="Times New Roman" pitchFamily="18" charset="0"/>
                <a:cs typeface="Times New Roman" pitchFamily="18" charset="0"/>
              </a:rPr>
              <a:t>мен </a:t>
            </a:r>
            <a:r>
              <a:rPr lang="ru-RU" sz="1200" dirty="0" err="1" smtClean="0">
                <a:solidFill>
                  <a:srgbClr val="002060"/>
                </a:solidFill>
                <a:latin typeface="Times New Roman" pitchFamily="18" charset="0"/>
                <a:cs typeface="Times New Roman" pitchFamily="18" charset="0"/>
              </a:rPr>
              <a:t>дамуында</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педагогтардың педагогикалық технологияларды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қолдана білу</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сауаттылығынада байланысты</a:t>
            </a:r>
            <a:r>
              <a:rPr lang="ru-RU" sz="1200" dirty="0" smtClean="0">
                <a:solidFill>
                  <a:srgbClr val="002060"/>
                </a:solidFill>
                <a:latin typeface="Times New Roman" pitchFamily="18" charset="0"/>
                <a:cs typeface="Times New Roman" pitchFamily="18" charset="0"/>
              </a:rPr>
              <a:t>.</a:t>
            </a:r>
            <a:br>
              <a:rPr lang="ru-RU" sz="1200" dirty="0" smtClean="0">
                <a:solidFill>
                  <a:srgbClr val="002060"/>
                </a:solidFill>
                <a:latin typeface="Times New Roman" pitchFamily="18" charset="0"/>
                <a:cs typeface="Times New Roman" pitchFamily="18" charset="0"/>
              </a:rPr>
            </a:br>
            <a:r>
              <a:rPr lang="ru-RU" sz="1200" dirty="0" err="1" smtClean="0">
                <a:solidFill>
                  <a:srgbClr val="002060"/>
                </a:solidFill>
                <a:latin typeface="Times New Roman" pitchFamily="18" charset="0"/>
                <a:cs typeface="Times New Roman" pitchFamily="18" charset="0"/>
              </a:rPr>
              <a:t>Яғни, педагогикалық технологияны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қолдану негізінде</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келешек</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ұрпақтың еркін</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дамуына</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жан-жақты білім</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алуына</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белсенді</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шығармашыл болуына</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жағдай жасау</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қазіргі таңдағы әрбір педагогтың міндеті</a:t>
            </a:r>
            <a:r>
              <a:rPr lang="ru-RU" sz="1200" dirty="0" smtClean="0">
                <a:solidFill>
                  <a:srgbClr val="002060"/>
                </a:solidFill>
                <a:latin typeface="Times New Roman" pitchFamily="18" charset="0"/>
                <a:cs typeface="Times New Roman" pitchFamily="18" charset="0"/>
              </a:rPr>
              <a:t>. </a:t>
            </a:r>
            <a:r>
              <a:rPr lang="ru-RU" sz="1200" dirty="0" smtClean="0">
                <a:solidFill>
                  <a:srgbClr val="002060"/>
                </a:solidFill>
                <a:latin typeface="Times New Roman" pitchFamily="18" charset="0"/>
                <a:cs typeface="Times New Roman" pitchFamily="18" charset="0"/>
              </a:rPr>
              <a:t> </a:t>
            </a:r>
            <a:r>
              <a:rPr lang="ru-RU" sz="1200" dirty="0" smtClean="0">
                <a:solidFill>
                  <a:srgbClr val="002060"/>
                </a:solidFill>
                <a:latin typeface="Times New Roman" pitchFamily="18" charset="0"/>
                <a:cs typeface="Times New Roman" pitchFamily="18" charset="0"/>
              </a:rPr>
              <a:t>даму </a:t>
            </a:r>
            <a:r>
              <a:rPr lang="ru-RU" sz="1200" dirty="0" err="1" smtClean="0">
                <a:solidFill>
                  <a:srgbClr val="002060"/>
                </a:solidFill>
                <a:latin typeface="Times New Roman" pitchFamily="18" charset="0"/>
                <a:cs typeface="Times New Roman" pitchFamily="18" charset="0"/>
              </a:rPr>
              <a:t>кезеңінде мектепке</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дейінгі</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мекемелердегі</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білім</a:t>
            </a:r>
            <a:r>
              <a:rPr lang="ru-RU" sz="1200" dirty="0" smtClean="0">
                <a:solidFill>
                  <a:srgbClr val="002060"/>
                </a:solidFill>
                <a:latin typeface="Times New Roman" pitchFamily="18" charset="0"/>
                <a:cs typeface="Times New Roman" pitchFamily="18" charset="0"/>
              </a:rPr>
              <a:t> беру </a:t>
            </a:r>
            <a:r>
              <a:rPr lang="ru-RU" sz="1200" dirty="0" err="1" smtClean="0">
                <a:solidFill>
                  <a:srgbClr val="002060"/>
                </a:solidFill>
                <a:latin typeface="Times New Roman" pitchFamily="18" charset="0"/>
                <a:cs typeface="Times New Roman" pitchFamily="18" charset="0"/>
              </a:rPr>
              <a:t>жүйесінде оқыту</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тәрбие беру</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үрдісін технологияландыру</a:t>
            </a:r>
            <a:r>
              <a:rPr lang="ru-RU" sz="1200" dirty="0" smtClean="0">
                <a:solidFill>
                  <a:srgbClr val="002060"/>
                </a:solidFill>
                <a:latin typeface="Times New Roman" pitchFamily="18" charset="0"/>
                <a:cs typeface="Times New Roman" pitchFamily="18" charset="0"/>
              </a:rPr>
              <a:t> – </a:t>
            </a:r>
            <a:r>
              <a:rPr lang="ru-RU" sz="1200" dirty="0" err="1" smtClean="0">
                <a:solidFill>
                  <a:srgbClr val="002060"/>
                </a:solidFill>
                <a:latin typeface="Times New Roman" pitchFamily="18" charset="0"/>
                <a:cs typeface="Times New Roman" pitchFamily="18" charset="0"/>
              </a:rPr>
              <a:t>басты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мәселенің бірі</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Осыған орай</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мектепке</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дейінгі</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мекемелердің тәжірибесіне оқыту </a:t>
            </a:r>
            <a:r>
              <a:rPr lang="ru-RU" sz="1200" dirty="0" smtClean="0">
                <a:solidFill>
                  <a:srgbClr val="002060"/>
                </a:solidFill>
                <a:latin typeface="Times New Roman" pitchFamily="18" charset="0"/>
                <a:cs typeface="Times New Roman" pitchFamily="18" charset="0"/>
              </a:rPr>
              <a:t>мен </a:t>
            </a:r>
            <a:r>
              <a:rPr lang="ru-RU" sz="1200" dirty="0" err="1" smtClean="0">
                <a:solidFill>
                  <a:srgbClr val="002060"/>
                </a:solidFill>
                <a:latin typeface="Times New Roman" pitchFamily="18" charset="0"/>
                <a:cs typeface="Times New Roman" pitchFamily="18" charset="0"/>
              </a:rPr>
              <a:t>тәрбиелеудің әр түрлі технологиялары</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жасалып</a:t>
            </a:r>
            <a:r>
              <a:rPr lang="ru-RU" sz="1200" dirty="0" smtClean="0">
                <a:solidFill>
                  <a:srgbClr val="002060"/>
                </a:solidFill>
                <a:latin typeface="Times New Roman" pitchFamily="18" charset="0"/>
                <a:cs typeface="Times New Roman" pitchFamily="18" charset="0"/>
              </a:rPr>
              <a:t> </a:t>
            </a:r>
            <a:r>
              <a:rPr lang="ru-RU" sz="1200" dirty="0" err="1" smtClean="0">
                <a:solidFill>
                  <a:srgbClr val="002060"/>
                </a:solidFill>
                <a:latin typeface="Times New Roman" pitchFamily="18" charset="0"/>
                <a:cs typeface="Times New Roman" pitchFamily="18" charset="0"/>
              </a:rPr>
              <a:t>енгізілуде</a:t>
            </a:r>
            <a:r>
              <a:rPr lang="ru-RU" sz="1200" dirty="0" smtClean="0">
                <a:solidFill>
                  <a:srgbClr val="002060"/>
                </a:solidFill>
                <a:latin typeface="Times New Roman" pitchFamily="18" charset="0"/>
                <a:cs typeface="Times New Roman" pitchFamily="18" charset="0"/>
              </a:rPr>
              <a:t>.</a:t>
            </a:r>
            <a:br>
              <a:rPr lang="ru-RU" sz="1200" dirty="0" smtClean="0">
                <a:solidFill>
                  <a:srgbClr val="002060"/>
                </a:solidFill>
                <a:latin typeface="Times New Roman" pitchFamily="18" charset="0"/>
                <a:cs typeface="Times New Roman" pitchFamily="18" charset="0"/>
              </a:rPr>
            </a:br>
            <a:r>
              <a:rPr lang="kk-KZ" sz="1200" dirty="0" smtClean="0">
                <a:solidFill>
                  <a:srgbClr val="002060"/>
                </a:solidFill>
                <a:latin typeface="Times New Roman" pitchFamily="18" charset="0"/>
                <a:cs typeface="Times New Roman" pitchFamily="18" charset="0"/>
              </a:rPr>
              <a:t>Балабақшада жаңа педагогикалық технологияларды пайдаланудың басты мақсаты: оқыту мен тәрбиелеуде инновациялық ойын технологиясының элементтерін пайдалана отырып, жан-жақты, білімді, құзыретті тұлға тәрбиелеу.</a:t>
            </a:r>
            <a:r>
              <a:rPr lang="ru-RU" sz="1200" dirty="0" smtClean="0">
                <a:solidFill>
                  <a:srgbClr val="002060"/>
                </a:solidFill>
                <a:latin typeface="Times New Roman" pitchFamily="18" charset="0"/>
                <a:cs typeface="Times New Roman" pitchFamily="18" charset="0"/>
              </a:rPr>
              <a:t/>
            </a:r>
            <a:br>
              <a:rPr lang="ru-RU" sz="1200" dirty="0" smtClean="0">
                <a:solidFill>
                  <a:srgbClr val="002060"/>
                </a:solidFill>
                <a:latin typeface="Times New Roman" pitchFamily="18" charset="0"/>
                <a:cs typeface="Times New Roman" pitchFamily="18" charset="0"/>
              </a:rPr>
            </a:br>
            <a:endParaRPr lang="ru-RU" sz="1200" dirty="0">
              <a:solidFill>
                <a:srgbClr val="002060"/>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85728"/>
            <a:ext cx="8686800" cy="5972196"/>
          </a:xfrm>
        </p:spPr>
        <p:txBody>
          <a:bodyPr>
            <a:normAutofit fontScale="90000"/>
          </a:bodyPr>
          <a:lstStyle/>
          <a:p>
            <a:r>
              <a:rPr lang="ru-RU" sz="2700" b="1" u="sng" dirty="0" err="1" smtClean="0">
                <a:latin typeface="Times New Roman" pitchFamily="18" charset="0"/>
                <a:cs typeface="Times New Roman" pitchFamily="18" charset="0"/>
              </a:rPr>
              <a:t>Балабақшада қолдануға тиімді</a:t>
            </a:r>
            <a:r>
              <a:rPr lang="ru-RU" sz="2700" b="1" u="sng" dirty="0" smtClean="0">
                <a:latin typeface="Times New Roman" pitchFamily="18" charset="0"/>
                <a:cs typeface="Times New Roman" pitchFamily="18" charset="0"/>
              </a:rPr>
              <a:t> </a:t>
            </a:r>
            <a:r>
              <a:rPr lang="ru-RU" sz="2700" b="1" u="sng" dirty="0" err="1" smtClean="0">
                <a:latin typeface="Times New Roman" pitchFamily="18" charset="0"/>
                <a:cs typeface="Times New Roman" pitchFamily="18" charset="0"/>
              </a:rPr>
              <a:t>технологиялар</a:t>
            </a:r>
            <a:r>
              <a:rPr lang="ru-RU" sz="2700" b="1" u="sng" dirty="0" smtClean="0">
                <a:latin typeface="Times New Roman" pitchFamily="18" charset="0"/>
                <a:cs typeface="Times New Roman" pitchFamily="18" charset="0"/>
              </a:rPr>
              <a:t>:</a:t>
            </a:r>
            <a:r>
              <a:rPr lang="ru-RU" sz="1800" b="1" u="sng" dirty="0" smtClean="0">
                <a:latin typeface="Times New Roman" pitchFamily="18" charset="0"/>
                <a:cs typeface="Times New Roman" pitchFamily="18" charset="0"/>
              </a:rPr>
              <a:t/>
            </a:r>
            <a:br>
              <a:rPr lang="ru-RU" sz="1800" b="1" u="sng" dirty="0" smtClean="0">
                <a:latin typeface="Times New Roman" pitchFamily="18" charset="0"/>
                <a:cs typeface="Times New Roman" pitchFamily="18" charset="0"/>
              </a:rPr>
            </a:br>
            <a:r>
              <a:rPr lang="ru-RU" sz="2700" dirty="0" smtClean="0">
                <a:solidFill>
                  <a:srgbClr val="FF0000"/>
                </a:solidFill>
                <a:latin typeface="Times New Roman" pitchFamily="18" charset="0"/>
                <a:cs typeface="Times New Roman" pitchFamily="18" charset="0"/>
              </a:rPr>
              <a:t/>
            </a:r>
            <a:br>
              <a:rPr lang="ru-RU" sz="2700" dirty="0" smtClean="0">
                <a:solidFill>
                  <a:srgbClr val="FF0000"/>
                </a:solidFill>
                <a:latin typeface="Times New Roman" pitchFamily="18" charset="0"/>
                <a:cs typeface="Times New Roman" pitchFamily="18" charset="0"/>
              </a:rPr>
            </a:br>
            <a:r>
              <a:rPr lang="ru-RU" sz="2700" dirty="0" err="1" smtClean="0">
                <a:solidFill>
                  <a:srgbClr val="FF0000"/>
                </a:solidFill>
                <a:latin typeface="Times New Roman" pitchFamily="18" charset="0"/>
                <a:cs typeface="Times New Roman" pitchFamily="18" charset="0"/>
              </a:rPr>
              <a:t>Денсаулық сақтау технологиясы</a:t>
            </a:r>
            <a:r>
              <a:rPr lang="ru-RU" sz="2700" dirty="0" smtClean="0">
                <a:solidFill>
                  <a:srgbClr val="FF0000"/>
                </a:solidFill>
                <a:latin typeface="Times New Roman" pitchFamily="18" charset="0"/>
                <a:cs typeface="Times New Roman" pitchFamily="18" charset="0"/>
              </a:rPr>
              <a:t>.</a:t>
            </a:r>
            <a:br>
              <a:rPr lang="ru-RU" sz="2700" dirty="0" smtClean="0">
                <a:solidFill>
                  <a:srgbClr val="FF0000"/>
                </a:solidFill>
                <a:latin typeface="Times New Roman" pitchFamily="18" charset="0"/>
                <a:cs typeface="Times New Roman" pitchFamily="18" charset="0"/>
              </a:rPr>
            </a:br>
            <a:r>
              <a:rPr lang="ru-RU" sz="2700" dirty="0" smtClean="0">
                <a:solidFill>
                  <a:srgbClr val="FF0000"/>
                </a:solidFill>
                <a:latin typeface="Times New Roman" pitchFamily="18" charset="0"/>
                <a:cs typeface="Times New Roman" pitchFamily="18" charset="0"/>
              </a:rPr>
              <a:t/>
            </a:r>
            <a:br>
              <a:rPr lang="ru-RU" sz="2700" dirty="0" smtClean="0">
                <a:solidFill>
                  <a:srgbClr val="FF0000"/>
                </a:solidFill>
                <a:latin typeface="Times New Roman" pitchFamily="18" charset="0"/>
                <a:cs typeface="Times New Roman" pitchFamily="18" charset="0"/>
              </a:rPr>
            </a:br>
            <a:r>
              <a:rPr lang="ru-RU" sz="2700" dirty="0" err="1" smtClean="0">
                <a:solidFill>
                  <a:srgbClr val="FF0000"/>
                </a:solidFill>
                <a:latin typeface="Times New Roman" pitchFamily="18" charset="0"/>
                <a:cs typeface="Times New Roman" pitchFamily="18" charset="0"/>
              </a:rPr>
              <a:t>Дамыта</a:t>
            </a:r>
            <a:r>
              <a:rPr lang="ru-RU" sz="2700" dirty="0" smtClean="0">
                <a:solidFill>
                  <a:srgbClr val="FF0000"/>
                </a:solidFill>
                <a:latin typeface="Times New Roman" pitchFamily="18" charset="0"/>
                <a:cs typeface="Times New Roman" pitchFamily="18" charset="0"/>
              </a:rPr>
              <a:t> </a:t>
            </a:r>
            <a:r>
              <a:rPr lang="ru-RU" sz="2700" dirty="0" err="1" smtClean="0">
                <a:solidFill>
                  <a:srgbClr val="FF0000"/>
                </a:solidFill>
                <a:latin typeface="Times New Roman" pitchFamily="18" charset="0"/>
                <a:cs typeface="Times New Roman" pitchFamily="18" charset="0"/>
              </a:rPr>
              <a:t>оқыту технологиясы</a:t>
            </a:r>
            <a:r>
              <a:rPr lang="ru-RU" sz="2700" dirty="0" smtClean="0">
                <a:solidFill>
                  <a:srgbClr val="FF0000"/>
                </a:solidFill>
                <a:latin typeface="Times New Roman" pitchFamily="18" charset="0"/>
                <a:cs typeface="Times New Roman" pitchFamily="18" charset="0"/>
              </a:rPr>
              <a:t>.</a:t>
            </a:r>
            <a:br>
              <a:rPr lang="ru-RU" sz="2700" dirty="0" smtClean="0">
                <a:solidFill>
                  <a:srgbClr val="FF0000"/>
                </a:solidFill>
                <a:latin typeface="Times New Roman" pitchFamily="18" charset="0"/>
                <a:cs typeface="Times New Roman" pitchFamily="18" charset="0"/>
              </a:rPr>
            </a:br>
            <a:r>
              <a:rPr lang="ru-RU" sz="2700" dirty="0" smtClean="0">
                <a:solidFill>
                  <a:srgbClr val="FF0000"/>
                </a:solidFill>
                <a:latin typeface="Times New Roman" pitchFamily="18" charset="0"/>
                <a:cs typeface="Times New Roman" pitchFamily="18" charset="0"/>
              </a:rPr>
              <a:t/>
            </a:r>
            <a:br>
              <a:rPr lang="ru-RU" sz="2700" dirty="0" smtClean="0">
                <a:solidFill>
                  <a:srgbClr val="FF0000"/>
                </a:solidFill>
                <a:latin typeface="Times New Roman" pitchFamily="18" charset="0"/>
                <a:cs typeface="Times New Roman" pitchFamily="18" charset="0"/>
              </a:rPr>
            </a:br>
            <a:r>
              <a:rPr lang="ru-RU" sz="2700" dirty="0" err="1" smtClean="0">
                <a:solidFill>
                  <a:srgbClr val="FF0000"/>
                </a:solidFill>
                <a:latin typeface="Times New Roman" pitchFamily="18" charset="0"/>
                <a:cs typeface="Times New Roman" pitchFamily="18" charset="0"/>
              </a:rPr>
              <a:t>Ақпараттық </a:t>
            </a:r>
            <a:r>
              <a:rPr lang="ru-RU" sz="2700" dirty="0" smtClean="0">
                <a:solidFill>
                  <a:srgbClr val="FF0000"/>
                </a:solidFill>
                <a:latin typeface="Times New Roman" pitchFamily="18" charset="0"/>
                <a:cs typeface="Times New Roman" pitchFamily="18" charset="0"/>
              </a:rPr>
              <a:t>– </a:t>
            </a:r>
            <a:r>
              <a:rPr lang="ru-RU" sz="2700" dirty="0" err="1" smtClean="0">
                <a:solidFill>
                  <a:srgbClr val="FF0000"/>
                </a:solidFill>
                <a:latin typeface="Times New Roman" pitchFamily="18" charset="0"/>
                <a:cs typeface="Times New Roman" pitchFamily="18" charset="0"/>
              </a:rPr>
              <a:t>коммуникативтік</a:t>
            </a:r>
            <a:r>
              <a:rPr lang="ru-RU" sz="2700" dirty="0" smtClean="0">
                <a:solidFill>
                  <a:srgbClr val="FF0000"/>
                </a:solidFill>
                <a:latin typeface="Times New Roman" pitchFamily="18" charset="0"/>
                <a:cs typeface="Times New Roman" pitchFamily="18" charset="0"/>
              </a:rPr>
              <a:t> </a:t>
            </a:r>
            <a:r>
              <a:rPr lang="ru-RU" sz="2700" dirty="0" err="1" smtClean="0">
                <a:solidFill>
                  <a:srgbClr val="FF0000"/>
                </a:solidFill>
                <a:latin typeface="Times New Roman" pitchFamily="18" charset="0"/>
                <a:cs typeface="Times New Roman" pitchFamily="18" charset="0"/>
              </a:rPr>
              <a:t>технологиялар</a:t>
            </a:r>
            <a:r>
              <a:rPr lang="ru-RU" sz="2700" dirty="0" smtClean="0">
                <a:solidFill>
                  <a:srgbClr val="FF0000"/>
                </a:solidFill>
                <a:latin typeface="Times New Roman" pitchFamily="18" charset="0"/>
                <a:cs typeface="Times New Roman" pitchFamily="18" charset="0"/>
              </a:rPr>
              <a:t> (АКТ).</a:t>
            </a:r>
            <a:br>
              <a:rPr lang="ru-RU" sz="2700" dirty="0" smtClean="0">
                <a:solidFill>
                  <a:srgbClr val="FF0000"/>
                </a:solidFill>
                <a:latin typeface="Times New Roman" pitchFamily="18" charset="0"/>
                <a:cs typeface="Times New Roman" pitchFamily="18" charset="0"/>
              </a:rPr>
            </a:br>
            <a:r>
              <a:rPr lang="ru-RU" sz="2700" dirty="0" smtClean="0">
                <a:solidFill>
                  <a:srgbClr val="FF0000"/>
                </a:solidFill>
                <a:latin typeface="Times New Roman" pitchFamily="18" charset="0"/>
                <a:cs typeface="Times New Roman" pitchFamily="18" charset="0"/>
              </a:rPr>
              <a:t/>
            </a:r>
            <a:br>
              <a:rPr lang="ru-RU" sz="2700" dirty="0" smtClean="0">
                <a:solidFill>
                  <a:srgbClr val="FF0000"/>
                </a:solidFill>
                <a:latin typeface="Times New Roman" pitchFamily="18" charset="0"/>
                <a:cs typeface="Times New Roman" pitchFamily="18" charset="0"/>
              </a:rPr>
            </a:br>
            <a:r>
              <a:rPr lang="ru-RU" sz="2700" dirty="0" smtClean="0">
                <a:solidFill>
                  <a:srgbClr val="FF0000"/>
                </a:solidFill>
                <a:latin typeface="Times New Roman" pitchFamily="18" charset="0"/>
                <a:cs typeface="Times New Roman" pitchFamily="18" charset="0"/>
              </a:rPr>
              <a:t>. </a:t>
            </a:r>
            <a:r>
              <a:rPr lang="ru-RU" sz="2700" dirty="0" err="1" smtClean="0">
                <a:solidFill>
                  <a:srgbClr val="FF0000"/>
                </a:solidFill>
                <a:latin typeface="Times New Roman" pitchFamily="18" charset="0"/>
                <a:cs typeface="Times New Roman" pitchFamily="18" charset="0"/>
              </a:rPr>
              <a:t>Ойын</a:t>
            </a:r>
            <a:r>
              <a:rPr lang="ru-RU" sz="2700" dirty="0" smtClean="0">
                <a:solidFill>
                  <a:srgbClr val="FF0000"/>
                </a:solidFill>
                <a:latin typeface="Times New Roman" pitchFamily="18" charset="0"/>
                <a:cs typeface="Times New Roman" pitchFamily="18" charset="0"/>
              </a:rPr>
              <a:t> </a:t>
            </a:r>
            <a:r>
              <a:rPr lang="ru-RU" sz="2700" dirty="0" err="1" smtClean="0">
                <a:solidFill>
                  <a:srgbClr val="FF0000"/>
                </a:solidFill>
                <a:latin typeface="Times New Roman" pitchFamily="18" charset="0"/>
                <a:cs typeface="Times New Roman" pitchFamily="18" charset="0"/>
              </a:rPr>
              <a:t>технологиясы</a:t>
            </a:r>
            <a:r>
              <a:rPr lang="ru-RU" sz="2700" dirty="0" smtClean="0">
                <a:solidFill>
                  <a:srgbClr val="FF0000"/>
                </a:solidFill>
                <a:latin typeface="Times New Roman" pitchFamily="18" charset="0"/>
                <a:cs typeface="Times New Roman" pitchFamily="18" charset="0"/>
              </a:rPr>
              <a:t>.</a:t>
            </a:r>
            <a:br>
              <a:rPr lang="ru-RU" sz="2700" dirty="0" smtClean="0">
                <a:solidFill>
                  <a:srgbClr val="FF0000"/>
                </a:solidFill>
                <a:latin typeface="Times New Roman" pitchFamily="18" charset="0"/>
                <a:cs typeface="Times New Roman" pitchFamily="18" charset="0"/>
              </a:rPr>
            </a:br>
            <a:r>
              <a:rPr lang="ru-RU" sz="2700" dirty="0" smtClean="0">
                <a:solidFill>
                  <a:srgbClr val="FF0000"/>
                </a:solidFill>
                <a:latin typeface="Times New Roman" pitchFamily="18" charset="0"/>
                <a:cs typeface="Times New Roman" pitchFamily="18" charset="0"/>
              </a:rPr>
              <a:t/>
            </a:r>
            <a:br>
              <a:rPr lang="ru-RU" sz="2700" dirty="0" smtClean="0">
                <a:solidFill>
                  <a:srgbClr val="FF0000"/>
                </a:solidFill>
                <a:latin typeface="Times New Roman" pitchFamily="18" charset="0"/>
                <a:cs typeface="Times New Roman" pitchFamily="18" charset="0"/>
              </a:rPr>
            </a:br>
            <a:r>
              <a:rPr lang="ru-RU" sz="2700" dirty="0" smtClean="0">
                <a:solidFill>
                  <a:srgbClr val="FF0000"/>
                </a:solidFill>
                <a:latin typeface="Times New Roman" pitchFamily="18" charset="0"/>
                <a:cs typeface="Times New Roman" pitchFamily="18" charset="0"/>
              </a:rPr>
              <a:t>Мнемотехника   </a:t>
            </a:r>
            <a:r>
              <a:rPr lang="ru-RU" sz="2700" dirty="0" err="1" smtClean="0">
                <a:solidFill>
                  <a:srgbClr val="FF0000"/>
                </a:solidFill>
                <a:latin typeface="Times New Roman" pitchFamily="18" charset="0"/>
                <a:cs typeface="Times New Roman" pitchFamily="18" charset="0"/>
              </a:rPr>
              <a:t>технологиясы</a:t>
            </a:r>
            <a:r>
              <a:rPr lang="ru-RU" sz="2700" dirty="0" smtClean="0">
                <a:solidFill>
                  <a:srgbClr val="FF0000"/>
                </a:solidFill>
                <a:latin typeface="Times New Roman" pitchFamily="18" charset="0"/>
                <a:cs typeface="Times New Roman" pitchFamily="18" charset="0"/>
              </a:rPr>
              <a:t>.</a:t>
            </a:r>
            <a:br>
              <a:rPr lang="ru-RU" sz="2700" dirty="0" smtClean="0">
                <a:solidFill>
                  <a:srgbClr val="FF0000"/>
                </a:solidFill>
                <a:latin typeface="Times New Roman" pitchFamily="18" charset="0"/>
                <a:cs typeface="Times New Roman" pitchFamily="18" charset="0"/>
              </a:rPr>
            </a:br>
            <a:r>
              <a:rPr lang="ru-RU" sz="2700" dirty="0" smtClean="0">
                <a:solidFill>
                  <a:srgbClr val="FF0000"/>
                </a:solidFill>
                <a:latin typeface="Times New Roman" pitchFamily="18" charset="0"/>
                <a:cs typeface="Times New Roman" pitchFamily="18" charset="0"/>
              </a:rPr>
              <a:t/>
            </a:r>
            <a:br>
              <a:rPr lang="ru-RU" sz="2700" dirty="0" smtClean="0">
                <a:solidFill>
                  <a:srgbClr val="FF0000"/>
                </a:solidFill>
                <a:latin typeface="Times New Roman" pitchFamily="18" charset="0"/>
                <a:cs typeface="Times New Roman" pitchFamily="18" charset="0"/>
              </a:rPr>
            </a:br>
            <a:r>
              <a:rPr lang="ru-RU" sz="2700" dirty="0" smtClean="0">
                <a:solidFill>
                  <a:srgbClr val="FF0000"/>
                </a:solidFill>
                <a:latin typeface="Times New Roman" pitchFamily="18" charset="0"/>
                <a:cs typeface="Times New Roman" pitchFamily="18" charset="0"/>
              </a:rPr>
              <a:t>ТРИЗ   </a:t>
            </a:r>
            <a:r>
              <a:rPr lang="ru-RU" sz="2700" dirty="0" err="1" smtClean="0">
                <a:solidFill>
                  <a:srgbClr val="FF0000"/>
                </a:solidFill>
                <a:latin typeface="Times New Roman" pitchFamily="18" charset="0"/>
                <a:cs typeface="Times New Roman" pitchFamily="18" charset="0"/>
              </a:rPr>
              <a:t>технологиясы</a:t>
            </a:r>
            <a:r>
              <a:rPr lang="ru-RU" sz="2700" dirty="0" smtClean="0">
                <a:solidFill>
                  <a:srgbClr val="FF0000"/>
                </a:solidFill>
                <a:latin typeface="Times New Roman" pitchFamily="18" charset="0"/>
                <a:cs typeface="Times New Roman" pitchFamily="18" charset="0"/>
              </a:rPr>
              <a:t>..</a:t>
            </a:r>
            <a:br>
              <a:rPr lang="ru-RU" sz="2700" dirty="0" smtClean="0">
                <a:solidFill>
                  <a:srgbClr val="FF0000"/>
                </a:solidFill>
                <a:latin typeface="Times New Roman" pitchFamily="18" charset="0"/>
                <a:cs typeface="Times New Roman" pitchFamily="18" charset="0"/>
              </a:rPr>
            </a:br>
            <a:endParaRPr lang="ru-RU" sz="2700" dirty="0">
              <a:solidFill>
                <a:srgbClr val="FF0000"/>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Рисунок 4"/>
          <p:cNvSpPr>
            <a:spLocks noGrp="1"/>
          </p:cNvSpPr>
          <p:nvPr>
            <p:ph type="pic" idx="1"/>
          </p:nvPr>
        </p:nvSpPr>
        <p:spPr/>
      </p:sp>
      <p:sp>
        <p:nvSpPr>
          <p:cNvPr id="4" name="Заголовок 3"/>
          <p:cNvSpPr>
            <a:spLocks noGrp="1"/>
          </p:cNvSpPr>
          <p:nvPr>
            <p:ph type="title"/>
          </p:nvPr>
        </p:nvSpPr>
        <p:spPr/>
        <p:txBody>
          <a:bodyPr/>
          <a:lstStyle/>
          <a:p>
            <a:endParaRPr lang="ru-RU"/>
          </a:p>
        </p:txBody>
      </p:sp>
      <p:sp>
        <p:nvSpPr>
          <p:cNvPr id="6" name="Текст 5"/>
          <p:cNvSpPr>
            <a:spLocks noGrp="1"/>
          </p:cNvSpPr>
          <p:nvPr>
            <p:ph type="body" sz="half" idx="2"/>
          </p:nvPr>
        </p:nvSpPr>
        <p:spPr/>
        <p:txBody>
          <a:bodyPr/>
          <a:lstStyle/>
          <a:p>
            <a:endParaRPr lang="ru-RU"/>
          </a:p>
        </p:txBody>
      </p:sp>
      <p:pic>
        <p:nvPicPr>
          <p:cNvPr id="2050" name="Picture 2" descr="C:\Users\Admin\Desktop\70жас\Новая папка\slide_2 (1).jpg"/>
          <p:cNvPicPr>
            <a:picLocks noChangeAspect="1" noChangeArrowheads="1"/>
          </p:cNvPicPr>
          <p:nvPr/>
        </p:nvPicPr>
        <p:blipFill>
          <a:blip r:embed="rId2"/>
          <a:srcRect/>
          <a:stretch>
            <a:fillRect/>
          </a:stretch>
        </p:blipFill>
        <p:spPr bwMode="auto">
          <a:xfrm>
            <a:off x="142844" y="142852"/>
            <a:ext cx="8786874" cy="6500858"/>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5543568"/>
          </a:xfrm>
        </p:spPr>
        <p:txBody>
          <a:bodyPr>
            <a:normAutofit fontScale="90000"/>
          </a:bodyPr>
          <a:lstStyle/>
          <a:p>
            <a:r>
              <a:rPr lang="ru-RU" sz="1600" dirty="0" err="1" smtClean="0">
                <a:solidFill>
                  <a:srgbClr val="002060"/>
                </a:solidFill>
                <a:latin typeface="Times New Roman" pitchFamily="18" charset="0"/>
                <a:cs typeface="Times New Roman" pitchFamily="18" charset="0"/>
              </a:rPr>
              <a:t>Балаларға күнделікті </a:t>
            </a:r>
            <a:r>
              <a:rPr lang="ru-RU" sz="1600" dirty="0" smtClean="0">
                <a:solidFill>
                  <a:srgbClr val="002060"/>
                </a:solidFill>
                <a:latin typeface="Times New Roman" pitchFamily="18" charset="0"/>
                <a:cs typeface="Times New Roman" pitchFamily="18" charset="0"/>
              </a:rPr>
              <a:t>ҰОІӘ – де </a:t>
            </a:r>
            <a:r>
              <a:rPr lang="ru-RU" sz="1600" dirty="0" err="1" smtClean="0">
                <a:solidFill>
                  <a:srgbClr val="002060"/>
                </a:solidFill>
                <a:latin typeface="Times New Roman" pitchFamily="18" charset="0"/>
                <a:cs typeface="Times New Roman" pitchFamily="18" charset="0"/>
              </a:rPr>
              <a:t>жаңа технологияны</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қолдану арқылы</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балалардың сабаққа деген</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қызығушылықтарын ояту</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Балалардың тілін</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дамытудағы жаңа технологияны</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қолдану арқылы, ой-өрісі дамыған, тәрбиелі, білімді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заман</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талабына</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сай</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белсенді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ұрпақ тәрбиелеу.</a:t>
            </a:r>
            <a:r>
              <a:rPr lang="ru-RU" sz="1600" dirty="0" smtClean="0">
                <a:solidFill>
                  <a:srgbClr val="002060"/>
                </a:solidFill>
                <a:latin typeface="Times New Roman" pitchFamily="18" charset="0"/>
                <a:cs typeface="Times New Roman" pitchFamily="18" charset="0"/>
              </a:rPr>
              <a:t/>
            </a:r>
            <a:br>
              <a:rPr lang="ru-RU" sz="1600" dirty="0" smtClean="0">
                <a:solidFill>
                  <a:srgbClr val="002060"/>
                </a:solidFill>
                <a:latin typeface="Times New Roman" pitchFamily="18" charset="0"/>
                <a:cs typeface="Times New Roman" pitchFamily="18" charset="0"/>
              </a:rPr>
            </a:br>
            <a:r>
              <a:rPr lang="ru-RU" sz="1600" dirty="0" smtClean="0">
                <a:solidFill>
                  <a:srgbClr val="002060"/>
                </a:solidFill>
                <a:latin typeface="Times New Roman" pitchFamily="18" charset="0"/>
                <a:cs typeface="Times New Roman" pitchFamily="18" charset="0"/>
              </a:rPr>
              <a:t>Бала </a:t>
            </a:r>
            <a:r>
              <a:rPr lang="ru-RU" sz="1600" dirty="0" err="1" smtClean="0">
                <a:solidFill>
                  <a:srgbClr val="002060"/>
                </a:solidFill>
                <a:latin typeface="Times New Roman" pitchFamily="18" charset="0"/>
                <a:cs typeface="Times New Roman" pitchFamily="18" charset="0"/>
              </a:rPr>
              <a:t>өмірінің алғашқы мектепке</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дейінгі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кезеңі </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оның өсіп жетілуіндегі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ең жауапты</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кезең</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бүгінгі күннің өзекті мәселесі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Бұл кезде</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баланың ақыл-ойы, қабілеті, қасиеттері және эстетикалық сезімдері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қызықты, мазмұнды ұйымдастырылған оқу іс-әрекеті, еңбек, ойын</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үдерісінде жан-жақты қалыптасады.</a:t>
            </a:r>
            <a:r>
              <a:rPr lang="ru-RU" sz="1600" dirty="0" smtClean="0">
                <a:solidFill>
                  <a:srgbClr val="002060"/>
                </a:solidFill>
                <a:latin typeface="Times New Roman" pitchFamily="18" charset="0"/>
                <a:cs typeface="Times New Roman" pitchFamily="18" charset="0"/>
              </a:rPr>
              <a:t/>
            </a:r>
            <a:br>
              <a:rPr lang="ru-RU" sz="1600" dirty="0" smtClean="0">
                <a:solidFill>
                  <a:srgbClr val="002060"/>
                </a:solidFill>
                <a:latin typeface="Times New Roman" pitchFamily="18" charset="0"/>
                <a:cs typeface="Times New Roman" pitchFamily="18" charset="0"/>
              </a:rPr>
            </a:br>
            <a:r>
              <a:rPr lang="ru-RU" sz="1600" dirty="0" err="1" smtClean="0">
                <a:solidFill>
                  <a:srgbClr val="002060"/>
                </a:solidFill>
                <a:latin typeface="Times New Roman" pitchFamily="18" charset="0"/>
                <a:cs typeface="Times New Roman" pitchFamily="18" charset="0"/>
              </a:rPr>
              <a:t>Балабақшада ойынның маңызы ерекше.Ойын</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барысында</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білім</a:t>
            </a:r>
            <a:r>
              <a:rPr lang="ru-RU" sz="1600" dirty="0" smtClean="0">
                <a:solidFill>
                  <a:srgbClr val="002060"/>
                </a:solidFill>
                <a:latin typeface="Times New Roman" pitchFamily="18" charset="0"/>
                <a:cs typeface="Times New Roman" pitchFamily="18" charset="0"/>
              </a:rPr>
              <a:t> мен </a:t>
            </a:r>
            <a:r>
              <a:rPr lang="ru-RU" sz="1600" dirty="0" err="1" smtClean="0">
                <a:solidFill>
                  <a:srgbClr val="002060"/>
                </a:solidFill>
                <a:latin typeface="Times New Roman" pitchFamily="18" charset="0"/>
                <a:cs typeface="Times New Roman" pitchFamily="18" charset="0"/>
              </a:rPr>
              <a:t>біліктілігін</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арттырамын</a:t>
            </a:r>
            <a:r>
              <a:rPr lang="ru-RU" sz="1600" dirty="0" smtClean="0">
                <a:solidFill>
                  <a:srgbClr val="002060"/>
                </a:solidFill>
                <a:latin typeface="Times New Roman" pitchFamily="18" charset="0"/>
                <a:cs typeface="Times New Roman" pitchFamily="18" charset="0"/>
              </a:rPr>
              <a:t>. </a:t>
            </a:r>
            <a:br>
              <a:rPr lang="ru-RU" sz="1600" dirty="0" smtClean="0">
                <a:solidFill>
                  <a:srgbClr val="002060"/>
                </a:solidFill>
                <a:latin typeface="Times New Roman" pitchFamily="18" charset="0"/>
                <a:cs typeface="Times New Roman" pitchFamily="18" charset="0"/>
              </a:rPr>
            </a:br>
            <a:r>
              <a:rPr lang="ru-RU" sz="1600" dirty="0" err="1" smtClean="0">
                <a:solidFill>
                  <a:srgbClr val="002060"/>
                </a:solidFill>
                <a:latin typeface="Times New Roman" pitchFamily="18" charset="0"/>
                <a:cs typeface="Times New Roman" pitchFamily="18" charset="0"/>
              </a:rPr>
              <a:t>Тәрбиенің алдағы міндеттерінің бірі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балалардың ойлау</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қабілеттерін қалыптастыру болса</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ойын</a:t>
            </a:r>
            <a:r>
              <a:rPr lang="ru-RU" sz="1600" dirty="0" smtClean="0">
                <a:solidFill>
                  <a:srgbClr val="002060"/>
                </a:solidFill>
                <a:latin typeface="Times New Roman" pitchFamily="18" charset="0"/>
                <a:cs typeface="Times New Roman" pitchFamily="18" charset="0"/>
              </a:rPr>
              <a:t> – осы </a:t>
            </a:r>
            <a:r>
              <a:rPr lang="ru-RU" sz="1600" dirty="0" err="1" smtClean="0">
                <a:solidFill>
                  <a:srgbClr val="002060"/>
                </a:solidFill>
                <a:latin typeface="Times New Roman" pitchFamily="18" charset="0"/>
                <a:cs typeface="Times New Roman" pitchFamily="18" charset="0"/>
              </a:rPr>
              <a:t>мәселенің шешімі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Балада</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ойлау</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қабілеті </a:t>
            </a:r>
            <a:r>
              <a:rPr lang="ru-RU" sz="1600" dirty="0" smtClean="0">
                <a:solidFill>
                  <a:srgbClr val="002060"/>
                </a:solidFill>
                <a:latin typeface="Times New Roman" pitchFamily="18" charset="0"/>
                <a:cs typeface="Times New Roman" pitchFamily="18" charset="0"/>
              </a:rPr>
              <a:t>мен </a:t>
            </a:r>
            <a:r>
              <a:rPr lang="ru-RU" sz="1600" dirty="0" err="1" smtClean="0">
                <a:solidFill>
                  <a:srgbClr val="002060"/>
                </a:solidFill>
                <a:latin typeface="Times New Roman" pitchFamily="18" charset="0"/>
                <a:cs typeface="Times New Roman" pitchFamily="18" charset="0"/>
              </a:rPr>
              <a:t>сөйлеу қызметі бірге</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дамиды</a:t>
            </a:r>
            <a:r>
              <a:rPr lang="ru-RU" sz="1600" dirty="0" smtClean="0">
                <a:solidFill>
                  <a:srgbClr val="002060"/>
                </a:solidFill>
                <a:latin typeface="Times New Roman" pitchFamily="18" charset="0"/>
                <a:cs typeface="Times New Roman" pitchFamily="18" charset="0"/>
              </a:rPr>
              <a:t>. Баланы </a:t>
            </a:r>
            <a:r>
              <a:rPr lang="ru-RU" sz="1600" dirty="0" err="1" smtClean="0">
                <a:solidFill>
                  <a:srgbClr val="002060"/>
                </a:solidFill>
                <a:latin typeface="Times New Roman" pitchFamily="18" charset="0"/>
                <a:cs typeface="Times New Roman" pitchFamily="18" charset="0"/>
              </a:rPr>
              <a:t>ойната</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отырып</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сөйлетуде суретті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әңгіме</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дидактикалық ойынды</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сурет</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арқылы өткізу</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шығарманы оқып таныту</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оң нәтиже береді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Мектеп</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жасына</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дейінгі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балаларды</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тіл</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мәдениетіне тәрбиелеу, сөздік қорын дамыту</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сурет</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қарау, заттарды</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сипаттау</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жұмбақ шешу</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құрастыру, тақпақтар, мақал-мәтелдер, жаңылтпаштармен қатар ертегі</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тыңдау әңгімелесу баланың тілдік</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құзіреттілігін, қызығушылығын </a:t>
            </a:r>
            <a:r>
              <a:rPr lang="ru-RU" sz="1600" dirty="0" err="1" smtClean="0">
                <a:solidFill>
                  <a:srgbClr val="002060"/>
                </a:solidFill>
                <a:latin typeface="Times New Roman" pitchFamily="18" charset="0"/>
                <a:cs typeface="Times New Roman" pitchFamily="18" charset="0"/>
              </a:rPr>
              <a:t>арттырады</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Жаңадан шыққан әдіс-тәсіл қолдану арқылы балалардың жаттауға, есте</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сақтауға деген</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ынталарының дамуына</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тілдерін</a:t>
            </a:r>
            <a:r>
              <a:rPr lang="ru-RU" sz="1600" dirty="0" smtClean="0">
                <a:solidFill>
                  <a:srgbClr val="002060"/>
                </a:solidFill>
                <a:latin typeface="Times New Roman" pitchFamily="18" charset="0"/>
                <a:cs typeface="Times New Roman" pitchFamily="18" charset="0"/>
              </a:rPr>
              <a:t> </a:t>
            </a:r>
            <a:r>
              <a:rPr lang="ru-RU" sz="1600" dirty="0" err="1" smtClean="0">
                <a:solidFill>
                  <a:srgbClr val="002060"/>
                </a:solidFill>
                <a:latin typeface="Times New Roman" pitchFamily="18" charset="0"/>
                <a:cs typeface="Times New Roman" pitchFamily="18" charset="0"/>
              </a:rPr>
              <a:t>машықтандырғанына </a:t>
            </a:r>
            <a:r>
              <a:rPr lang="ru-RU" sz="1600" dirty="0" err="1" smtClean="0">
                <a:solidFill>
                  <a:srgbClr val="002060"/>
                </a:solidFill>
                <a:latin typeface="Times New Roman" pitchFamily="18" charset="0"/>
                <a:cs typeface="Times New Roman" pitchFamily="18" charset="0"/>
              </a:rPr>
              <a:t> көз жеткізем</a:t>
            </a:r>
            <a:r>
              <a:rPr lang="kk-KZ" sz="1600" dirty="0" smtClean="0">
                <a:solidFill>
                  <a:srgbClr val="002060"/>
                </a:solidFill>
                <a:latin typeface="Times New Roman" pitchFamily="18" charset="0"/>
                <a:cs typeface="Times New Roman" pitchFamily="18" charset="0"/>
              </a:rPr>
              <a:t>і</a:t>
            </a:r>
            <a:r>
              <a:rPr lang="ru-RU" sz="1600" dirty="0" smtClean="0">
                <a:solidFill>
                  <a:srgbClr val="002060"/>
                </a:solidFill>
                <a:latin typeface="Times New Roman" pitchFamily="18" charset="0"/>
                <a:cs typeface="Times New Roman" pitchFamily="18" charset="0"/>
              </a:rPr>
              <a:t>3</a:t>
            </a:r>
            <a:r>
              <a:rPr lang="ru-RU" sz="1800" dirty="0" smtClean="0"/>
              <a:t/>
            </a:r>
            <a:br>
              <a:rPr lang="ru-RU" sz="1800" dirty="0" smtClean="0"/>
            </a:br>
            <a:endParaRPr lang="ru-RU" sz="18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5829320"/>
          </a:xfrm>
        </p:spPr>
        <p:txBody>
          <a:bodyPr>
            <a:noAutofit/>
          </a:bodyPr>
          <a:lstStyle/>
          <a:p>
            <a:r>
              <a:rPr lang="ru-RU" sz="1800" dirty="0" err="1" smtClean="0">
                <a:solidFill>
                  <a:schemeClr val="tx1"/>
                </a:solidFill>
                <a:latin typeface="Times New Roman" pitchFamily="18" charset="0"/>
                <a:cs typeface="Times New Roman" pitchFamily="18" charset="0"/>
              </a:rPr>
              <a:t>Күнделікті жаңа ҰОІӘ-де тәрбиелеу </a:t>
            </a:r>
            <a:r>
              <a:rPr lang="ru-RU" sz="1800" dirty="0" smtClean="0">
                <a:solidFill>
                  <a:schemeClr val="tx1"/>
                </a:solidFill>
                <a:latin typeface="Times New Roman" pitchFamily="18" charset="0"/>
                <a:cs typeface="Times New Roman" pitchFamily="18" charset="0"/>
              </a:rPr>
              <a:t>мен </a:t>
            </a:r>
            <a:r>
              <a:rPr lang="ru-RU" sz="1800" dirty="0" err="1" smtClean="0">
                <a:solidFill>
                  <a:schemeClr val="tx1"/>
                </a:solidFill>
                <a:latin typeface="Times New Roman" pitchFamily="18" charset="0"/>
                <a:cs typeface="Times New Roman" pitchFamily="18" charset="0"/>
              </a:rPr>
              <a:t>оқыту ісінің бір</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ерекшелігі</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көрнекіліксіз іске</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аспайды</a:t>
            </a:r>
            <a:r>
              <a:rPr lang="ru-RU" sz="1800" dirty="0" smtClean="0">
                <a:solidFill>
                  <a:schemeClr val="tx1"/>
                </a:solidFill>
                <a:latin typeface="Times New Roman" pitchFamily="18" charset="0"/>
                <a:cs typeface="Times New Roman" pitchFamily="18" charset="0"/>
              </a:rPr>
              <a:t>. Мен </a:t>
            </a:r>
            <a:r>
              <a:rPr lang="ru-RU" sz="1800" dirty="0" err="1" smtClean="0">
                <a:solidFill>
                  <a:schemeClr val="tx1"/>
                </a:solidFill>
                <a:latin typeface="Times New Roman" pitchFamily="18" charset="0"/>
                <a:cs typeface="Times New Roman" pitchFamily="18" charset="0"/>
              </a:rPr>
              <a:t>әр тақпақ </a:t>
            </a:r>
            <a:r>
              <a:rPr lang="ru-RU" sz="1800" dirty="0" smtClean="0">
                <a:solidFill>
                  <a:schemeClr val="tx1"/>
                </a:solidFill>
                <a:latin typeface="Times New Roman" pitchFamily="18" charset="0"/>
                <a:cs typeface="Times New Roman" pitchFamily="18" charset="0"/>
              </a:rPr>
              <a:t>пен </a:t>
            </a:r>
            <a:r>
              <a:rPr lang="ru-RU" sz="1800" dirty="0" err="1" smtClean="0">
                <a:solidFill>
                  <a:schemeClr val="tx1"/>
                </a:solidFill>
                <a:latin typeface="Times New Roman" pitchFamily="18" charset="0"/>
                <a:cs typeface="Times New Roman" pitchFamily="18" charset="0"/>
              </a:rPr>
              <a:t>жаңылтпаштарға сызба-сурет</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салып</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көрнекілік ретінде</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пайдаланамын</a:t>
            </a:r>
            <a:r>
              <a:rPr lang="ru-RU" sz="1800" dirty="0" smtClean="0">
                <a:solidFill>
                  <a:schemeClr val="tx1"/>
                </a:solidFill>
                <a:latin typeface="Times New Roman" pitchFamily="18" charset="0"/>
                <a:cs typeface="Times New Roman" pitchFamily="18" charset="0"/>
              </a:rPr>
              <a:t>.</a:t>
            </a:r>
            <a:br>
              <a:rPr lang="ru-RU" sz="1800" dirty="0" smtClean="0">
                <a:solidFill>
                  <a:schemeClr val="tx1"/>
                </a:solidFill>
                <a:latin typeface="Times New Roman" pitchFamily="18" charset="0"/>
                <a:cs typeface="Times New Roman" pitchFamily="18" charset="0"/>
              </a:rPr>
            </a:br>
            <a:r>
              <a:rPr lang="ru-RU" sz="1800" dirty="0" err="1" smtClean="0">
                <a:solidFill>
                  <a:schemeClr val="tx1"/>
                </a:solidFill>
                <a:latin typeface="Times New Roman" pitchFamily="18" charset="0"/>
                <a:cs typeface="Times New Roman" pitchFamily="18" charset="0"/>
              </a:rPr>
              <a:t>Ойын</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түрінде өткен бұл әдіс </a:t>
            </a:r>
            <a:r>
              <a:rPr lang="ru-RU" sz="1800" dirty="0" smtClean="0">
                <a:solidFill>
                  <a:schemeClr val="tx1"/>
                </a:solidFill>
                <a:latin typeface="Times New Roman" pitchFamily="18" charset="0"/>
                <a:cs typeface="Times New Roman" pitchFamily="18" charset="0"/>
              </a:rPr>
              <a:t>бала </a:t>
            </a:r>
            <a:r>
              <a:rPr lang="ru-RU" sz="1800" dirty="0" err="1" smtClean="0">
                <a:solidFill>
                  <a:schemeClr val="tx1"/>
                </a:solidFill>
                <a:latin typeface="Times New Roman" pitchFamily="18" charset="0"/>
                <a:cs typeface="Times New Roman" pitchFamily="18" charset="0"/>
              </a:rPr>
              <a:t>тілінің дамуына</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ықпал тигізіп</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таным</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қатынас</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шығармашылық</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әлеумет</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денсаулық салаларындағы белсенділіктерінің дамуына</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қолдануына жол</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ашады</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Ойын</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баланың ойлау</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есте</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сақтау, салыстыру</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қиялдау, еркін</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сез</a:t>
            </a:r>
            <a:r>
              <a:rPr lang="kk-KZ" sz="1800" dirty="0" smtClean="0">
                <a:solidFill>
                  <a:schemeClr val="tx1"/>
                </a:solidFill>
                <a:latin typeface="Times New Roman" pitchFamily="18" charset="0"/>
                <a:cs typeface="Times New Roman" pitchFamily="18" charset="0"/>
              </a:rPr>
              <a:t>ін</a:t>
            </a:r>
            <a:r>
              <a:rPr lang="ru-RU" sz="1800" dirty="0" err="1" smtClean="0">
                <a:solidFill>
                  <a:schemeClr val="tx1"/>
                </a:solidFill>
                <a:latin typeface="Times New Roman" pitchFamily="18" charset="0"/>
                <a:cs typeface="Times New Roman" pitchFamily="18" charset="0"/>
              </a:rPr>
              <a:t>уге</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еркін</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сөйлеуге, жеке</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тұлға болып</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табылуына</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көмектеседі.</a:t>
            </a:r>
            <a:r>
              <a:rPr lang="ru-RU" sz="1800" dirty="0" smtClean="0">
                <a:solidFill>
                  <a:schemeClr val="tx1"/>
                </a:solidFill>
                <a:latin typeface="Times New Roman" pitchFamily="18" charset="0"/>
                <a:cs typeface="Times New Roman" pitchFamily="18" charset="0"/>
              </a:rPr>
              <a:t/>
            </a:r>
            <a:br>
              <a:rPr lang="ru-RU" sz="1800" dirty="0" smtClean="0">
                <a:solidFill>
                  <a:schemeClr val="tx1"/>
                </a:solidFill>
                <a:latin typeface="Times New Roman" pitchFamily="18" charset="0"/>
                <a:cs typeface="Times New Roman" pitchFamily="18" charset="0"/>
              </a:rPr>
            </a:br>
            <a:r>
              <a:rPr lang="kk-KZ" sz="1800" dirty="0" smtClean="0">
                <a:solidFill>
                  <a:schemeClr val="tx1"/>
                </a:solidFill>
                <a:latin typeface="Times New Roman" pitchFamily="18" charset="0"/>
                <a:cs typeface="Times New Roman" pitchFamily="18" charset="0"/>
              </a:rPr>
              <a:t>Сол сияқты өзімнің ашық сабағымда қолданған </a:t>
            </a:r>
            <a:r>
              <a:rPr lang="ru-RU" sz="1800" dirty="0" smtClean="0">
                <a:solidFill>
                  <a:schemeClr val="tx1"/>
                </a:solidFill>
                <a:latin typeface="Times New Roman" pitchFamily="18" charset="0"/>
                <a:cs typeface="Times New Roman" pitchFamily="18" charset="0"/>
              </a:rPr>
              <a:t>ТРИЗ</a:t>
            </a:r>
            <a:r>
              <a:rPr lang="kk-KZ" sz="1800" dirty="0" smtClean="0">
                <a:solidFill>
                  <a:schemeClr val="tx1"/>
                </a:solidFill>
                <a:latin typeface="Times New Roman" pitchFamily="18" charset="0"/>
                <a:cs typeface="Times New Roman" pitchFamily="18" charset="0"/>
              </a:rPr>
              <a:t>ға тоқталып өтейін. </a:t>
            </a:r>
            <a:r>
              <a:rPr lang="ru-RU" sz="1800" dirty="0" err="1" smtClean="0">
                <a:solidFill>
                  <a:schemeClr val="tx1"/>
                </a:solidFill>
                <a:latin typeface="Times New Roman" pitchFamily="18" charset="0"/>
                <a:cs typeface="Times New Roman" pitchFamily="18" charset="0"/>
              </a:rPr>
              <a:t>Бұл ең жас</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әрі кең тараған таныс</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педагогикалық инновациялық жүйе.</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Ол</a:t>
            </a:r>
            <a:r>
              <a:rPr lang="ru-RU" sz="1800" dirty="0" smtClean="0">
                <a:solidFill>
                  <a:schemeClr val="tx1"/>
                </a:solidFill>
                <a:latin typeface="Times New Roman" pitchFamily="18" charset="0"/>
                <a:cs typeface="Times New Roman" pitchFamily="18" charset="0"/>
              </a:rPr>
              <a:t> – </a:t>
            </a:r>
            <a:r>
              <a:rPr lang="ru-RU" sz="1800" dirty="0" err="1" smtClean="0">
                <a:solidFill>
                  <a:schemeClr val="tx1"/>
                </a:solidFill>
                <a:latin typeface="Times New Roman" pitchFamily="18" charset="0"/>
                <a:cs typeface="Times New Roman" pitchFamily="18" charset="0"/>
              </a:rPr>
              <a:t>тапқырлық тапсырмаларды</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шешу</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теориясына</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және шығармашылық тұлға дамыту</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теориясына</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негізделген</a:t>
            </a:r>
            <a:r>
              <a:rPr lang="ru-RU" sz="1800" dirty="0" smtClean="0">
                <a:solidFill>
                  <a:schemeClr val="tx1"/>
                </a:solidFill>
                <a:latin typeface="Times New Roman" pitchFamily="18" charset="0"/>
                <a:cs typeface="Times New Roman" pitchFamily="18" charset="0"/>
              </a:rPr>
              <a:t>. Оны </a:t>
            </a:r>
            <a:r>
              <a:rPr lang="ru-RU" sz="1800" dirty="0" err="1" smtClean="0">
                <a:solidFill>
                  <a:schemeClr val="tx1"/>
                </a:solidFill>
                <a:latin typeface="Times New Roman" pitchFamily="18" charset="0"/>
                <a:cs typeface="Times New Roman" pitchFamily="18" charset="0"/>
              </a:rPr>
              <a:t>Ресейлік</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ғалым және қиялшыл </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жазушы</a:t>
            </a:r>
            <a:r>
              <a:rPr lang="ru-RU" sz="1800" dirty="0" smtClean="0">
                <a:solidFill>
                  <a:schemeClr val="tx1"/>
                </a:solidFill>
                <a:latin typeface="Times New Roman" pitchFamily="18" charset="0"/>
                <a:cs typeface="Times New Roman" pitchFamily="18" charset="0"/>
              </a:rPr>
              <a:t> Генрих </a:t>
            </a:r>
            <a:r>
              <a:rPr lang="ru-RU" sz="1800" dirty="0" err="1" smtClean="0">
                <a:solidFill>
                  <a:schemeClr val="tx1"/>
                </a:solidFill>
                <a:latin typeface="Times New Roman" pitchFamily="18" charset="0"/>
                <a:cs typeface="Times New Roman" pitchFamily="18" charset="0"/>
              </a:rPr>
              <a:t>Альтшуллер</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жасаған</a:t>
            </a:r>
            <a:r>
              <a:rPr lang="ru-RU" sz="1800" dirty="0" smtClean="0">
                <a:solidFill>
                  <a:schemeClr val="tx1"/>
                </a:solidFill>
                <a:latin typeface="Times New Roman" pitchFamily="18" charset="0"/>
                <a:cs typeface="Times New Roman" pitchFamily="18" charset="0"/>
              </a:rPr>
              <a:t>.</a:t>
            </a:r>
            <a:br>
              <a:rPr lang="ru-RU" sz="1800" dirty="0" smtClean="0">
                <a:solidFill>
                  <a:schemeClr val="tx1"/>
                </a:solidFill>
                <a:latin typeface="Times New Roman" pitchFamily="18" charset="0"/>
                <a:cs typeface="Times New Roman" pitchFamily="18" charset="0"/>
              </a:rPr>
            </a:br>
            <a:r>
              <a:rPr lang="ru-RU" sz="1800" b="1" dirty="0" smtClean="0">
                <a:solidFill>
                  <a:schemeClr val="tx1"/>
                </a:solidFill>
                <a:latin typeface="Times New Roman" pitchFamily="18" charset="0"/>
                <a:cs typeface="Times New Roman" pitchFamily="18" charset="0"/>
              </a:rPr>
              <a:t>ТРИЗ - </a:t>
            </a:r>
            <a:r>
              <a:rPr lang="ru-RU" sz="1800" b="1" dirty="0" err="1" smtClean="0">
                <a:solidFill>
                  <a:schemeClr val="tx1"/>
                </a:solidFill>
                <a:latin typeface="Times New Roman" pitchFamily="18" charset="0"/>
                <a:cs typeface="Times New Roman" pitchFamily="18" charset="0"/>
              </a:rPr>
              <a:t>дің мақсаты</a:t>
            </a:r>
            <a:r>
              <a:rPr lang="ru-RU" sz="1800" dirty="0" smtClean="0">
                <a:solidFill>
                  <a:schemeClr val="tx1"/>
                </a:solidFill>
                <a:latin typeface="Times New Roman" pitchFamily="18" charset="0"/>
                <a:cs typeface="Times New Roman" pitchFamily="18" charset="0"/>
              </a:rPr>
              <a:t> - тек </a:t>
            </a:r>
            <a:r>
              <a:rPr lang="ru-RU" sz="1800" dirty="0" err="1" smtClean="0">
                <a:solidFill>
                  <a:schemeClr val="tx1"/>
                </a:solidFill>
                <a:latin typeface="Times New Roman" pitchFamily="18" charset="0"/>
                <a:cs typeface="Times New Roman" pitchFamily="18" charset="0"/>
              </a:rPr>
              <a:t>қана балалардың қиялын ғана емес</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сонымен</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қатар шынайылықты түсініп жүйелі ойлауға</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өзін </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өзі тануға</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қоршаған ортаның қиындығын байқауға және </a:t>
            </a:r>
            <a:r>
              <a:rPr lang="ru-RU" sz="1800" dirty="0" smtClean="0">
                <a:solidFill>
                  <a:schemeClr val="tx1"/>
                </a:solidFill>
                <a:latin typeface="Times New Roman" pitchFamily="18" charset="0"/>
                <a:cs typeface="Times New Roman" pitchFamily="18" charset="0"/>
              </a:rPr>
              <a:t>де </a:t>
            </a:r>
            <a:r>
              <a:rPr lang="ru-RU" sz="1800" dirty="0" err="1" smtClean="0">
                <a:solidFill>
                  <a:schemeClr val="tx1"/>
                </a:solidFill>
                <a:latin typeface="Times New Roman" pitchFamily="18" charset="0"/>
                <a:cs typeface="Times New Roman" pitchFamily="18" charset="0"/>
              </a:rPr>
              <a:t>өздерінің шағын қиындықтарын шешуге</a:t>
            </a:r>
            <a:r>
              <a:rPr lang="ru-RU" sz="1800" dirty="0" smtClean="0">
                <a:solidFill>
                  <a:schemeClr val="tx1"/>
                </a:solidFill>
                <a:latin typeface="Times New Roman" pitchFamily="18" charset="0"/>
                <a:cs typeface="Times New Roman" pitchFamily="18" charset="0"/>
              </a:rPr>
              <a:t> баулу </a:t>
            </a:r>
            <a:r>
              <a:rPr lang="ru-RU" sz="1800" dirty="0" err="1" smtClean="0">
                <a:solidFill>
                  <a:schemeClr val="tx1"/>
                </a:solidFill>
                <a:latin typeface="Times New Roman" pitchFamily="18" charset="0"/>
                <a:cs typeface="Times New Roman" pitchFamily="18" charset="0"/>
              </a:rPr>
              <a:t>болып</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табылады</a:t>
            </a:r>
            <a:r>
              <a:rPr lang="ru-RU" sz="1800" dirty="0" smtClean="0">
                <a:solidFill>
                  <a:schemeClr val="tx1"/>
                </a:solidFill>
                <a:latin typeface="Times New Roman" pitchFamily="18" charset="0"/>
                <a:cs typeface="Times New Roman" pitchFamily="18" charset="0"/>
              </a:rPr>
              <a:t>.</a:t>
            </a:r>
            <a:br>
              <a:rPr lang="ru-RU" sz="1800" dirty="0" smtClean="0">
                <a:solidFill>
                  <a:schemeClr val="tx1"/>
                </a:solidFill>
                <a:latin typeface="Times New Roman" pitchFamily="18" charset="0"/>
                <a:cs typeface="Times New Roman" pitchFamily="18" charset="0"/>
              </a:rPr>
            </a:br>
            <a:r>
              <a:rPr lang="ru-RU" sz="1800" dirty="0" err="1" smtClean="0">
                <a:solidFill>
                  <a:schemeClr val="tx1"/>
                </a:solidFill>
                <a:latin typeface="Times New Roman" pitchFamily="18" charset="0"/>
                <a:cs typeface="Times New Roman" pitchFamily="18" charset="0"/>
              </a:rPr>
              <a:t>Тризшылардың ұраны </a:t>
            </a:r>
            <a:r>
              <a:rPr lang="ru-RU" sz="18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«Барлығын айтуға болады</a:t>
            </a:r>
            <a:r>
              <a:rPr lang="ru-RU" sz="1800" dirty="0" smtClean="0">
                <a:solidFill>
                  <a:schemeClr val="tx1"/>
                </a:solidFill>
                <a:latin typeface="Times New Roman" pitchFamily="18" charset="0"/>
                <a:cs typeface="Times New Roman" pitchFamily="18" charset="0"/>
              </a:rPr>
              <a:t>!».</a:t>
            </a:r>
            <a:br>
              <a:rPr lang="ru-RU" sz="1800" dirty="0" smtClean="0">
                <a:solidFill>
                  <a:schemeClr val="tx1"/>
                </a:solidFill>
                <a:latin typeface="Times New Roman" pitchFamily="18" charset="0"/>
                <a:cs typeface="Times New Roman" pitchFamily="18" charset="0"/>
              </a:rPr>
            </a:br>
            <a:endParaRPr lang="ru-RU" sz="1800" dirty="0">
              <a:solidFill>
                <a:schemeClr val="tx1"/>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098" name="Picture 2" descr="C:\Users\Admin\Desktop\70жас\Новая папка\img2 (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400" b="1" dirty="0" smtClean="0">
                <a:latin typeface="Times New Roman" pitchFamily="18" charset="0"/>
                <a:cs typeface="Times New Roman" pitchFamily="18" charset="0"/>
              </a:rPr>
              <a:t/>
            </a:r>
            <a:br>
              <a:rPr lang="ru-RU" sz="1400" b="1" dirty="0" smtClean="0">
                <a:latin typeface="Times New Roman" pitchFamily="18" charset="0"/>
                <a:cs typeface="Times New Roman" pitchFamily="18" charset="0"/>
              </a:rPr>
            </a:br>
            <a:r>
              <a:rPr lang="ru-RU" sz="1600" b="1" dirty="0" err="1" smtClean="0">
                <a:solidFill>
                  <a:schemeClr val="tx1"/>
                </a:solidFill>
                <a:latin typeface="Times New Roman" pitchFamily="18" charset="0"/>
                <a:cs typeface="Times New Roman" pitchFamily="18" charset="0"/>
              </a:rPr>
              <a:t>Көркем </a:t>
            </a:r>
            <a:r>
              <a:rPr lang="ru-RU" sz="1600" b="1" dirty="0" err="1" smtClean="0">
                <a:solidFill>
                  <a:schemeClr val="tx1"/>
                </a:solidFill>
                <a:latin typeface="Times New Roman" pitchFamily="18" charset="0"/>
                <a:cs typeface="Times New Roman" pitchFamily="18" charset="0"/>
              </a:rPr>
              <a:t>әдебиет арқылы балалардың тілін</a:t>
            </a:r>
            <a:r>
              <a:rPr lang="ru-RU" sz="1600" b="1" dirty="0" smtClean="0">
                <a:solidFill>
                  <a:schemeClr val="tx1"/>
                </a:solidFill>
                <a:latin typeface="Times New Roman" pitchFamily="18" charset="0"/>
                <a:cs typeface="Times New Roman" pitchFamily="18" charset="0"/>
              </a:rPr>
              <a:t> ТРИЗ </a:t>
            </a:r>
            <a:r>
              <a:rPr lang="ru-RU" sz="1600" b="1" dirty="0" err="1" smtClean="0">
                <a:solidFill>
                  <a:schemeClr val="tx1"/>
                </a:solidFill>
                <a:latin typeface="Times New Roman" pitchFamily="18" charset="0"/>
                <a:cs typeface="Times New Roman" pitchFamily="18" charset="0"/>
              </a:rPr>
              <a:t>технологиясының әдісін қолдана отырып</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дамыту</a:t>
            </a:r>
            <a:r>
              <a:rPr lang="ru-RU" sz="1600" b="1" dirty="0" smtClean="0">
                <a:solidFill>
                  <a:schemeClr val="tx1"/>
                </a:solidFill>
                <a:latin typeface="Times New Roman" pitchFamily="18" charset="0"/>
                <a:cs typeface="Times New Roman" pitchFamily="18" charset="0"/>
              </a:rPr>
              <a:t>.</a:t>
            </a:r>
            <a:r>
              <a:rPr lang="ru-RU" sz="1600" dirty="0" smtClean="0">
                <a:solidFill>
                  <a:schemeClr val="tx1"/>
                </a:solidFill>
                <a:latin typeface="Times New Roman" pitchFamily="18" charset="0"/>
                <a:cs typeface="Times New Roman" pitchFamily="18" charset="0"/>
              </a:rPr>
              <a:t/>
            </a:r>
            <a:br>
              <a:rPr lang="ru-RU" sz="1600" dirty="0" smtClean="0">
                <a:solidFill>
                  <a:schemeClr val="tx1"/>
                </a:solidFill>
                <a:latin typeface="Times New Roman" pitchFamily="18" charset="0"/>
                <a:cs typeface="Times New Roman" pitchFamily="18" charset="0"/>
              </a:rPr>
            </a:br>
            <a:r>
              <a:rPr lang="ru-RU" sz="1600" dirty="0" err="1" smtClean="0">
                <a:solidFill>
                  <a:schemeClr val="tx1"/>
                </a:solidFill>
                <a:latin typeface="Times New Roman" pitchFamily="18" charset="0"/>
                <a:cs typeface="Times New Roman" pitchFamily="18" charset="0"/>
              </a:rPr>
              <a:t>Балабақшадағы балаға берілетін</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бүгінгі тәрбиенің ең өзек алатын</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жері</a:t>
            </a:r>
            <a:r>
              <a:rPr lang="ru-RU" sz="1600" dirty="0" smtClean="0">
                <a:solidFill>
                  <a:schemeClr val="tx1"/>
                </a:solidFill>
                <a:latin typeface="Times New Roman" pitchFamily="18" charset="0"/>
                <a:cs typeface="Times New Roman" pitchFamily="18" charset="0"/>
              </a:rPr>
              <a:t> – </a:t>
            </a:r>
            <a:r>
              <a:rPr lang="ru-RU" sz="1600" dirty="0" err="1" smtClean="0">
                <a:solidFill>
                  <a:schemeClr val="tx1"/>
                </a:solidFill>
                <a:latin typeface="Times New Roman" pitchFamily="18" charset="0"/>
                <a:cs typeface="Times New Roman" pitchFamily="18" charset="0"/>
              </a:rPr>
              <a:t>ол</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ата-бабадан</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қалған асыл</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мұра.</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Балаларды</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адамгершілікке</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тәрбиелеп, тілдерін</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дамыту</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мақсатында көркем әдебиет асыл-мұралары </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жұмбақтар, ғажайып ертегілер</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мақал-мәтелдер, жаңылтпаштар, тәрбие әліппесі, аңыз әңгімелер, жырларды</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қолданудың маңызы зор</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тиімді</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тәсіл екені</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белгілі</a:t>
            </a:r>
            <a:r>
              <a:rPr lang="ru-RU" sz="1600" dirty="0" smtClean="0">
                <a:solidFill>
                  <a:schemeClr val="tx1"/>
                </a:solidFill>
                <a:latin typeface="Times New Roman" pitchFamily="18" charset="0"/>
                <a:cs typeface="Times New Roman" pitchFamily="18" charset="0"/>
              </a:rPr>
              <a:t>. </a:t>
            </a:r>
            <a:br>
              <a:rPr lang="ru-RU" sz="1600" dirty="0" smtClean="0">
                <a:solidFill>
                  <a:schemeClr val="tx1"/>
                </a:solidFill>
                <a:latin typeface="Times New Roman" pitchFamily="18" charset="0"/>
                <a:cs typeface="Times New Roman" pitchFamily="18" charset="0"/>
              </a:rPr>
            </a:br>
            <a:r>
              <a:rPr lang="ru-RU" sz="1600" dirty="0" smtClean="0">
                <a:solidFill>
                  <a:schemeClr val="tx1"/>
                </a:solidFill>
                <a:latin typeface="Times New Roman" pitchFamily="18" charset="0"/>
                <a:cs typeface="Times New Roman" pitchFamily="18" charset="0"/>
              </a:rPr>
              <a:t>Мен </a:t>
            </a:r>
            <a:r>
              <a:rPr lang="ru-RU" sz="1600" dirty="0" err="1" smtClean="0">
                <a:solidFill>
                  <a:schemeClr val="tx1"/>
                </a:solidFill>
                <a:latin typeface="Times New Roman" pitchFamily="18" charset="0"/>
                <a:cs typeface="Times New Roman" pitchFamily="18" charset="0"/>
              </a:rPr>
              <a:t>баланың тілін</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дамытуда</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көркем әдебиет жұмбақ түріне негізделіп</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жүргізген өзімнің жұмыс тәжірибем туралы</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сіздермен</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бөліскім келеді</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Жұмбақтар тіл</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мәдениетін тәрбиелеуде үлкен рөл атқарады.</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Жұмбақтар баланы</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байқағыштыққа, тапқырлыққа, баулып</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ой-қиялын ұштастыра әсер етеді</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Жұмбақ баланың ойлау</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қабілетін дамытады</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ҰОІӘ-де жұмбақтарды балаға үйрету барысында</a:t>
            </a:r>
            <a:r>
              <a:rPr lang="ru-RU" sz="1600" dirty="0" smtClean="0">
                <a:solidFill>
                  <a:schemeClr val="tx1"/>
                </a:solidFill>
                <a:latin typeface="Times New Roman" pitchFamily="18" charset="0"/>
                <a:cs typeface="Times New Roman" pitchFamily="18" charset="0"/>
              </a:rPr>
              <a:t> «ТРИЗ» </a:t>
            </a:r>
            <a:r>
              <a:rPr lang="ru-RU" sz="1600" dirty="0" err="1" smtClean="0">
                <a:solidFill>
                  <a:schemeClr val="tx1"/>
                </a:solidFill>
                <a:latin typeface="Times New Roman" pitchFamily="18" charset="0"/>
                <a:cs typeface="Times New Roman" pitchFamily="18" charset="0"/>
              </a:rPr>
              <a:t>технологиясының әдіс-тәсілдерін қолдандым</a:t>
            </a:r>
            <a:r>
              <a:rPr lang="ru-RU" sz="1600" dirty="0" smtClean="0">
                <a:solidFill>
                  <a:schemeClr val="tx1"/>
                </a:solidFill>
                <a:latin typeface="Times New Roman" pitchFamily="18" charset="0"/>
                <a:cs typeface="Times New Roman" pitchFamily="18" charset="0"/>
              </a:rPr>
              <a:t>. Осы </a:t>
            </a:r>
            <a:r>
              <a:rPr lang="ru-RU" sz="1600" dirty="0" err="1" smtClean="0">
                <a:solidFill>
                  <a:schemeClr val="tx1"/>
                </a:solidFill>
                <a:latin typeface="Times New Roman" pitchFamily="18" charset="0"/>
                <a:cs typeface="Times New Roman" pitchFamily="18" charset="0"/>
              </a:rPr>
              <a:t>технологияның жұмбақпен </a:t>
            </a:r>
            <a:r>
              <a:rPr lang="ru-RU" sz="1600" dirty="0" err="1" smtClean="0">
                <a:solidFill>
                  <a:schemeClr val="tx1"/>
                </a:solidFill>
                <a:latin typeface="Times New Roman" pitchFamily="18" charset="0"/>
                <a:cs typeface="Times New Roman" pitchFamily="18" charset="0"/>
              </a:rPr>
              <a:t>байланысты</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жерін</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айтып</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кетейін</a:t>
            </a:r>
            <a:r>
              <a:rPr lang="ru-RU" sz="1600" dirty="0" smtClean="0">
                <a:solidFill>
                  <a:schemeClr val="tx1"/>
                </a:solidFill>
                <a:latin typeface="Times New Roman" pitchFamily="18" charset="0"/>
                <a:cs typeface="Times New Roman" pitchFamily="18" charset="0"/>
              </a:rPr>
              <a:t>.</a:t>
            </a:r>
            <a:br>
              <a:rPr lang="ru-RU" sz="1600" dirty="0" smtClean="0">
                <a:solidFill>
                  <a:schemeClr val="tx1"/>
                </a:solidFill>
                <a:latin typeface="Times New Roman" pitchFamily="18" charset="0"/>
                <a:cs typeface="Times New Roman" pitchFamily="18" charset="0"/>
              </a:rPr>
            </a:br>
            <a:r>
              <a:rPr lang="ru-RU" sz="1600" dirty="0" smtClean="0">
                <a:solidFill>
                  <a:schemeClr val="tx1"/>
                </a:solidFill>
                <a:latin typeface="Times New Roman" pitchFamily="18" charset="0"/>
                <a:cs typeface="Times New Roman" pitchFamily="18" charset="0"/>
              </a:rPr>
              <a:t>1. </a:t>
            </a:r>
            <a:r>
              <a:rPr lang="ru-RU" sz="1600" dirty="0" err="1" smtClean="0">
                <a:solidFill>
                  <a:schemeClr val="tx1"/>
                </a:solidFill>
                <a:latin typeface="Times New Roman" pitchFamily="18" charset="0"/>
                <a:cs typeface="Times New Roman" pitchFamily="18" charset="0"/>
              </a:rPr>
              <a:t>Тақырып таңдап алынады</a:t>
            </a:r>
            <a:r>
              <a:rPr lang="ru-RU" sz="1600" dirty="0" smtClean="0">
                <a:solidFill>
                  <a:schemeClr val="tx1"/>
                </a:solidFill>
                <a:latin typeface="Times New Roman" pitchFamily="18" charset="0"/>
                <a:cs typeface="Times New Roman" pitchFamily="18" charset="0"/>
              </a:rPr>
              <a:t>.</a:t>
            </a:r>
            <a:br>
              <a:rPr lang="ru-RU" sz="1600" dirty="0" smtClean="0">
                <a:solidFill>
                  <a:schemeClr val="tx1"/>
                </a:solidFill>
                <a:latin typeface="Times New Roman" pitchFamily="18" charset="0"/>
                <a:cs typeface="Times New Roman" pitchFamily="18" charset="0"/>
              </a:rPr>
            </a:br>
            <a:r>
              <a:rPr lang="ru-RU" sz="1600" dirty="0" smtClean="0">
                <a:solidFill>
                  <a:schemeClr val="tx1"/>
                </a:solidFill>
                <a:latin typeface="Times New Roman" pitchFamily="18" charset="0"/>
                <a:cs typeface="Times New Roman" pitchFamily="18" charset="0"/>
              </a:rPr>
              <a:t>2. </a:t>
            </a:r>
            <a:r>
              <a:rPr lang="ru-RU" sz="1600" dirty="0" err="1" smtClean="0">
                <a:solidFill>
                  <a:schemeClr val="tx1"/>
                </a:solidFill>
                <a:latin typeface="Times New Roman" pitchFamily="18" charset="0"/>
                <a:cs typeface="Times New Roman" pitchFamily="18" charset="0"/>
              </a:rPr>
              <a:t>Ойдың жалпыдан</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жекеге</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дербеске</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ауысуы</a:t>
            </a:r>
            <a:r>
              <a:rPr lang="ru-RU" sz="1600" dirty="0" smtClean="0">
                <a:solidFill>
                  <a:schemeClr val="tx1"/>
                </a:solidFill>
                <a:latin typeface="Times New Roman" pitchFamily="18" charset="0"/>
                <a:cs typeface="Times New Roman" pitchFamily="18" charset="0"/>
              </a:rPr>
              <a:t>.</a:t>
            </a:r>
            <a:r>
              <a:rPr lang="ru-RU" sz="1600" dirty="0" smtClean="0">
                <a:solidFill>
                  <a:schemeClr val="tx1"/>
                </a:solidFill>
                <a:latin typeface="Times New Roman" pitchFamily="18" charset="0"/>
                <a:cs typeface="Times New Roman" pitchFamily="18" charset="0"/>
              </a:rPr>
              <a:t/>
            </a:r>
            <a:br>
              <a:rPr lang="ru-RU" sz="1600" dirty="0" smtClean="0">
                <a:solidFill>
                  <a:schemeClr val="tx1"/>
                </a:solidFill>
                <a:latin typeface="Times New Roman" pitchFamily="18" charset="0"/>
                <a:cs typeface="Times New Roman" pitchFamily="18" charset="0"/>
              </a:rPr>
            </a:br>
            <a:r>
              <a:rPr lang="ru-RU" sz="1600" dirty="0" err="1" smtClean="0">
                <a:solidFill>
                  <a:schemeClr val="tx1"/>
                </a:solidFill>
                <a:latin typeface="Times New Roman" pitchFamily="18" charset="0"/>
                <a:cs typeface="Times New Roman" pitchFamily="18" charset="0"/>
              </a:rPr>
              <a:t>Мысалы</a:t>
            </a:r>
            <a:r>
              <a:rPr lang="ru-RU" sz="1600" dirty="0" smtClean="0">
                <a:solidFill>
                  <a:schemeClr val="tx1"/>
                </a:solidFill>
                <a:latin typeface="Times New Roman" pitchFamily="18" charset="0"/>
                <a:cs typeface="Times New Roman" pitchFamily="18" charset="0"/>
              </a:rPr>
              <a:t>: </a:t>
            </a:r>
            <a:r>
              <a:rPr lang="ru-RU" sz="1600" b="1" dirty="0" smtClean="0">
                <a:solidFill>
                  <a:schemeClr val="tx1"/>
                </a:solidFill>
                <a:latin typeface="Times New Roman" pitchFamily="18" charset="0"/>
                <a:cs typeface="Times New Roman" pitchFamily="18" charset="0"/>
              </a:rPr>
              <a:t> </a:t>
            </a:r>
            <a:r>
              <a:rPr lang="kk-KZ" sz="1600" b="1" dirty="0" smtClean="0">
                <a:solidFill>
                  <a:schemeClr val="tx1"/>
                </a:solidFill>
                <a:latin typeface="Times New Roman" pitchFamily="18" charset="0"/>
                <a:cs typeface="Times New Roman" pitchFamily="18" charset="0"/>
              </a:rPr>
              <a:t>Бауырсақ</a:t>
            </a:r>
            <a:r>
              <a:rPr lang="ru-RU" sz="1600" dirty="0" smtClean="0">
                <a:solidFill>
                  <a:schemeClr val="tx1"/>
                </a:solidFill>
                <a:latin typeface="Times New Roman" pitchFamily="18" charset="0"/>
                <a:cs typeface="Times New Roman" pitchFamily="18" charset="0"/>
              </a:rPr>
              <a:t/>
            </a:r>
            <a:br>
              <a:rPr lang="ru-RU" sz="1600" dirty="0" smtClean="0">
                <a:solidFill>
                  <a:schemeClr val="tx1"/>
                </a:solidFill>
                <a:latin typeface="Times New Roman" pitchFamily="18" charset="0"/>
                <a:cs typeface="Times New Roman" pitchFamily="18" charset="0"/>
              </a:rPr>
            </a:br>
            <a:r>
              <a:rPr lang="kk-KZ" sz="1600" dirty="0" smtClean="0">
                <a:solidFill>
                  <a:schemeClr val="tx1"/>
                </a:solidFill>
                <a:latin typeface="Times New Roman" pitchFamily="18" charset="0"/>
                <a:cs typeface="Times New Roman" pitchFamily="18" charset="0"/>
              </a:rPr>
              <a:t>Қояннан кішкентай,тышқаннан үлкен,пішіні қарапайым,түсі ақшыл-сары дедік.</a:t>
            </a:r>
            <a:r>
              <a:rPr lang="ru-RU" sz="1600" dirty="0" err="1" smtClean="0">
                <a:solidFill>
                  <a:schemeClr val="tx1"/>
                </a:solidFill>
                <a:latin typeface="Times New Roman" pitchFamily="18" charset="0"/>
                <a:cs typeface="Times New Roman" pitchFamily="18" charset="0"/>
              </a:rPr>
              <a:t>Бұнда біз</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жүйелеп көрсетіп тұрмыз.</a:t>
            </a:r>
            <a:r>
              <a:rPr lang="ru-RU" sz="1600" dirty="0" smtClean="0">
                <a:solidFill>
                  <a:schemeClr val="tx1"/>
                </a:solidFill>
                <a:latin typeface="Times New Roman" pitchFamily="18" charset="0"/>
                <a:cs typeface="Times New Roman" pitchFamily="18" charset="0"/>
              </a:rPr>
              <a:t> Бала </a:t>
            </a:r>
            <a:r>
              <a:rPr lang="ru-RU" sz="1600" dirty="0" err="1" smtClean="0">
                <a:solidFill>
                  <a:schemeClr val="tx1"/>
                </a:solidFill>
                <a:latin typeface="Times New Roman" pitchFamily="18" charset="0"/>
                <a:cs typeface="Times New Roman" pitchFamily="18" charset="0"/>
              </a:rPr>
              <a:t>өз ойын</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ұшқырлап шығара алады</a:t>
            </a:r>
            <a:r>
              <a:rPr lang="ru-RU" sz="1600" dirty="0" smtClean="0">
                <a:solidFill>
                  <a:schemeClr val="tx1"/>
                </a:solidFill>
                <a:latin typeface="Times New Roman" pitchFamily="18" charset="0"/>
                <a:cs typeface="Times New Roman" pitchFamily="18" charset="0"/>
              </a:rPr>
              <a:t>.</a:t>
            </a:r>
            <a:r>
              <a:rPr lang="kk-KZ" sz="1600" dirty="0" smtClean="0">
                <a:solidFill>
                  <a:schemeClr val="tx1"/>
                </a:solidFill>
                <a:latin typeface="Times New Roman" pitchFamily="18" charset="0"/>
                <a:cs typeface="Times New Roman" pitchFamily="18" charset="0"/>
              </a:rPr>
              <a:t> Сонымен қатар баланың ойы,қиялы дамиды.ойлау арқылы баланың тілі дамиды.Сөздік қоры молайып,жақсы қарым-қатынасқа жол ашады</a:t>
            </a:r>
            <a:endParaRPr lang="ru-RU" sz="1600" dirty="0">
              <a:solidFill>
                <a:schemeClr val="tx1"/>
              </a:solidFill>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7170" name="Picture 2" descr="C:\Users\Admin\Desktop\115540845_large_KOLOBOK_1.jpg"/>
          <p:cNvPicPr>
            <a:picLocks noChangeAspect="1" noChangeArrowheads="1"/>
          </p:cNvPicPr>
          <p:nvPr/>
        </p:nvPicPr>
        <p:blipFill>
          <a:blip r:embed="rId2"/>
          <a:srcRect/>
          <a:stretch>
            <a:fillRect/>
          </a:stretch>
        </p:blipFill>
        <p:spPr bwMode="auto">
          <a:xfrm>
            <a:off x="214282" y="357166"/>
            <a:ext cx="8786873" cy="621510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Desktop\70жас\0ОЯН.jpg"/>
          <p:cNvPicPr>
            <a:picLocks noChangeAspect="1" noChangeArrowheads="1"/>
          </p:cNvPicPr>
          <p:nvPr/>
        </p:nvPicPr>
        <p:blipFill>
          <a:blip r:embed="rId2"/>
          <a:srcRect/>
          <a:stretch>
            <a:fillRect/>
          </a:stretch>
        </p:blipFill>
        <p:spPr bwMode="auto">
          <a:xfrm>
            <a:off x="357158" y="785794"/>
            <a:ext cx="4286280" cy="3714776"/>
          </a:xfrm>
          <a:prstGeom prst="rect">
            <a:avLst/>
          </a:prstGeom>
          <a:noFill/>
        </p:spPr>
      </p:pic>
      <p:pic>
        <p:nvPicPr>
          <p:cNvPr id="3" name="Picture 3" descr="C:\Users\Admin\Desktop\70жас\Новая папка\hello_html_m9fbbfd3 (1).gif"/>
          <p:cNvPicPr>
            <a:picLocks noChangeAspect="1" noChangeArrowheads="1" noCrop="1"/>
          </p:cNvPicPr>
          <p:nvPr/>
        </p:nvPicPr>
        <p:blipFill>
          <a:blip r:embed="rId3"/>
          <a:srcRect/>
          <a:stretch>
            <a:fillRect/>
          </a:stretch>
        </p:blipFill>
        <p:spPr bwMode="auto">
          <a:xfrm>
            <a:off x="4857752" y="2285992"/>
            <a:ext cx="3667150" cy="400052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4900626"/>
          </a:xfrm>
        </p:spPr>
        <p:txBody>
          <a:bodyPr>
            <a:noAutofit/>
          </a:bodyPr>
          <a:lstStyle/>
          <a:p>
            <a:r>
              <a:rPr lang="kk-KZ" sz="2400" dirty="0" smtClean="0">
                <a:solidFill>
                  <a:schemeClr val="tx1"/>
                </a:solidFill>
                <a:latin typeface="Times New Roman" pitchFamily="18" charset="0"/>
                <a:cs typeface="Times New Roman" pitchFamily="18" charset="0"/>
              </a:rPr>
              <a:t>Тәрбиеші мен балалардың арасында қарым-қатынас жүріп,әр бала өз қиялына ерік береді.Міне сол сияқты, Воскобовичтің ойындары –ойын ерекшелігін, ойлана отырып нақты түрде орындауға мүмкіндік береді, ойын ерекшелігі-көп атқарымдылық керек. Бір ойынның өзінде бірнеше тапсырмалар орындалады. Сан мен әріптерді байқатпай игереді. Түстерді біліп есіне сақтайды, ұсақ моторикалары дамиды, тілін жетілдіреді., кеңістік ойлауы, зейіні, есте сақтауы, қиялы дамиды. </a:t>
            </a:r>
            <a:r>
              <a:rPr lang="ru-RU" sz="1800" dirty="0" smtClean="0"/>
              <a:t/>
            </a:r>
            <a:br>
              <a:rPr lang="ru-RU" sz="1800" dirty="0" smtClean="0"/>
            </a:br>
            <a:endParaRPr lang="ru-RU"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descr="C:\Users\Admin\Desktop\70жас\Новая папка\img_user_file_582b1c6586be6_9.jpg"/>
          <p:cNvPicPr>
            <a:picLocks noChangeAspect="1" noChangeArrowheads="1"/>
          </p:cNvPicPr>
          <p:nvPr/>
        </p:nvPicPr>
        <p:blipFill>
          <a:blip r:embed="rId2"/>
          <a:srcRect/>
          <a:stretch>
            <a:fillRect/>
          </a:stretch>
        </p:blipFill>
        <p:spPr bwMode="auto">
          <a:xfrm>
            <a:off x="508000" y="381000"/>
            <a:ext cx="8128000" cy="60960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descr="C:\Users\Admin\Desktop\70жас\Новая папка\img_user_file_582b1c6586be6_10.jpg"/>
          <p:cNvPicPr>
            <a:picLocks noChangeAspect="1" noChangeArrowheads="1"/>
          </p:cNvPicPr>
          <p:nvPr/>
        </p:nvPicPr>
        <p:blipFill>
          <a:blip r:embed="rId2"/>
          <a:srcRect/>
          <a:stretch>
            <a:fillRect/>
          </a:stretch>
        </p:blipFill>
        <p:spPr bwMode="auto">
          <a:xfrm>
            <a:off x="214282" y="381000"/>
            <a:ext cx="8786874" cy="60960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4" name="Picture 2" descr="C:\Users\Admin\Desktop\70жас\Новая папка\img_user_file_582b1c6586be6_11.jpg"/>
          <p:cNvPicPr>
            <a:picLocks noChangeAspect="1" noChangeArrowheads="1"/>
          </p:cNvPicPr>
          <p:nvPr/>
        </p:nvPicPr>
        <p:blipFill>
          <a:blip r:embed="rId2"/>
          <a:srcRect/>
          <a:stretch>
            <a:fillRect/>
          </a:stretch>
        </p:blipFill>
        <p:spPr bwMode="auto">
          <a:xfrm>
            <a:off x="285720" y="381000"/>
            <a:ext cx="8715436" cy="60960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kk-KZ" sz="1800" dirty="0" smtClean="0">
                <a:solidFill>
                  <a:schemeClr val="tx1"/>
                </a:solidFill>
                <a:latin typeface="Times New Roman" pitchFamily="18" charset="0"/>
                <a:cs typeface="Times New Roman" pitchFamily="18" charset="0"/>
              </a:rPr>
              <a:t>Сандар құрамы бала үшін қиын, бірақ оны игеруге </a:t>
            </a:r>
            <a:r>
              <a:rPr lang="kk-KZ" sz="1800" b="1" dirty="0" smtClean="0">
                <a:solidFill>
                  <a:schemeClr val="tx1"/>
                </a:solidFill>
                <a:latin typeface="Times New Roman" pitchFamily="18" charset="0"/>
                <a:cs typeface="Times New Roman" pitchFamily="18" charset="0"/>
              </a:rPr>
              <a:t>Кюизенер </a:t>
            </a:r>
            <a:r>
              <a:rPr lang="kk-KZ" sz="1800" dirty="0" smtClean="0">
                <a:solidFill>
                  <a:schemeClr val="tx1"/>
                </a:solidFill>
                <a:latin typeface="Times New Roman" pitchFamily="18" charset="0"/>
                <a:cs typeface="Times New Roman" pitchFamily="18" charset="0"/>
              </a:rPr>
              <a:t>технологиясының көмегі зор. Кюизенер таяқшалары </a:t>
            </a:r>
            <a:r>
              <a:rPr lang="kk-KZ" sz="1800" b="1" dirty="0" smtClean="0">
                <a:solidFill>
                  <a:schemeClr val="tx1"/>
                </a:solidFill>
                <a:latin typeface="Times New Roman" pitchFamily="18" charset="0"/>
                <a:cs typeface="Times New Roman" pitchFamily="18" charset="0"/>
              </a:rPr>
              <a:t>–</a:t>
            </a:r>
            <a:r>
              <a:rPr lang="kk-KZ" sz="1800" dirty="0" smtClean="0">
                <a:solidFill>
                  <a:schemeClr val="tx1"/>
                </a:solidFill>
                <a:latin typeface="Times New Roman" pitchFamily="18" charset="0"/>
                <a:cs typeface="Times New Roman" pitchFamily="18" charset="0"/>
              </a:rPr>
              <a:t> түстер саны, қол арқылы әртүрлі дерексіз түсініктерді ұғынуға мүмкіндік беретін көпсалалы математикалық нұсқаулық болып табылады. Кюизенер таяқшалары санауға пішіндерді орналастыруда тиімді.</a:t>
            </a:r>
            <a:endParaRPr lang="ru-RU" sz="1800" dirty="0">
              <a:solidFill>
                <a:schemeClr val="tx1"/>
              </a:solidFill>
              <a:latin typeface="Times New Roman" pitchFamily="18" charset="0"/>
              <a:cs typeface="Times New Roman" pitchFamily="18" charset="0"/>
            </a:endParaRPr>
          </a:p>
        </p:txBody>
      </p:sp>
      <p:pic>
        <p:nvPicPr>
          <p:cNvPr id="3" name="Picture 2" descr="C:\Users\Admin\Desktop\70жас\Новая папка\hello_html_m9039036.gif"/>
          <p:cNvPicPr>
            <a:picLocks noChangeAspect="1" noChangeArrowheads="1"/>
          </p:cNvPicPr>
          <p:nvPr/>
        </p:nvPicPr>
        <p:blipFill>
          <a:blip r:embed="rId2"/>
          <a:srcRect/>
          <a:stretch>
            <a:fillRect/>
          </a:stretch>
        </p:blipFill>
        <p:spPr bwMode="auto">
          <a:xfrm>
            <a:off x="857224" y="1812238"/>
            <a:ext cx="7215238" cy="4688567"/>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146" name="Picture 2" descr="C:\Users\Admin\Desktop\70жас\Новая папка\кюз.jpg"/>
          <p:cNvPicPr>
            <a:picLocks noChangeAspect="1" noChangeArrowheads="1"/>
          </p:cNvPicPr>
          <p:nvPr/>
        </p:nvPicPr>
        <p:blipFill>
          <a:blip r:embed="rId2"/>
          <a:srcRect/>
          <a:stretch>
            <a:fillRect/>
          </a:stretch>
        </p:blipFill>
        <p:spPr bwMode="auto">
          <a:xfrm>
            <a:off x="508000" y="381000"/>
            <a:ext cx="8128000" cy="60960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3829056"/>
          </a:xfrm>
        </p:spPr>
        <p:txBody>
          <a:bodyPr>
            <a:normAutofit/>
          </a:bodyPr>
          <a:lstStyle/>
          <a:p>
            <a:r>
              <a:rPr lang="ru-RU" sz="1400" b="1" dirty="0" smtClean="0">
                <a:solidFill>
                  <a:schemeClr val="tx1"/>
                </a:solidFill>
              </a:rPr>
              <a:t>Мнемотехника </a:t>
            </a:r>
            <a:r>
              <a:rPr lang="ru-RU" sz="1400" dirty="0" smtClean="0">
                <a:solidFill>
                  <a:schemeClr val="tx1"/>
                </a:solidFill>
              </a:rPr>
              <a:t>– </a:t>
            </a:r>
            <a:r>
              <a:rPr lang="ru-RU" sz="1400" dirty="0" err="1" smtClean="0">
                <a:solidFill>
                  <a:schemeClr val="tx1"/>
                </a:solidFill>
              </a:rPr>
              <a:t>тіл</a:t>
            </a:r>
            <a:r>
              <a:rPr lang="ru-RU" sz="1400" dirty="0" smtClean="0">
                <a:solidFill>
                  <a:schemeClr val="tx1"/>
                </a:solidFill>
              </a:rPr>
              <a:t> </a:t>
            </a:r>
            <a:r>
              <a:rPr lang="ru-RU" sz="1400" dirty="0" err="1" smtClean="0">
                <a:solidFill>
                  <a:schemeClr val="tx1"/>
                </a:solidFill>
              </a:rPr>
              <a:t>дамытуда</a:t>
            </a:r>
            <a:r>
              <a:rPr lang="ru-RU" sz="1400" dirty="0" smtClean="0">
                <a:solidFill>
                  <a:schemeClr val="tx1"/>
                </a:solidFill>
              </a:rPr>
              <a:t> </a:t>
            </a:r>
            <a:r>
              <a:rPr lang="ru-RU" sz="1400" dirty="0" err="1" smtClean="0">
                <a:solidFill>
                  <a:schemeClr val="tx1"/>
                </a:solidFill>
              </a:rPr>
              <a:t>тиімді</a:t>
            </a:r>
            <a:r>
              <a:rPr lang="ru-RU" sz="1400" dirty="0" smtClean="0">
                <a:solidFill>
                  <a:schemeClr val="tx1"/>
                </a:solidFill>
              </a:rPr>
              <a:t> </a:t>
            </a:r>
            <a:r>
              <a:rPr lang="ru-RU" sz="1400" dirty="0" err="1" smtClean="0">
                <a:solidFill>
                  <a:schemeClr val="tx1"/>
                </a:solidFill>
              </a:rPr>
              <a:t>есте</a:t>
            </a:r>
            <a:r>
              <a:rPr lang="ru-RU" sz="1400" dirty="0" smtClean="0">
                <a:solidFill>
                  <a:schemeClr val="tx1"/>
                </a:solidFill>
              </a:rPr>
              <a:t> </a:t>
            </a:r>
            <a:r>
              <a:rPr lang="ru-RU" sz="1400" dirty="0" err="1" smtClean="0">
                <a:solidFill>
                  <a:schemeClr val="tx1"/>
                </a:solidFill>
              </a:rPr>
              <a:t>сақтау</a:t>
            </a:r>
            <a:r>
              <a:rPr lang="ru-RU" sz="1400" dirty="0" smtClean="0">
                <a:solidFill>
                  <a:schemeClr val="tx1"/>
                </a:solidFill>
              </a:rPr>
              <a:t>, оны </a:t>
            </a:r>
            <a:r>
              <a:rPr lang="ru-RU" sz="1400" dirty="0" err="1" smtClean="0">
                <a:solidFill>
                  <a:schemeClr val="tx1"/>
                </a:solidFill>
              </a:rPr>
              <a:t>дұрыс жеткізе</a:t>
            </a:r>
            <a:r>
              <a:rPr lang="ru-RU" sz="1400" dirty="0" smtClean="0">
                <a:solidFill>
                  <a:schemeClr val="tx1"/>
                </a:solidFill>
              </a:rPr>
              <a:t> </a:t>
            </a:r>
            <a:r>
              <a:rPr lang="ru-RU" sz="1400" dirty="0" err="1" smtClean="0">
                <a:solidFill>
                  <a:schemeClr val="tx1"/>
                </a:solidFill>
              </a:rPr>
              <a:t>білудегі</a:t>
            </a:r>
            <a:r>
              <a:rPr lang="ru-RU" sz="1400" dirty="0" smtClean="0">
                <a:solidFill>
                  <a:schemeClr val="tx1"/>
                </a:solidFill>
              </a:rPr>
              <a:t> </a:t>
            </a:r>
            <a:r>
              <a:rPr lang="ru-RU" sz="1400" dirty="0" err="1" smtClean="0">
                <a:solidFill>
                  <a:schemeClr val="tx1"/>
                </a:solidFill>
              </a:rPr>
              <a:t>әдіс </a:t>
            </a:r>
            <a:r>
              <a:rPr lang="ru-RU" sz="1400" dirty="0" smtClean="0">
                <a:solidFill>
                  <a:schemeClr val="tx1"/>
                </a:solidFill>
              </a:rPr>
              <a:t>пен </a:t>
            </a:r>
            <a:r>
              <a:rPr lang="ru-RU" sz="1400" dirty="0" err="1" smtClean="0">
                <a:solidFill>
                  <a:schemeClr val="tx1"/>
                </a:solidFill>
              </a:rPr>
              <a:t>тәсілдер жүйесі</a:t>
            </a:r>
            <a:r>
              <a:rPr lang="ru-RU" sz="1400" dirty="0" smtClean="0">
                <a:solidFill>
                  <a:schemeClr val="tx1"/>
                </a:solidFill>
              </a:rPr>
              <a:t>. </a:t>
            </a:r>
            <a:r>
              <a:rPr lang="ru-RU" sz="1400" dirty="0" err="1" smtClean="0">
                <a:solidFill>
                  <a:schemeClr val="tx1"/>
                </a:solidFill>
              </a:rPr>
              <a:t>Қазіргі кезде</a:t>
            </a:r>
            <a:r>
              <a:rPr lang="ru-RU" sz="1400" dirty="0" smtClean="0">
                <a:solidFill>
                  <a:schemeClr val="tx1"/>
                </a:solidFill>
              </a:rPr>
              <a:t> </a:t>
            </a:r>
            <a:r>
              <a:rPr lang="ru-RU" sz="1400" dirty="0" err="1" smtClean="0">
                <a:solidFill>
                  <a:schemeClr val="tx1"/>
                </a:solidFill>
              </a:rPr>
              <a:t>мектеп</a:t>
            </a:r>
            <a:r>
              <a:rPr lang="ru-RU" sz="1400" dirty="0" smtClean="0">
                <a:solidFill>
                  <a:schemeClr val="tx1"/>
                </a:solidFill>
              </a:rPr>
              <a:t> </a:t>
            </a:r>
            <a:r>
              <a:rPr lang="ru-RU" sz="1400" dirty="0" err="1" smtClean="0">
                <a:solidFill>
                  <a:schemeClr val="tx1"/>
                </a:solidFill>
              </a:rPr>
              <a:t>жасына</a:t>
            </a:r>
            <a:r>
              <a:rPr lang="ru-RU" sz="1400" dirty="0" smtClean="0">
                <a:solidFill>
                  <a:schemeClr val="tx1"/>
                </a:solidFill>
              </a:rPr>
              <a:t> </a:t>
            </a:r>
            <a:r>
              <a:rPr lang="ru-RU" sz="1400" dirty="0" err="1" smtClean="0">
                <a:solidFill>
                  <a:schemeClr val="tx1"/>
                </a:solidFill>
              </a:rPr>
              <a:t>дейінгі</a:t>
            </a:r>
            <a:r>
              <a:rPr lang="ru-RU" sz="1400" dirty="0" smtClean="0">
                <a:solidFill>
                  <a:schemeClr val="tx1"/>
                </a:solidFill>
              </a:rPr>
              <a:t> </a:t>
            </a:r>
            <a:r>
              <a:rPr lang="ru-RU" sz="1400" dirty="0" err="1" smtClean="0">
                <a:solidFill>
                  <a:schemeClr val="tx1"/>
                </a:solidFill>
              </a:rPr>
              <a:t>балалардың тілін</a:t>
            </a:r>
            <a:r>
              <a:rPr lang="ru-RU" sz="1400" dirty="0" smtClean="0">
                <a:solidFill>
                  <a:schemeClr val="tx1"/>
                </a:solidFill>
              </a:rPr>
              <a:t> </a:t>
            </a:r>
            <a:r>
              <a:rPr lang="ru-RU" sz="1400" dirty="0" err="1" smtClean="0">
                <a:solidFill>
                  <a:schemeClr val="tx1"/>
                </a:solidFill>
              </a:rPr>
              <a:t>дамытуда</a:t>
            </a:r>
            <a:r>
              <a:rPr lang="ru-RU" sz="1400" dirty="0" smtClean="0">
                <a:solidFill>
                  <a:schemeClr val="tx1"/>
                </a:solidFill>
              </a:rPr>
              <a:t> </a:t>
            </a:r>
            <a:r>
              <a:rPr lang="ru-RU" sz="1400" dirty="0" err="1" smtClean="0">
                <a:solidFill>
                  <a:schemeClr val="tx1"/>
                </a:solidFill>
              </a:rPr>
              <a:t>мнемотехниканы</a:t>
            </a:r>
            <a:r>
              <a:rPr lang="ru-RU" sz="1400" dirty="0" smtClean="0">
                <a:solidFill>
                  <a:schemeClr val="tx1"/>
                </a:solidFill>
              </a:rPr>
              <a:t> </a:t>
            </a:r>
            <a:r>
              <a:rPr lang="ru-RU" sz="1400" dirty="0" err="1" smtClean="0">
                <a:solidFill>
                  <a:schemeClr val="tx1"/>
                </a:solidFill>
              </a:rPr>
              <a:t>қолдану өзекті болып</a:t>
            </a:r>
            <a:r>
              <a:rPr lang="ru-RU" sz="1400" dirty="0" smtClean="0">
                <a:solidFill>
                  <a:schemeClr val="tx1"/>
                </a:solidFill>
              </a:rPr>
              <a:t> </a:t>
            </a:r>
            <a:r>
              <a:rPr lang="ru-RU" sz="1400" dirty="0" err="1" smtClean="0">
                <a:solidFill>
                  <a:schemeClr val="tx1"/>
                </a:solidFill>
              </a:rPr>
              <a:t>тұр.</a:t>
            </a:r>
            <a:r>
              <a:rPr lang="ru-RU" sz="1400" dirty="0" smtClean="0">
                <a:solidFill>
                  <a:schemeClr val="tx1"/>
                </a:solidFill>
              </a:rPr>
              <a:t> </a:t>
            </a:r>
            <a:r>
              <a:rPr lang="ru-RU" sz="1400" dirty="0" err="1" smtClean="0">
                <a:solidFill>
                  <a:schemeClr val="tx1"/>
                </a:solidFill>
              </a:rPr>
              <a:t>Бұл мақсатты іске</a:t>
            </a:r>
            <a:r>
              <a:rPr lang="ru-RU" sz="1400" dirty="0" smtClean="0">
                <a:solidFill>
                  <a:schemeClr val="tx1"/>
                </a:solidFill>
              </a:rPr>
              <a:t> </a:t>
            </a:r>
            <a:r>
              <a:rPr lang="ru-RU" sz="1400" dirty="0" err="1" smtClean="0">
                <a:solidFill>
                  <a:schemeClr val="tx1"/>
                </a:solidFill>
              </a:rPr>
              <a:t>асыру</a:t>
            </a:r>
            <a:r>
              <a:rPr lang="ru-RU" sz="1400" dirty="0" smtClean="0">
                <a:solidFill>
                  <a:schemeClr val="tx1"/>
                </a:solidFill>
              </a:rPr>
              <a:t> </a:t>
            </a:r>
            <a:r>
              <a:rPr lang="ru-RU" sz="1400" dirty="0" err="1" smtClean="0">
                <a:solidFill>
                  <a:schemeClr val="tx1"/>
                </a:solidFill>
              </a:rPr>
              <a:t>үшін, баланың тілін</a:t>
            </a:r>
            <a:r>
              <a:rPr lang="ru-RU" sz="1400" dirty="0" smtClean="0">
                <a:solidFill>
                  <a:schemeClr val="tx1"/>
                </a:solidFill>
              </a:rPr>
              <a:t> </a:t>
            </a:r>
            <a:r>
              <a:rPr lang="ru-RU" sz="1400" dirty="0" err="1" smtClean="0">
                <a:solidFill>
                  <a:schemeClr val="tx1"/>
                </a:solidFill>
              </a:rPr>
              <a:t>дамытуға әртүрлі тәсілдер </a:t>
            </a:r>
            <a:r>
              <a:rPr lang="ru-RU" sz="1400" dirty="0" smtClean="0">
                <a:solidFill>
                  <a:schemeClr val="tx1"/>
                </a:solidFill>
              </a:rPr>
              <a:t>мен </a:t>
            </a:r>
            <a:r>
              <a:rPr lang="ru-RU" sz="1400" dirty="0" err="1" smtClean="0">
                <a:solidFill>
                  <a:schemeClr val="tx1"/>
                </a:solidFill>
              </a:rPr>
              <a:t>әдістерді қолдану қажет</a:t>
            </a:r>
            <a:r>
              <a:rPr lang="ru-RU" sz="1400" dirty="0" smtClean="0">
                <a:solidFill>
                  <a:schemeClr val="tx1"/>
                </a:solidFill>
              </a:rPr>
              <a:t>. </a:t>
            </a:r>
            <a:r>
              <a:rPr lang="ru-RU" sz="1400" dirty="0" err="1" smtClean="0">
                <a:solidFill>
                  <a:schemeClr val="tx1"/>
                </a:solidFill>
              </a:rPr>
              <a:t>Қойылған мақсатты нәтижелі етуге</a:t>
            </a:r>
            <a:r>
              <a:rPr lang="ru-RU" sz="1400" dirty="0" smtClean="0">
                <a:solidFill>
                  <a:schemeClr val="tx1"/>
                </a:solidFill>
              </a:rPr>
              <a:t> </a:t>
            </a:r>
            <a:r>
              <a:rPr lang="ru-RU" sz="1400" dirty="0" err="1" smtClean="0">
                <a:solidFill>
                  <a:schemeClr val="tx1"/>
                </a:solidFill>
              </a:rPr>
              <a:t>қолданылатын тәсілдер:</a:t>
            </a:r>
            <a:r>
              <a:rPr lang="ru-RU" sz="1400" dirty="0" smtClean="0">
                <a:solidFill>
                  <a:schemeClr val="tx1"/>
                </a:solidFill>
              </a:rPr>
              <a:t/>
            </a:r>
            <a:br>
              <a:rPr lang="ru-RU" sz="1400" dirty="0" smtClean="0">
                <a:solidFill>
                  <a:schemeClr val="tx1"/>
                </a:solidFill>
              </a:rPr>
            </a:br>
            <a:r>
              <a:rPr lang="ru-RU" sz="1400" dirty="0" smtClean="0">
                <a:solidFill>
                  <a:schemeClr val="tx1"/>
                </a:solidFill>
              </a:rPr>
              <a:t>– </a:t>
            </a:r>
            <a:r>
              <a:rPr lang="ru-RU" sz="1400" dirty="0" err="1" smtClean="0">
                <a:solidFill>
                  <a:schemeClr val="tx1"/>
                </a:solidFill>
              </a:rPr>
              <a:t>көрнекіліктер, дидактикалық ойындар</a:t>
            </a:r>
            <a:r>
              <a:rPr lang="ru-RU" sz="1400" dirty="0" smtClean="0">
                <a:solidFill>
                  <a:schemeClr val="tx1"/>
                </a:solidFill>
              </a:rPr>
              <a:t>, </a:t>
            </a:r>
            <a:r>
              <a:rPr lang="ru-RU" sz="1400" dirty="0" err="1" smtClean="0">
                <a:solidFill>
                  <a:schemeClr val="tx1"/>
                </a:solidFill>
              </a:rPr>
              <a:t>суреттер</a:t>
            </a:r>
            <a:r>
              <a:rPr lang="ru-RU" sz="1400" dirty="0" smtClean="0">
                <a:solidFill>
                  <a:schemeClr val="tx1"/>
                </a:solidFill>
              </a:rPr>
              <a:t>, </a:t>
            </a:r>
            <a:r>
              <a:rPr lang="ru-RU" sz="1400" dirty="0" err="1" smtClean="0">
                <a:solidFill>
                  <a:schemeClr val="tx1"/>
                </a:solidFill>
              </a:rPr>
              <a:t>буындық кестелер</a:t>
            </a:r>
            <a:r>
              <a:rPr lang="ru-RU" sz="1400" dirty="0" smtClean="0">
                <a:solidFill>
                  <a:schemeClr val="tx1"/>
                </a:solidFill>
              </a:rPr>
              <a:t>, </a:t>
            </a:r>
            <a:r>
              <a:rPr lang="ru-RU" sz="1400" dirty="0" err="1" smtClean="0">
                <a:solidFill>
                  <a:schemeClr val="tx1"/>
                </a:solidFill>
              </a:rPr>
              <a:t>тірек-сызба</a:t>
            </a:r>
            <a:r>
              <a:rPr lang="ru-RU" sz="1400" dirty="0" smtClean="0">
                <a:solidFill>
                  <a:schemeClr val="tx1"/>
                </a:solidFill>
              </a:rPr>
              <a:t>, </a:t>
            </a:r>
            <a:r>
              <a:rPr lang="ru-RU" sz="1400" dirty="0" err="1" smtClean="0">
                <a:solidFill>
                  <a:schemeClr val="tx1"/>
                </a:solidFill>
              </a:rPr>
              <a:t>үлгілер, </a:t>
            </a:r>
            <a:r>
              <a:rPr lang="ru-RU" sz="1400" dirty="0" smtClean="0">
                <a:solidFill>
                  <a:schemeClr val="tx1"/>
                </a:solidFill>
              </a:rPr>
              <a:t>т.б</a:t>
            </a:r>
            <a:r>
              <a:rPr lang="ru-RU" sz="1400" dirty="0" smtClean="0">
                <a:solidFill>
                  <a:schemeClr val="tx1"/>
                </a:solidFill>
              </a:rPr>
              <a:t>.</a:t>
            </a:r>
            <a:br>
              <a:rPr lang="ru-RU" sz="1400" dirty="0" smtClean="0">
                <a:solidFill>
                  <a:schemeClr val="tx1"/>
                </a:solidFill>
              </a:rPr>
            </a:br>
            <a:r>
              <a:rPr lang="ru-RU" sz="1400" b="1" dirty="0" smtClean="0">
                <a:solidFill>
                  <a:schemeClr val="tx1"/>
                </a:solidFill>
              </a:rPr>
              <a:t> </a:t>
            </a:r>
            <a:r>
              <a:rPr lang="ru-RU" sz="1400" b="1" dirty="0" err="1" smtClean="0">
                <a:solidFill>
                  <a:schemeClr val="tx1"/>
                </a:solidFill>
              </a:rPr>
              <a:t>Луллий</a:t>
            </a:r>
            <a:r>
              <a:rPr lang="ru-RU" sz="1400" b="1" dirty="0" smtClean="0">
                <a:solidFill>
                  <a:schemeClr val="tx1"/>
                </a:solidFill>
              </a:rPr>
              <a:t> </a:t>
            </a:r>
            <a:r>
              <a:rPr lang="ru-RU" sz="1400" b="1" dirty="0" err="1" smtClean="0">
                <a:solidFill>
                  <a:schemeClr val="tx1"/>
                </a:solidFill>
              </a:rPr>
              <a:t>шеңбері.</a:t>
            </a:r>
            <a:r>
              <a:rPr lang="ru-RU" sz="1400" b="1" dirty="0" smtClean="0">
                <a:solidFill>
                  <a:schemeClr val="tx1"/>
                </a:solidFill>
              </a:rPr>
              <a:t> </a:t>
            </a:r>
            <a:r>
              <a:rPr lang="ru-RU" sz="1400" dirty="0" err="1" smtClean="0">
                <a:solidFill>
                  <a:schemeClr val="tx1"/>
                </a:solidFill>
              </a:rPr>
              <a:t>Мектепке</a:t>
            </a:r>
            <a:r>
              <a:rPr lang="ru-RU" sz="1400" dirty="0" smtClean="0">
                <a:solidFill>
                  <a:schemeClr val="tx1"/>
                </a:solidFill>
              </a:rPr>
              <a:t> </a:t>
            </a:r>
            <a:r>
              <a:rPr lang="ru-RU" sz="1400" dirty="0" err="1" smtClean="0">
                <a:solidFill>
                  <a:schemeClr val="tx1"/>
                </a:solidFill>
              </a:rPr>
              <a:t>дейінгі</a:t>
            </a:r>
            <a:r>
              <a:rPr lang="ru-RU" sz="1400" dirty="0" smtClean="0">
                <a:solidFill>
                  <a:schemeClr val="tx1"/>
                </a:solidFill>
              </a:rPr>
              <a:t> </a:t>
            </a:r>
            <a:r>
              <a:rPr lang="ru-RU" sz="1400" dirty="0" err="1" smtClean="0">
                <a:solidFill>
                  <a:schemeClr val="tx1"/>
                </a:solidFill>
              </a:rPr>
              <a:t>баланың тілін</a:t>
            </a:r>
            <a:r>
              <a:rPr lang="ru-RU" sz="1400" dirty="0" smtClean="0">
                <a:solidFill>
                  <a:schemeClr val="tx1"/>
                </a:solidFill>
              </a:rPr>
              <a:t> </a:t>
            </a:r>
            <a:r>
              <a:rPr lang="ru-RU" sz="1400" dirty="0" err="1" smtClean="0">
                <a:solidFill>
                  <a:schemeClr val="tx1"/>
                </a:solidFill>
              </a:rPr>
              <a:t>дамыту</a:t>
            </a:r>
            <a:r>
              <a:rPr lang="ru-RU" sz="1400" dirty="0" smtClean="0">
                <a:solidFill>
                  <a:schemeClr val="tx1"/>
                </a:solidFill>
              </a:rPr>
              <a:t> </a:t>
            </a:r>
            <a:r>
              <a:rPr lang="ru-RU" sz="1400" dirty="0" err="1" smtClean="0">
                <a:solidFill>
                  <a:schemeClr val="tx1"/>
                </a:solidFill>
              </a:rPr>
              <a:t>әрқашанда өзекті мәселе болып</a:t>
            </a:r>
            <a:r>
              <a:rPr lang="ru-RU" sz="1400" dirty="0" smtClean="0">
                <a:solidFill>
                  <a:schemeClr val="tx1"/>
                </a:solidFill>
              </a:rPr>
              <a:t> </a:t>
            </a:r>
            <a:r>
              <a:rPr lang="ru-RU" sz="1400" dirty="0" err="1" smtClean="0">
                <a:solidFill>
                  <a:schemeClr val="tx1"/>
                </a:solidFill>
              </a:rPr>
              <a:t>табылады</a:t>
            </a:r>
            <a:r>
              <a:rPr lang="ru-RU" sz="1400" dirty="0" smtClean="0">
                <a:solidFill>
                  <a:schemeClr val="tx1"/>
                </a:solidFill>
              </a:rPr>
              <a:t>. </a:t>
            </a:r>
            <a:r>
              <a:rPr lang="ru-RU" sz="1400" dirty="0" err="1" smtClean="0">
                <a:solidFill>
                  <a:schemeClr val="tx1"/>
                </a:solidFill>
              </a:rPr>
              <a:t>Сөздік қорын байытады</a:t>
            </a:r>
            <a:r>
              <a:rPr lang="ru-RU" sz="1400" dirty="0" smtClean="0">
                <a:solidFill>
                  <a:schemeClr val="tx1"/>
                </a:solidFill>
              </a:rPr>
              <a:t>. </a:t>
            </a:r>
            <a:r>
              <a:rPr lang="ru-RU" sz="1400" dirty="0" err="1" smtClean="0">
                <a:solidFill>
                  <a:schemeClr val="tx1"/>
                </a:solidFill>
              </a:rPr>
              <a:t>Дыбыс</a:t>
            </a:r>
            <a:r>
              <a:rPr lang="ru-RU" sz="1400" dirty="0" smtClean="0">
                <a:solidFill>
                  <a:schemeClr val="tx1"/>
                </a:solidFill>
              </a:rPr>
              <a:t>, </a:t>
            </a:r>
            <a:r>
              <a:rPr lang="ru-RU" sz="1400" dirty="0" err="1" smtClean="0">
                <a:solidFill>
                  <a:schemeClr val="tx1"/>
                </a:solidFill>
              </a:rPr>
              <a:t>сөз, буын</a:t>
            </a:r>
            <a:r>
              <a:rPr lang="ru-RU" sz="1400" dirty="0" smtClean="0">
                <a:solidFill>
                  <a:schemeClr val="tx1"/>
                </a:solidFill>
              </a:rPr>
              <a:t>, </a:t>
            </a:r>
            <a:r>
              <a:rPr lang="ru-RU" sz="1400" dirty="0" err="1" smtClean="0">
                <a:solidFill>
                  <a:schemeClr val="tx1"/>
                </a:solidFill>
              </a:rPr>
              <a:t>сөйлем құрудың структасын</a:t>
            </a:r>
            <a:r>
              <a:rPr lang="ru-RU" sz="1400" dirty="0" smtClean="0">
                <a:solidFill>
                  <a:schemeClr val="tx1"/>
                </a:solidFill>
              </a:rPr>
              <a:t> </a:t>
            </a:r>
            <a:r>
              <a:rPr lang="ru-RU" sz="1400" dirty="0" err="1" smtClean="0">
                <a:solidFill>
                  <a:schemeClr val="tx1"/>
                </a:solidFill>
              </a:rPr>
              <a:t>үйретеді.</a:t>
            </a:r>
            <a:r>
              <a:rPr lang="ru-RU" sz="1400" dirty="0" smtClean="0">
                <a:solidFill>
                  <a:schemeClr val="tx1"/>
                </a:solidFill>
              </a:rPr>
              <a:t/>
            </a:r>
            <a:br>
              <a:rPr lang="ru-RU" sz="1400" dirty="0" smtClean="0">
                <a:solidFill>
                  <a:schemeClr val="tx1"/>
                </a:solidFill>
              </a:rPr>
            </a:br>
            <a:r>
              <a:rPr lang="ru-RU" sz="1400" dirty="0" smtClean="0">
                <a:solidFill>
                  <a:schemeClr val="tx1"/>
                </a:solidFill>
              </a:rPr>
              <a:t/>
            </a:r>
            <a:br>
              <a:rPr lang="ru-RU" sz="1400" dirty="0" smtClean="0">
                <a:solidFill>
                  <a:schemeClr val="tx1"/>
                </a:solidFill>
              </a:rPr>
            </a:br>
            <a:endParaRPr lang="ru-RU" sz="1400" dirty="0">
              <a:solidFill>
                <a:schemeClr val="tx1"/>
              </a:solidFill>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4329122"/>
          </a:xfrm>
        </p:spPr>
        <p:txBody>
          <a:bodyPr>
            <a:normAutofit/>
          </a:bodyPr>
          <a:lstStyle/>
          <a:p>
            <a:r>
              <a:rPr lang="ru-RU" sz="1600" i="1" dirty="0" err="1" smtClean="0">
                <a:solidFill>
                  <a:srgbClr val="002060"/>
                </a:solidFill>
                <a:latin typeface="Times New Roman" pitchFamily="18" charset="0"/>
                <a:cs typeface="Times New Roman" pitchFamily="18" charset="0"/>
              </a:rPr>
              <a:t>Жаңа технологияларды</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қолдана келе</a:t>
            </a:r>
            <a:r>
              <a:rPr lang="ru-RU" sz="1600" i="1" dirty="0" smtClean="0">
                <a:solidFill>
                  <a:srgbClr val="002060"/>
                </a:solidFill>
                <a:latin typeface="Times New Roman" pitchFamily="18" charset="0"/>
                <a:cs typeface="Times New Roman" pitchFamily="18" charset="0"/>
              </a:rPr>
              <a:t> ҰОІӘ </a:t>
            </a:r>
            <a:r>
              <a:rPr lang="ru-RU" sz="1600" i="1" dirty="0" err="1" smtClean="0">
                <a:solidFill>
                  <a:srgbClr val="002060"/>
                </a:solidFill>
                <a:latin typeface="Times New Roman" pitchFamily="18" charset="0"/>
                <a:cs typeface="Times New Roman" pitchFamily="18" charset="0"/>
              </a:rPr>
              <a:t>және педагогикалық процессте</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топтың жұмысын жоспарлап</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жүргіземіз, сондықтан өткізілген </a:t>
            </a:r>
            <a:r>
              <a:rPr lang="ru-RU" sz="1600" i="1" dirty="0" smtClean="0">
                <a:solidFill>
                  <a:srgbClr val="002060"/>
                </a:solidFill>
                <a:latin typeface="Times New Roman" pitchFamily="18" charset="0"/>
                <a:cs typeface="Times New Roman" pitchFamily="18" charset="0"/>
              </a:rPr>
              <a:t>ҰОІӘ </a:t>
            </a:r>
            <a:r>
              <a:rPr lang="ru-RU" sz="1600" i="1" dirty="0" err="1" smtClean="0">
                <a:solidFill>
                  <a:srgbClr val="002060"/>
                </a:solidFill>
                <a:latin typeface="Times New Roman" pitchFamily="18" charset="0"/>
                <a:cs typeface="Times New Roman" pitchFamily="18" charset="0"/>
              </a:rPr>
              <a:t>және педагогикалық </a:t>
            </a:r>
            <a:r>
              <a:rPr lang="ru-RU" sz="1600" i="1" dirty="0" smtClean="0">
                <a:solidFill>
                  <a:srgbClr val="002060"/>
                </a:solidFill>
                <a:latin typeface="Times New Roman" pitchFamily="18" charset="0"/>
                <a:cs typeface="Times New Roman" pitchFamily="18" charset="0"/>
              </a:rPr>
              <a:t>процесс </a:t>
            </a:r>
            <a:r>
              <a:rPr lang="ru-RU" sz="1600" i="1" dirty="0" err="1" smtClean="0">
                <a:solidFill>
                  <a:srgbClr val="002060"/>
                </a:solidFill>
                <a:latin typeface="Times New Roman" pitchFamily="18" charset="0"/>
                <a:cs typeface="Times New Roman" pitchFamily="18" charset="0"/>
              </a:rPr>
              <a:t>мазмұнды</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жүйелі</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қызықты</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балалардың жасына</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сай</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құрастырылады</a:t>
            </a:r>
            <a:r>
              <a:rPr lang="ru-RU" sz="1600" i="1" dirty="0" smtClean="0">
                <a:solidFill>
                  <a:srgbClr val="002060"/>
                </a:solidFill>
                <a:latin typeface="Times New Roman" pitchFamily="18" charset="0"/>
                <a:cs typeface="Times New Roman" pitchFamily="18" charset="0"/>
              </a:rPr>
              <a:t>.</a:t>
            </a:r>
            <a:br>
              <a:rPr lang="ru-RU" sz="1600" i="1" dirty="0" smtClean="0">
                <a:solidFill>
                  <a:srgbClr val="002060"/>
                </a:solidFill>
                <a:latin typeface="Times New Roman" pitchFamily="18" charset="0"/>
                <a:cs typeface="Times New Roman" pitchFamily="18" charset="0"/>
              </a:rPr>
            </a:br>
            <a:r>
              <a:rPr lang="ru-RU" sz="1600" i="1" dirty="0" err="1" smtClean="0">
                <a:solidFill>
                  <a:srgbClr val="002060"/>
                </a:solidFill>
                <a:latin typeface="Times New Roman" pitchFamily="18" charset="0"/>
                <a:cs typeface="Times New Roman" pitchFamily="18" charset="0"/>
              </a:rPr>
              <a:t>Қорыта айтқанда, балалардың ана</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тіліндегі</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дыбыстарды</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анық айтып</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дұрыс сөйлей білуге</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балабақшада берілер</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тәрбиенің ықпалы зор</a:t>
            </a:r>
            <a:r>
              <a:rPr lang="ru-RU" sz="1600" i="1" dirty="0" smtClean="0">
                <a:solidFill>
                  <a:srgbClr val="002060"/>
                </a:solidFill>
                <a:latin typeface="Times New Roman" pitchFamily="18" charset="0"/>
                <a:cs typeface="Times New Roman" pitchFamily="18" charset="0"/>
              </a:rPr>
              <a:t>.</a:t>
            </a:r>
            <a:br>
              <a:rPr lang="ru-RU" sz="1600" i="1" dirty="0" smtClean="0">
                <a:solidFill>
                  <a:srgbClr val="002060"/>
                </a:solidFill>
                <a:latin typeface="Times New Roman" pitchFamily="18" charset="0"/>
                <a:cs typeface="Times New Roman" pitchFamily="18" charset="0"/>
              </a:rPr>
            </a:br>
            <a:r>
              <a:rPr lang="ru-RU" sz="1600" i="1" dirty="0" err="1" smtClean="0">
                <a:solidFill>
                  <a:srgbClr val="002060"/>
                </a:solidFill>
                <a:latin typeface="Times New Roman" pitchFamily="18" charset="0"/>
                <a:cs typeface="Times New Roman" pitchFamily="18" charset="0"/>
              </a:rPr>
              <a:t>Қазіргі заман</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талабына</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сай</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оқу-тәрбие үрдісін ұйымдастыру, яғни әр баланы</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жеке</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тұлға ретінде</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қабылдап, мектеп</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жасына</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дейінгі</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бүлдіршіндерді ойына</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бойына</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шақ әдеби мұралармен сусындатып</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тәрбиелеу, тәрбиешінің алға қойған міндеті</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Айналадағы дүниені, табиғатты бақылап түсіндіріп әрдайым жаңа сөздермен, сөздік қорын толықтырып отыру</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қажет деп</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есептеймін</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Жоғарыда айтылған мүмкіндіктерге сай</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балалардың сөйлеу қабілеттерін тереңдетіп, шығармашылық қабілеттерін дамытуда</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айтқан әңгімесіне, өзі құрастырған қысқа әңгімелеріне бағыт-бағдар бере</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отырып</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тіл</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байлығын, сөздік қорын дамытуды</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басты</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назарда</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ұстау керек</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деп</a:t>
            </a:r>
            <a:r>
              <a:rPr lang="ru-RU" sz="1600" i="1" dirty="0" smtClean="0">
                <a:solidFill>
                  <a:srgbClr val="002060"/>
                </a:solidFill>
                <a:latin typeface="Times New Roman" pitchFamily="18" charset="0"/>
                <a:cs typeface="Times New Roman" pitchFamily="18" charset="0"/>
              </a:rPr>
              <a:t> </a:t>
            </a:r>
            <a:r>
              <a:rPr lang="ru-RU" sz="1600" i="1" dirty="0" err="1" smtClean="0">
                <a:solidFill>
                  <a:srgbClr val="002060"/>
                </a:solidFill>
                <a:latin typeface="Times New Roman" pitchFamily="18" charset="0"/>
                <a:cs typeface="Times New Roman" pitchFamily="18" charset="0"/>
              </a:rPr>
              <a:t>ойлаймын</a:t>
            </a:r>
            <a:endParaRPr lang="ru-RU" sz="1600" i="1" dirty="0">
              <a:solidFill>
                <a:srgbClr val="002060"/>
              </a:solidFill>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kk-KZ" sz="4000" b="1" i="1" dirty="0" smtClean="0">
                <a:solidFill>
                  <a:srgbClr val="C00000"/>
                </a:solidFill>
                <a:latin typeface="Times New Roman" pitchFamily="18" charset="0"/>
                <a:cs typeface="Times New Roman" pitchFamily="18" charset="0"/>
              </a:rPr>
              <a:t>Назарларыңызға рахмет!</a:t>
            </a:r>
            <a:endParaRPr lang="ru-RU" sz="4000" b="1" i="1" dirty="0">
              <a:solidFill>
                <a:srgbClr val="C00000"/>
              </a:solidFill>
              <a:latin typeface="Times New Roman" pitchFamily="18" charset="0"/>
              <a:cs typeface="Times New Roman" pitchFamily="18" charset="0"/>
            </a:endParaRPr>
          </a:p>
        </p:txBody>
      </p:sp>
      <p:pic>
        <p:nvPicPr>
          <p:cNvPr id="3" name="Picture 3" descr="C:\Users\Индира\Desktop\img12[2].jpg"/>
          <p:cNvPicPr>
            <a:picLocks noChangeAspect="1" noChangeArrowheads="1"/>
          </p:cNvPicPr>
          <p:nvPr/>
        </p:nvPicPr>
        <p:blipFill>
          <a:blip r:embed="rId2" cstate="print"/>
          <a:srcRect/>
          <a:stretch>
            <a:fillRect/>
          </a:stretch>
        </p:blipFill>
        <p:spPr bwMode="auto">
          <a:xfrm>
            <a:off x="642910" y="1428736"/>
            <a:ext cx="7385474" cy="4786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Овал 3"/>
          <p:cNvSpPr/>
          <p:nvPr/>
        </p:nvSpPr>
        <p:spPr>
          <a:xfrm>
            <a:off x="9429784" y="2571744"/>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95</TotalTime>
  <Words>208</Words>
  <PresentationFormat>Экран (4:3)</PresentationFormat>
  <Paragraphs>12</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Трек</vt:lpstr>
      <vt:lpstr>  Баланың тілін,сөйлеуін заманауи жаңа технологиялар арқылы дамыту     “Ботақан” ересек тобы  тәрбиеші: Кезенбаева Л.ж</vt:lpstr>
      <vt:lpstr> «Еліміздің ертеңі бүгінгі жас ұрпақтың қолында, ал жас ұрпақтың тағдыры ұстаздардың қолында» Н.Ә. Назарбаев </vt:lpstr>
      <vt:lpstr>Еліміздің білім саласында жүргізіліп жатқан реформаның басты мақсаты – ой-өрісі жаңашыл, шығармашылық деңгейде қызмет атқара алатын, дүниетанымы жоғары, жан-жақты қалыптасқан жеке тұлға тәрбиелеу. Мектеп жасына дейінгі балаларды дамыту мәселесі қазіргі таңда мемлекеттік саясаттың ажырамас бөлігі болып отыр. Бала болашағымыз десек, сол балаға жүйелі білім беріп, ынта-ықыласын дұрыс бағыттауды, қабілет-қасиеттерін дамытуды балабақшадан бастауымыз керек. Қазіргі уақытта педагогика ғылымының бір ерекшілігі – баланың тұлғалық дамуына бағытталған жаңа оқыту технологияларын шығаруға ұмтылуы. Заманауи жаңа технологиялар – бұл білімнің басымды мақсаттарымен біріктірілген пәндер мен әдістемелердің: оқу-тәрбие процесін ұйымдастырудың өзара ортақ тұжырымдамамен байланысқан міндеттерінің, мазмұнының, формалары мен әдістерінің күрделі және ашық жүйелері, мұнда әр позиция басқаларына әсер етіп, ақыр аяғында баланың дамуына жағымды жағдайлар жиынтығын құрайды. Жаңа заман баласы ертеңгі еліміздің болашағы. Жаңа заман баласын қалыптастырып, дамыту үшін, тұлғаның ішкі дүниесі мен оның қыр сырын анықтап, мүмкіншіліктері мен қабілетінің дамуына жағдай туғызу қажет. Әрине, ол үшін мектепке дейінгі білім беру мекемелерінде балалардың жеке басының қалыптасуы мен дамуында педагогтардың педагогикалық технологияларды қолдана білу сауаттылығынада байланысты. Яғни, педагогикалық технологияны қолдану негізінде келешек ұрпақтың еркін дамуына, жан-жақты білім алуына, белсенді, шығармашыл болуына жағдай жасау қазіргі таңдағы әрбір педагогтың міндеті.  даму кезеңінде мектепке дейінгі мекемелердегі білім беру жүйесінде оқыту, тәрбие беру үрдісін технологияландыру – басты мәселенің бірі. Осыған орай мектепке дейінгі мекемелердің тәжірибесіне оқыту мен тәрбиелеудің әр түрлі технологиялары жасалып енгізілуде. Балабақшада жаңа педагогикалық технологияларды пайдаланудың басты мақсаты: оқыту мен тәрбиелеуде инновациялық ойын технологиясының элементтерін пайдалана отырып, жан-жақты, білімді, құзыретті тұлға тәрбиелеу. </vt:lpstr>
      <vt:lpstr>Балабақшада қолдануға тиімді технологиялар:  Денсаулық сақтау технологиясы.  Дамыта оқыту технологиясы.  Ақпараттық – коммуникативтік технологиялар (АКТ).  . Ойын технологиясы.  Мнемотехника   технологиясы.  ТРИЗ   технологиясы.. </vt:lpstr>
      <vt:lpstr>Слайд 5</vt:lpstr>
      <vt:lpstr>Балаларға күнделікті ҰОІӘ – де жаңа технологияны қолдану арқылы, балалардың сабаққа деген қызығушылықтарын ояту. Балалардың тілін дамытудағы жаңа технологияны қолдану арқылы, ой-өрісі дамыған, тәрбиелі, білімді, заман талабына сай белсенді ұрпақ тәрбиелеу. Бала өмірінің алғашқы мектепке дейінгі кезеңі – оның өсіп жетілуіндегі ең жауапты кезең, бүгінгі күннің өзекті мәселесі. Бұл кезде баланың ақыл-ойы, қабілеті, қасиеттері және эстетикалық сезімдері қызықты, мазмұнды ұйымдастырылған оқу іс-әрекеті, еңбек, ойын үдерісінде жан-жақты қалыптасады. Балабақшада ойынның маңызы ерекше.Ойын барысында білім мен біліктілігін арттырамын.  Тәрбиенің алдағы міндеттерінің бірі балалардың ойлау қабілеттерін қалыптастыру болса, ойын – осы мәселенің шешімі. Балада ойлау қабілеті мен сөйлеу қызметі бірге дамиды. Баланы ойната отырып сөйлетуде суретті әңгіме, дидактикалық ойынды сурет арқылы өткізу, шығарманы оқып таныту оң нәтиже береді. Мектеп жасына дейінгі балаларды тіл мәдениетіне тәрбиелеу, сөздік қорын дамыту, сурет қарау, заттарды сипаттау, жұмбақ шешу, құрастыру, тақпақтар, мақал-мәтелдер, жаңылтпаштармен қатар ертегі тыңдау әңгімелесу баланың тілдік құзіреттілігін, қызығушылығын арттырады. Жаңадан шыққан әдіс-тәсіл қолдану арқылы балалардың жаттауға, есте сақтауға деген ынталарының дамуына, тілдерін машықтандырғанына  көз жеткіземі3 </vt:lpstr>
      <vt:lpstr>Күнделікті жаңа ҰОІӘ-де тәрбиелеу мен оқыту ісінің бір ерекшелігі көрнекіліксіз іске аспайды. Мен әр тақпақ пен жаңылтпаштарға сызба-сурет салып көрнекілік ретінде пайдаланамын. Ойын түрінде өткен бұл әдіс бала тілінің дамуына ықпал тигізіп, таным, қатынас, шығармашылық, әлеумет, денсаулық салаларындағы белсенділіктерінің дамуына, қолдануына жол ашады. Ойын баланың ойлау, есте сақтау, салыстыру, қиялдау, еркін сезінуге, еркін сөйлеуге, жеке тұлға болып табылуына көмектеседі. Сол сияқты өзімнің ашық сабағымда қолданған ТРИЗға тоқталып өтейін. Бұл ең жас, әрі кең тараған таныс педагогикалық инновациялық жүйе. Ол – тапқырлық тапсырмаларды шешу теориясына және шығармашылық тұлға дамыту теориясына негізделген. Оны Ресейлік ғалым және қиялшыл – жазушы Генрих Альтшуллер жасаған. ТРИЗ - дің мақсаты - тек қана балалардың қиялын ғана емес, сонымен қатар шынайылықты түсініп жүйелі ойлауға, өзін - өзі тануға, қоршаған ортаның қиындығын байқауға және де өздерінің шағын қиындықтарын шешуге баулу болып табылады. Тризшылардың ұраны – «Барлығын айтуға болады!». </vt:lpstr>
      <vt:lpstr>Слайд 8</vt:lpstr>
      <vt:lpstr>                      Көркем әдебиет арқылы балалардың тілін ТРИЗ технологиясының әдісін қолдана отырып дамыту. Балабақшадағы балаға берілетін бүгінгі тәрбиенің ең өзек алатын жері – ол ата-бабадан қалған асыл мұра. Балаларды адамгершілікке тәрбиелеп, тілдерін дамыту мақсатында көркем әдебиет асыл-мұралары – жұмбақтар, ғажайып ертегілер, мақал-мәтелдер, жаңылтпаштар, тәрбие әліппесі, аңыз әңгімелер, жырларды қолданудың маңызы зор тиімді тәсіл екені белгілі.  Мен баланың тілін дамытуда көркем әдебиет жұмбақ түріне негізделіп жүргізген өзімнің жұмыс тәжірибем туралы сіздермен бөліскім келеді. Жұмбақтар тіл мәдениетін тәрбиелеуде үлкен рөл атқарады. Жұмбақтар баланы байқағыштыққа, тапқырлыққа, баулып, ой-қиялын ұштастыра әсер етеді. Жұмбақ баланың ойлау қабілетін дамытады. ҰОІӘ-де жұмбақтарды балаға үйрету барысында «ТРИЗ» технологиясының әдіс-тәсілдерін қолдандым. Осы технологияның жұмбақпен байланысты жерін  айтып кетейін. 1. Тақырып таңдап алынады. 2. Ойдың жалпыдан жекеге, дербеске ауысуы. Мысалы:  Бауырсақ Қояннан кішкентай,тышқаннан үлкен,пішіні қарапайым,түсі ақшыл-сары дедік.Бұнда біз жүйелеп көрсетіп тұрмыз. Бала өз ойын ұшқырлап шығара алады. Сонымен қатар баланың ойы,қиялы дамиды.ойлау арқылы баланың тілі дамиды.Сөздік қоры молайып,жақсы қарым-қатынасқа жол ашады</vt:lpstr>
      <vt:lpstr>Слайд 10</vt:lpstr>
      <vt:lpstr>Слайд 11</vt:lpstr>
      <vt:lpstr>Тәрбиеші мен балалардың арасында қарым-қатынас жүріп,әр бала өз қиялына ерік береді.Міне сол сияқты, Воскобовичтің ойындары –ойын ерекшелігін, ойлана отырып нақты түрде орындауға мүмкіндік береді, ойын ерекшелігі-көп атқарымдылық керек. Бір ойынның өзінде бірнеше тапсырмалар орындалады. Сан мен әріптерді байқатпай игереді. Түстерді біліп есіне сақтайды, ұсақ моторикалары дамиды, тілін жетілдіреді., кеңістік ойлауы, зейіні, есте сақтауы, қиялы дамиды.  </vt:lpstr>
      <vt:lpstr>Слайд 13</vt:lpstr>
      <vt:lpstr>Слайд 14</vt:lpstr>
      <vt:lpstr>Слайд 15</vt:lpstr>
      <vt:lpstr>Сандар құрамы бала үшін қиын, бірақ оны игеруге Кюизенер технологиясының көмегі зор. Кюизенер таяқшалары – түстер саны, қол арқылы әртүрлі дерексіз түсініктерді ұғынуға мүмкіндік беретін көпсалалы математикалық нұсқаулық болып табылады. Кюизенер таяқшалары санауға пішіндерді орналастыруда тиімді.</vt:lpstr>
      <vt:lpstr>Слайд 17</vt:lpstr>
      <vt:lpstr>Мнемотехника – тіл дамытуда тиімді есте сақтау, оны дұрыс жеткізе білудегі әдіс пен тәсілдер жүйесі. Қазіргі кезде мектеп жасына дейінгі балалардың тілін дамытуда мнемотехниканы қолдану өзекті болып тұр. Бұл мақсатты іске асыру үшін, баланың тілін дамытуға әртүрлі тәсілдер мен әдістерді қолдану қажет. Қойылған мақсатты нәтижелі етуге қолданылатын тәсілдер: – көрнекіліктер, дидактикалық ойындар, суреттер, буындық кестелер, тірек-сызба, үлгілер, т.б.  Луллий шеңбері. Мектепке дейінгі баланың тілін дамыту әрқашанда өзекті мәселе болып табылады. Сөздік қорын байытады. Дыбыс, сөз, буын, сөйлем құрудың структасын үйретеді.  </vt:lpstr>
      <vt:lpstr>Жаңа технологияларды қолдана келе ҰОІӘ және педагогикалық процессте топтың жұмысын жоспарлап жүргіземіз, сондықтан өткізілген ҰОІӘ және педагогикалық процесс мазмұнды, жүйелі, қызықты, балалардың жасына сай құрастырылады. Қорыта айтқанда, балалардың ана тіліндегі дыбыстарды анық айтып, дұрыс сөйлей білуге балабақшада берілер тәрбиенің ықпалы зор. Қазіргі заман талабына сай оқу-тәрбие үрдісін ұйымдастыру, яғни әр баланы жеке тұлға ретінде қабылдап, мектеп жасына дейінгі бүлдіршіндерді ойына, бойына шақ әдеби мұралармен сусындатып тәрбиелеу, тәрбиешінің алға қойған міндеті. Айналадағы дүниені, табиғатты бақылап түсіндіріп әрдайым жаңа сөздермен, сөздік қорын толықтырып отыру қажет деп есептеймін. Жоғарыда айтылған мүмкіндіктерге сай балалардың сөйлеу қабілеттерін тереңдетіп, шығармашылық қабілеттерін дамытуда айтқан әңгімесіне, өзі құрастырған қысқа әңгімелеріне бағыт-бағдар бере отырып, тіл байлығын, сөздік қорын дамытуды басты назарда ұстау керек деп ойлаймын</vt:lpstr>
      <vt:lpstr>Назарларыңызға рахмет!</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Баланың тілін,сөйлеуін заманауи жаңа технологиялар арқылы дамыту     “Ботақан” ересек тобы  тәрбиеші: Кезенбаева Л.ж</dc:title>
  <dc:creator>Лаура</dc:creator>
  <cp:lastModifiedBy>Admin</cp:lastModifiedBy>
  <cp:revision>16</cp:revision>
  <dcterms:created xsi:type="dcterms:W3CDTF">2017-11-20T18:07:29Z</dcterms:created>
  <dcterms:modified xsi:type="dcterms:W3CDTF">2017-12-06T04:17:22Z</dcterms:modified>
</cp:coreProperties>
</file>