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2"/>
  </p:notesMasterIdLst>
  <p:sldIdLst>
    <p:sldId id="256" r:id="rId2"/>
    <p:sldId id="257" r:id="rId3"/>
    <p:sldId id="263" r:id="rId4"/>
    <p:sldId id="264" r:id="rId5"/>
    <p:sldId id="259" r:id="rId6"/>
    <p:sldId id="266" r:id="rId7"/>
    <p:sldId id="265" r:id="rId8"/>
    <p:sldId id="260" r:id="rId9"/>
    <p:sldId id="261" r:id="rId10"/>
    <p:sldId id="262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159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AC7AC7D-E275-4C30-8247-2E457520A3B7}" type="datetimeFigureOut">
              <a:rPr lang="ru-RU" smtClean="0"/>
              <a:pPr/>
              <a:t>20.12.2017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9648E7D-E303-49B5-B1F7-9799F912218C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9648E7D-E303-49B5-B1F7-9799F912218C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20.12.2017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5B106E36-FD25-4E2D-B0AA-010F637433A0}" type="datetimeFigureOut">
              <a:rPr lang="ru-RU" smtClean="0"/>
              <a:pPr/>
              <a:t>20.12.2017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5B106E36-FD25-4E2D-B0AA-010F637433A0}" type="datetimeFigureOut">
              <a:rPr lang="ru-RU" smtClean="0"/>
              <a:pPr/>
              <a:t>20.12.2017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20.12.2017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dissolv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20.12.2017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ransition>
    <p:dissolve/>
  </p:transition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1428735"/>
            <a:ext cx="8458200" cy="2443177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«Лимерики – юмористический жанр английской поэзии»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ru-RU" sz="2000" dirty="0" smtClean="0"/>
              <a:t>Подготовила: </a:t>
            </a:r>
          </a:p>
          <a:p>
            <a:r>
              <a:rPr lang="ru-RU" sz="2000" dirty="0" smtClean="0"/>
              <a:t>Ученик </a:t>
            </a:r>
            <a:r>
              <a:rPr lang="ru-RU" sz="2000" dirty="0" smtClean="0"/>
              <a:t>9 </a:t>
            </a:r>
            <a:r>
              <a:rPr lang="ru-RU" sz="2000" dirty="0" smtClean="0"/>
              <a:t>класса :Князев Никита</a:t>
            </a:r>
            <a:endParaRPr lang="ru-RU" sz="2000" dirty="0" smtClean="0"/>
          </a:p>
          <a:p>
            <a:r>
              <a:rPr lang="ru-RU" sz="2000" dirty="0" smtClean="0"/>
              <a:t>.</a:t>
            </a:r>
            <a:endParaRPr lang="ru-RU" sz="2000" dirty="0" smtClean="0"/>
          </a:p>
          <a:p>
            <a:r>
              <a:rPr lang="ru-RU" sz="2000" dirty="0" smtClean="0"/>
              <a:t>Руководитель:</a:t>
            </a:r>
          </a:p>
          <a:p>
            <a:r>
              <a:rPr lang="ru-RU" sz="2000" dirty="0" smtClean="0"/>
              <a:t>Учитель английского </a:t>
            </a:r>
            <a:r>
              <a:rPr lang="ru-RU" sz="2000" dirty="0" err="1" smtClean="0"/>
              <a:t>языка:Северин</a:t>
            </a:r>
            <a:r>
              <a:rPr lang="ru-RU" sz="2000" dirty="0" smtClean="0"/>
              <a:t> Артем Игоревич</a:t>
            </a:r>
            <a:endParaRPr lang="ru-RU" sz="2000" dirty="0" smtClean="0"/>
          </a:p>
        </p:txBody>
      </p:sp>
      <p:pic>
        <p:nvPicPr>
          <p:cNvPr id="7" name="Picture 5" descr="http://limeriki.kulichki.net/gif/muzhik.gif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3438" y="4286256"/>
            <a:ext cx="4276725" cy="227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785794"/>
            <a:ext cx="8229600" cy="6072206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ru-RU" b="1" dirty="0" smtClean="0"/>
              <a:t>Цель:</a:t>
            </a:r>
            <a:r>
              <a:rPr lang="ru-RU" dirty="0" smtClean="0"/>
              <a:t> Изучить и определить особенности написания лимериков на английском языке и составить короткую и понятную памятку по составлению собственных лимериков.</a:t>
            </a:r>
          </a:p>
          <a:p>
            <a:pPr>
              <a:buNone/>
            </a:pPr>
            <a:r>
              <a:rPr lang="ru-RU" b="1" dirty="0" smtClean="0"/>
              <a:t>Задачи:</a:t>
            </a:r>
          </a:p>
          <a:p>
            <a:pPr lvl="0"/>
            <a:r>
              <a:rPr lang="ru-RU" dirty="0" smtClean="0"/>
              <a:t>Узнать о происхождении названия жанра </a:t>
            </a:r>
          </a:p>
          <a:p>
            <a:pPr lvl="0"/>
            <a:r>
              <a:rPr lang="ru-RU" dirty="0" smtClean="0"/>
              <a:t>Выяснить историю создания английских лимериков</a:t>
            </a:r>
          </a:p>
          <a:p>
            <a:pPr lvl="0"/>
            <a:r>
              <a:rPr lang="ru-RU" dirty="0" smtClean="0"/>
              <a:t>Ознакомиться с биографией Эдварда Лира, понять его роль в развитии лимериков</a:t>
            </a:r>
          </a:p>
          <a:p>
            <a:pPr lvl="0"/>
            <a:r>
              <a:rPr lang="ru-RU" dirty="0" smtClean="0"/>
              <a:t>Выявить особенности жанра лимериков:</a:t>
            </a:r>
          </a:p>
          <a:p>
            <a:pPr lvl="1"/>
            <a:r>
              <a:rPr lang="ru-RU" dirty="0" smtClean="0"/>
              <a:t>Стихотворной формы</a:t>
            </a:r>
          </a:p>
          <a:p>
            <a:pPr lvl="1"/>
            <a:r>
              <a:rPr lang="ru-RU" dirty="0" smtClean="0"/>
              <a:t>Ритмической формы</a:t>
            </a:r>
          </a:p>
          <a:p>
            <a:pPr lvl="1"/>
            <a:r>
              <a:rPr lang="ru-RU" dirty="0" smtClean="0"/>
              <a:t>Композиции</a:t>
            </a:r>
          </a:p>
          <a:p>
            <a:pPr lvl="1"/>
            <a:r>
              <a:rPr lang="ru-RU" dirty="0" smtClean="0"/>
              <a:t>Стихотворного размера</a:t>
            </a:r>
          </a:p>
          <a:p>
            <a:pPr lvl="1"/>
            <a:r>
              <a:rPr lang="ru-RU" dirty="0" smtClean="0"/>
              <a:t>Лексического состава</a:t>
            </a:r>
          </a:p>
          <a:p>
            <a:pPr lvl="1"/>
            <a:r>
              <a:rPr lang="ru-RU" dirty="0" smtClean="0"/>
              <a:t>Грамматической формы</a:t>
            </a:r>
          </a:p>
          <a:p>
            <a:pPr lvl="0"/>
            <a:r>
              <a:rPr lang="ru-RU" dirty="0" smtClean="0"/>
              <a:t>Проанализировать 40 лимериков Эдварда Лира</a:t>
            </a:r>
          </a:p>
          <a:p>
            <a:pPr lvl="0"/>
            <a:r>
              <a:rPr lang="ru-RU" dirty="0" smtClean="0"/>
              <a:t>Провести анкетирование, узнав, таким образом, степень актуальности своей работы</a:t>
            </a:r>
          </a:p>
          <a:p>
            <a:pPr lvl="0"/>
            <a:r>
              <a:rPr lang="ru-RU" dirty="0" smtClean="0"/>
              <a:t>Составить памятку для написания лимериков </a:t>
            </a:r>
          </a:p>
          <a:p>
            <a:pPr lvl="0"/>
            <a:r>
              <a:rPr lang="ru-RU" dirty="0" smtClean="0"/>
              <a:t>Написать лимерик самостоятельно</a:t>
            </a:r>
          </a:p>
          <a:p>
            <a:pPr>
              <a:buNone/>
            </a:pPr>
            <a:r>
              <a:rPr lang="ru-RU" b="1" dirty="0" smtClean="0"/>
              <a:t>Гипотеза: </a:t>
            </a:r>
            <a:r>
              <a:rPr lang="ru-RU" dirty="0" smtClean="0"/>
              <a:t>Мы предполагаем, что составленное мною практическое пособие в форме памятки, поможет учащимся в ознакомлении с таким увлекательным жанром английской поэзии, как «лимерик» и в написании собственных лимериков.</a:t>
            </a:r>
          </a:p>
          <a:p>
            <a:pPr lvl="0"/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ransition>
    <p:dissolv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29600" cy="1143008"/>
          </a:xfrm>
        </p:spPr>
        <p:txBody>
          <a:bodyPr/>
          <a:lstStyle/>
          <a:p>
            <a:r>
              <a:rPr lang="ru-RU" dirty="0" smtClean="0"/>
              <a:t>Происхождение названия: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14282" y="1928802"/>
            <a:ext cx="4429156" cy="4846585"/>
          </a:xfrm>
        </p:spPr>
        <p:txBody>
          <a:bodyPr/>
          <a:lstStyle/>
          <a:p>
            <a:r>
              <a:rPr lang="ru-RU" dirty="0" smtClean="0"/>
              <a:t>Версия первая: от названия ирландского города </a:t>
            </a:r>
            <a:r>
              <a:rPr lang="ru-RU" dirty="0" err="1" smtClean="0"/>
              <a:t>Лимрик</a:t>
            </a:r>
            <a:r>
              <a:rPr lang="ru-RU" dirty="0" smtClean="0"/>
              <a:t> (Лимерик).</a:t>
            </a:r>
          </a:p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8802"/>
            <a:ext cx="4038600" cy="4846585"/>
          </a:xfrm>
        </p:spPr>
        <p:txBody>
          <a:bodyPr/>
          <a:lstStyle/>
          <a:p>
            <a:r>
              <a:rPr lang="ru-RU" dirty="0" smtClean="0"/>
              <a:t>Версия вторая: словосочетание «</a:t>
            </a:r>
            <a:r>
              <a:rPr lang="en-US" dirty="0" smtClean="0"/>
              <a:t>Lear</a:t>
            </a:r>
            <a:r>
              <a:rPr lang="ru-RU" dirty="0" smtClean="0"/>
              <a:t>»</a:t>
            </a:r>
            <a:r>
              <a:rPr lang="en-US" dirty="0" smtClean="0"/>
              <a:t> </a:t>
            </a:r>
            <a:r>
              <a:rPr lang="ru-RU" dirty="0" smtClean="0"/>
              <a:t>и «</a:t>
            </a:r>
            <a:r>
              <a:rPr lang="en-US" dirty="0" smtClean="0"/>
              <a:t>lyric</a:t>
            </a:r>
            <a:r>
              <a:rPr lang="ru-RU" dirty="0" smtClean="0"/>
              <a:t>»</a:t>
            </a:r>
            <a:r>
              <a:rPr lang="en-US" dirty="0" smtClean="0"/>
              <a:t>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34818" name="Picture 2" descr="File:StJohnsCastleLimerick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20" y="3286124"/>
            <a:ext cx="4143404" cy="2725584"/>
          </a:xfrm>
          <a:prstGeom prst="rect">
            <a:avLst/>
          </a:prstGeom>
          <a:noFill/>
        </p:spPr>
      </p:pic>
      <p:pic>
        <p:nvPicPr>
          <p:cNvPr id="34820" name="Picture 4" descr="Э. Лир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43636" y="2928934"/>
            <a:ext cx="1905000" cy="1914525"/>
          </a:xfrm>
          <a:prstGeom prst="rect">
            <a:avLst/>
          </a:prstGeom>
          <a:noFill/>
        </p:spPr>
      </p:pic>
      <p:pic>
        <p:nvPicPr>
          <p:cNvPr id="7" name="Содержимое 3" descr="C:\Documents and Settings\Юлия\Рабочий стол\lir14.gif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>
          <a:xfrm>
            <a:off x="5643570" y="5072074"/>
            <a:ext cx="2786082" cy="1571636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</p:spTree>
  </p:cSld>
  <p:clrMapOvr>
    <a:masterClrMapping/>
  </p:clrMapOvr>
  <p:transition>
    <p:dissolv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00694" y="785794"/>
            <a:ext cx="3361908" cy="5072098"/>
          </a:xfrm>
        </p:spPr>
        <p:txBody>
          <a:bodyPr>
            <a:normAutofit/>
          </a:bodyPr>
          <a:lstStyle/>
          <a:p>
            <a:r>
              <a:rPr lang="ru-RU" sz="2400" dirty="0" smtClean="0"/>
              <a:t>Версия третья – популярная песня ирландских солдат 18 века «Приедешь ли в Лимерик?». Наиболее вероятная, так как оба эти жанра близки по смыслу</a:t>
            </a:r>
            <a:endParaRPr lang="ru-RU" sz="2400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endParaRPr lang="ru-RU" dirty="0"/>
          </a:p>
        </p:txBody>
      </p:sp>
      <p:pic>
        <p:nvPicPr>
          <p:cNvPr id="32770" name="Picture 2" descr="Герб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57620" y="3000372"/>
            <a:ext cx="1714512" cy="1714512"/>
          </a:xfrm>
          <a:prstGeom prst="rect">
            <a:avLst/>
          </a:prstGeom>
          <a:noFill/>
        </p:spPr>
      </p:pic>
      <p:pic>
        <p:nvPicPr>
          <p:cNvPr id="32772" name="Picture 4" descr="Limerick montage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282" y="500042"/>
            <a:ext cx="3522711" cy="6258685"/>
          </a:xfrm>
          <a:prstGeom prst="rect">
            <a:avLst/>
          </a:prstGeom>
          <a:noFill/>
        </p:spPr>
      </p:pic>
      <p:pic>
        <p:nvPicPr>
          <p:cNvPr id="8" name="Содержимое 3" descr="C:\Documents and Settings\Юлия\Рабочий стол\lir3.gif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86446" y="4500570"/>
            <a:ext cx="3000396" cy="2000264"/>
          </a:xfrm>
          <a:prstGeom prst="rect">
            <a:avLst/>
          </a:prstGeom>
          <a:ln w="9525" cap="flat" cmpd="sng" algn="ctr">
            <a:solidFill>
              <a:schemeClr val="accent6">
                <a:shade val="95000"/>
                <a:satMod val="105000"/>
              </a:schemeClr>
            </a:solidFill>
            <a:prstDash val="solid"/>
            <a:miter lim="800000"/>
            <a:headEnd/>
            <a:tailEnd/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</p:spTree>
  </p:cSld>
  <p:clrMapOvr>
    <a:masterClrMapping/>
  </p:clrMapOvr>
  <p:transition>
    <p:dissolv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0298" y="1143000"/>
            <a:ext cx="6186502" cy="1500182"/>
          </a:xfrm>
        </p:spPr>
        <p:txBody>
          <a:bodyPr>
            <a:normAutofit/>
          </a:bodyPr>
          <a:lstStyle/>
          <a:p>
            <a:r>
              <a:rPr lang="ru-RU" sz="3600" b="1" dirty="0" smtClean="0"/>
              <a:t>Эдвард Лир</a:t>
            </a:r>
            <a:br>
              <a:rPr lang="ru-RU" sz="3600" b="1" dirty="0" smtClean="0"/>
            </a:br>
            <a:r>
              <a:rPr lang="ru-RU" sz="3600" b="1" dirty="0" smtClean="0"/>
              <a:t>(1812-1888)</a:t>
            </a:r>
            <a:endParaRPr lang="ru-RU" sz="36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500438"/>
            <a:ext cx="8229600" cy="3074098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 smtClean="0"/>
              <a:t> Эдвард Лир известен как один из величайших представителей поэзии бессмыслицы</a:t>
            </a:r>
            <a:r>
              <a:rPr lang="en-US" sz="2400" dirty="0" smtClean="0"/>
              <a:t>.</a:t>
            </a:r>
            <a:r>
              <a:rPr lang="ru-RU" sz="2400" dirty="0" smtClean="0"/>
              <a:t> </a:t>
            </a:r>
          </a:p>
          <a:p>
            <a:pPr algn="just">
              <a:buNone/>
            </a:pPr>
            <a:r>
              <a:rPr lang="ru-RU" sz="2400" dirty="0" smtClean="0"/>
              <a:t>Крупнейший его вклад в поэзию – это лимерики, благодаря ему они стали популярны в Британии. При жизни автора вышло четыре книги сочинённых им лимериков, среди которых самая известная –  «Книга небылиц» (</a:t>
            </a:r>
            <a:r>
              <a:rPr lang="ru-RU" sz="2400" dirty="0" err="1" smtClean="0"/>
              <a:t>Book</a:t>
            </a:r>
            <a:r>
              <a:rPr lang="ru-RU" sz="2400" dirty="0" smtClean="0"/>
              <a:t> </a:t>
            </a:r>
            <a:r>
              <a:rPr lang="ru-RU" sz="2400" dirty="0" err="1" smtClean="0"/>
              <a:t>of</a:t>
            </a:r>
            <a:r>
              <a:rPr lang="ru-RU" sz="2400" dirty="0" smtClean="0"/>
              <a:t> </a:t>
            </a:r>
            <a:r>
              <a:rPr lang="ru-RU" sz="2400" dirty="0" err="1" smtClean="0"/>
              <a:t>Nonsense</a:t>
            </a:r>
            <a:r>
              <a:rPr lang="ru-RU" sz="2400" dirty="0" smtClean="0"/>
              <a:t>, 1846).</a:t>
            </a:r>
            <a:endParaRPr lang="ru-RU" sz="2400" dirty="0"/>
          </a:p>
        </p:txBody>
      </p:sp>
      <p:pic>
        <p:nvPicPr>
          <p:cNvPr id="5" name="Содержимое 3" descr="C:\Documents and Settings\Юлия\Рабочий стол\portrait2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57158" y="571480"/>
            <a:ext cx="2000264" cy="242889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6146" name="Picture 2" descr="http://g1.s3.forblabla.com/u37/photo6089/20285240490-0/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84" y="1071546"/>
            <a:ext cx="2857500" cy="2143140"/>
          </a:xfrm>
          <a:prstGeom prst="rect">
            <a:avLst/>
          </a:prstGeom>
          <a:noFill/>
        </p:spPr>
      </p:pic>
      <p:pic>
        <p:nvPicPr>
          <p:cNvPr id="6" name="Содержимое 3" descr="C:\Documents and Settings\Юлия\Рабочий стол\portrait2.jpg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367418" y="552670"/>
            <a:ext cx="2000264" cy="2428892"/>
          </a:xfrm>
          <a:prstGeom prst="rect">
            <a:avLst/>
          </a:prstGeom>
          <a:ln>
            <a:noFill/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pic>
        <p:nvPicPr>
          <p:cNvPr id="7" name="Picture 2" descr="http://g1.s3.forblabla.com/u37/photo6089/20285240490-0/large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68144" y="1052736"/>
            <a:ext cx="2857500" cy="2143140"/>
          </a:xfrm>
          <a:prstGeom prst="rect">
            <a:avLst/>
          </a:prstGeom>
          <a:noFill/>
        </p:spPr>
      </p:pic>
    </p:spTree>
  </p:cSld>
  <p:clrMapOvr>
    <a:masterClrMapping/>
  </p:clrMapOvr>
  <p:transition>
    <p:dissolv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85794"/>
            <a:ext cx="8258204" cy="1214446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Лимерики – особенный жанр английской юмористической поэзии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2400" dirty="0" smtClean="0"/>
              <a:t>Limerick expert Don Marquis identified three types of limericks: "limericks to be told when ladies are present; limericks to be told when ladies are absent but clergymen are present; and LIMERICKS."»</a:t>
            </a:r>
            <a:endParaRPr lang="ru-RU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ru-RU" sz="2200" i="1" dirty="0" smtClean="0"/>
              <a:t>Эксперт в области лимериков Дон Маркиз выделяет три типа лимериков: </a:t>
            </a:r>
            <a:r>
              <a:rPr lang="en-US" sz="2200" i="1" dirty="0" smtClean="0"/>
              <a:t>«</a:t>
            </a:r>
            <a:r>
              <a:rPr lang="ru-RU" sz="2200" i="1" dirty="0" smtClean="0"/>
              <a:t>лимерики, в которых присутствуют женщины; лимерики, в которых отсутствуют женщины, но присутствуют священники; и </a:t>
            </a:r>
            <a:r>
              <a:rPr lang="ru-RU" sz="2200" i="1" dirty="0" smtClean="0">
                <a:solidFill>
                  <a:schemeClr val="tx2"/>
                </a:solidFill>
              </a:rPr>
              <a:t>ЛИМЕРИКИ</a:t>
            </a:r>
            <a:r>
              <a:rPr lang="en-US" sz="2200" i="1" dirty="0" smtClean="0"/>
              <a:t>»</a:t>
            </a:r>
            <a:endParaRPr lang="ru-RU" sz="2200" dirty="0"/>
          </a:p>
        </p:txBody>
      </p:sp>
    </p:spTree>
  </p:cSld>
  <p:clrMapOvr>
    <a:masterClrMapping/>
  </p:clrMapOvr>
  <p:transition>
    <p:dissolv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14356"/>
            <a:ext cx="8229600" cy="1143008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Некоторые лимерики Эдварда Лира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There was an Old Man of the</a:t>
            </a:r>
            <a:r>
              <a:rPr lang="ru-RU" dirty="0" smtClean="0"/>
              <a:t> </a:t>
            </a:r>
            <a:r>
              <a:rPr lang="en-US" dirty="0" smtClean="0"/>
              <a:t>East,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Who gave all his children a feast;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But they all ate so much,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And their conduct was such,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That it killed that Old Man of the</a:t>
            </a:r>
            <a:r>
              <a:rPr lang="ru-RU" dirty="0" smtClean="0"/>
              <a:t> </a:t>
            </a:r>
            <a:r>
              <a:rPr lang="en-US" dirty="0" smtClean="0"/>
              <a:t>East.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***</a:t>
            </a:r>
          </a:p>
          <a:p>
            <a:pPr>
              <a:buNone/>
            </a:pPr>
            <a:r>
              <a:rPr lang="en-US" dirty="0" smtClean="0"/>
              <a:t>There was a Young Lady whose</a:t>
            </a:r>
            <a:r>
              <a:rPr lang="ru-RU" dirty="0" smtClean="0"/>
              <a:t> </a:t>
            </a:r>
            <a:r>
              <a:rPr lang="en-US" dirty="0" smtClean="0"/>
              <a:t>nose,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Was so long that it reached to her toes;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So she hired an Old Lady,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Whose conduct was steady,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To carry that wonderful nose.</a:t>
            </a: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en-US" dirty="0" smtClean="0"/>
              <a:t>There was an Old Man of Apulia,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Whose conduct was very peculiar;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He fed twenty sons,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Upon nothing but buns,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That whimsical Man of Apulia.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***</a:t>
            </a:r>
          </a:p>
          <a:p>
            <a:pPr>
              <a:buNone/>
            </a:pPr>
            <a:r>
              <a:rPr lang="en-US" dirty="0" smtClean="0"/>
              <a:t>There was an Old Person of Philae,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Whose conduct was </a:t>
            </a:r>
            <a:r>
              <a:rPr lang="en-US" dirty="0" err="1" smtClean="0"/>
              <a:t>scroobious</a:t>
            </a:r>
            <a:r>
              <a:rPr lang="en-US" dirty="0" smtClean="0"/>
              <a:t> and wily;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He rushed up a Palm,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When the weather was calm,</a:t>
            </a:r>
            <a:endParaRPr lang="ru-RU" dirty="0" smtClean="0"/>
          </a:p>
          <a:p>
            <a:pPr>
              <a:buNone/>
            </a:pPr>
            <a:r>
              <a:rPr lang="en-US" dirty="0" smtClean="0"/>
              <a:t>And observed all the ruins of Philae.</a:t>
            </a:r>
            <a:endParaRPr lang="ru-RU" dirty="0"/>
          </a:p>
        </p:txBody>
      </p:sp>
    </p:spTree>
  </p:cSld>
  <p:clrMapOvr>
    <a:masterClrMapping/>
  </p:clrMapOvr>
  <p:transition>
    <p:dissolv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28670"/>
            <a:ext cx="8229600" cy="1000132"/>
          </a:xfrm>
        </p:spPr>
        <p:txBody>
          <a:bodyPr/>
          <a:lstStyle/>
          <a:p>
            <a:r>
              <a:rPr lang="ru-RU" dirty="0" smtClean="0"/>
              <a:t>Организация лимерика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857364"/>
            <a:ext cx="8229600" cy="4717172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Ударение: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 </a:t>
            </a:r>
            <a:r>
              <a:rPr lang="ru-RU" dirty="0" smtClean="0">
                <a:solidFill>
                  <a:srgbClr val="0070C0"/>
                </a:solidFill>
              </a:rPr>
              <a:t>1. </a:t>
            </a:r>
            <a:r>
              <a:rPr lang="ru-RU" dirty="0" err="1" smtClean="0">
                <a:solidFill>
                  <a:srgbClr val="0070C0"/>
                </a:solidFill>
              </a:rPr>
              <a:t>х-Х-х-х-Х-х-х-Х</a:t>
            </a:r>
            <a:endParaRPr lang="en-US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 2. </a:t>
            </a:r>
            <a:r>
              <a:rPr lang="ru-RU" dirty="0" err="1" smtClean="0">
                <a:solidFill>
                  <a:srgbClr val="0070C0"/>
                </a:solidFill>
              </a:rPr>
              <a:t>х-Х-х-х-Х-х-х-Х</a:t>
            </a:r>
            <a:endParaRPr lang="en-US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 3. </a:t>
            </a:r>
            <a:r>
              <a:rPr lang="ru-RU" dirty="0" err="1" smtClean="0">
                <a:solidFill>
                  <a:srgbClr val="0070C0"/>
                </a:solidFill>
              </a:rPr>
              <a:t>х-Х-х-х-Х</a:t>
            </a:r>
            <a:r>
              <a:rPr lang="en-US" dirty="0" smtClean="0">
                <a:solidFill>
                  <a:srgbClr val="0070C0"/>
                </a:solidFill>
              </a:rPr>
              <a:t>        </a:t>
            </a: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 4. </a:t>
            </a:r>
            <a:r>
              <a:rPr lang="ru-RU" dirty="0" err="1" smtClean="0">
                <a:solidFill>
                  <a:srgbClr val="0070C0"/>
                </a:solidFill>
              </a:rPr>
              <a:t>х-Х-х-х-Х</a:t>
            </a:r>
            <a:endParaRPr lang="en-US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dirty="0" smtClean="0">
                <a:solidFill>
                  <a:srgbClr val="0070C0"/>
                </a:solidFill>
              </a:rPr>
              <a:t> 5. </a:t>
            </a:r>
            <a:r>
              <a:rPr lang="ru-RU" dirty="0" err="1" smtClean="0">
                <a:solidFill>
                  <a:srgbClr val="0070C0"/>
                </a:solidFill>
              </a:rPr>
              <a:t>х-Х-х-х-Х-х-х-Х</a:t>
            </a:r>
            <a:endParaRPr lang="en-US" dirty="0" smtClean="0"/>
          </a:p>
          <a:p>
            <a:pPr>
              <a:buFont typeface="Arial" charset="0"/>
              <a:buNone/>
            </a:pPr>
            <a:r>
              <a:rPr lang="ru-RU" dirty="0" smtClean="0"/>
              <a:t>(</a:t>
            </a:r>
            <a:r>
              <a:rPr lang="en-US" dirty="0" smtClean="0"/>
              <a:t>/</a:t>
            </a:r>
            <a:r>
              <a:rPr lang="ru-RU" dirty="0" smtClean="0"/>
              <a:t>Х</a:t>
            </a:r>
            <a:r>
              <a:rPr lang="en-US" dirty="0" smtClean="0"/>
              <a:t>/ - </a:t>
            </a:r>
            <a:r>
              <a:rPr lang="ru-RU" dirty="0" smtClean="0"/>
              <a:t>сильное ударение, </a:t>
            </a:r>
            <a:r>
              <a:rPr lang="en-US" dirty="0" smtClean="0"/>
              <a:t>/</a:t>
            </a:r>
            <a:r>
              <a:rPr lang="ru-RU" dirty="0" err="1" smtClean="0"/>
              <a:t>х</a:t>
            </a:r>
            <a:r>
              <a:rPr lang="en-US" dirty="0" smtClean="0"/>
              <a:t>/ - </a:t>
            </a:r>
            <a:r>
              <a:rPr lang="ru-RU" dirty="0" smtClean="0"/>
              <a:t>слабое ударение)</a:t>
            </a:r>
          </a:p>
          <a:p>
            <a:pPr>
              <a:buFont typeface="Arial" charset="0"/>
              <a:buNone/>
            </a:pPr>
            <a:r>
              <a:rPr lang="ru-RU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Способ рифмовки:</a:t>
            </a:r>
          </a:p>
          <a:p>
            <a:pPr>
              <a:buFont typeface="Arial" charset="0"/>
              <a:buNone/>
            </a:pPr>
            <a:r>
              <a:rPr lang="ru-RU" dirty="0" smtClean="0"/>
              <a:t>А-А-В-В-А</a:t>
            </a:r>
            <a:endParaRPr lang="ru-RU" dirty="0"/>
          </a:p>
        </p:txBody>
      </p:sp>
    </p:spTree>
  </p:cSld>
  <p:clrMapOvr>
    <a:masterClrMapping/>
  </p:clrMapOvr>
  <p:transition>
    <p:dissolv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571480"/>
            <a:ext cx="9001156" cy="1071570"/>
          </a:xfrm>
        </p:spPr>
        <p:txBody>
          <a:bodyPr>
            <a:normAutofit/>
          </a:bodyPr>
          <a:lstStyle/>
          <a:p>
            <a:r>
              <a:rPr lang="ru-RU" sz="3200" b="1" dirty="0" smtClean="0"/>
              <a:t> Как научиться самому сочинять лимерики</a:t>
            </a:r>
            <a:r>
              <a:rPr lang="en-US" sz="3200" b="1" dirty="0" smtClean="0"/>
              <a:t>?</a:t>
            </a:r>
            <a:endParaRPr lang="ru-RU" sz="3200" b="1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85720" y="1428736"/>
            <a:ext cx="8401080" cy="3929090"/>
          </a:xfrm>
        </p:spPr>
        <p:txBody>
          <a:bodyPr>
            <a:normAutofit/>
          </a:bodyPr>
          <a:lstStyle/>
          <a:p>
            <a:pPr marL="624078" lvl="0" indent="-514350">
              <a:buFont typeface="+mj-lt"/>
              <a:buAutoNum type="arabicPeriod"/>
            </a:pPr>
            <a:r>
              <a:rPr lang="ru-RU" sz="2000" dirty="0" smtClean="0"/>
              <a:t>В лимерике строго пять строк. Причём первая строка рифмуется со второй, третья – с чётвёртой, а пятая заканчивается на последнее слово первой.</a:t>
            </a:r>
          </a:p>
          <a:p>
            <a:pPr marL="624078" lvl="0" indent="-514350">
              <a:buFont typeface="+mj-lt"/>
              <a:buAutoNum type="arabicPeriod"/>
            </a:pPr>
            <a:r>
              <a:rPr lang="ru-RU" sz="2000" dirty="0" smtClean="0"/>
              <a:t>Размер лимериков – амфибрахий. Это означает, что ударение в стихотворении падает на третий слог в группе из трёх рядом стоящих слогов. Также, лимерики можно писать дактилем (ударение на первом слоге) и анапестом (ударение на третьем слоге).</a:t>
            </a:r>
          </a:p>
          <a:p>
            <a:pPr marL="624078" lvl="0" indent="-514350">
              <a:buFont typeface="+mj-lt"/>
              <a:buAutoNum type="arabicPeriod"/>
            </a:pPr>
            <a:r>
              <a:rPr lang="ru-RU" sz="2000" dirty="0" smtClean="0"/>
              <a:t>В лимерике на английском языке чаще всего используется время – </a:t>
            </a:r>
            <a:r>
              <a:rPr lang="en-US" sz="2000" dirty="0" smtClean="0"/>
              <a:t>Past Simple</a:t>
            </a:r>
            <a:r>
              <a:rPr lang="ru-RU" sz="2000" dirty="0" smtClean="0"/>
              <a:t>. </a:t>
            </a:r>
            <a:endParaRPr lang="ru-RU" sz="2200" dirty="0" smtClean="0"/>
          </a:p>
          <a:p>
            <a:pPr>
              <a:buNone/>
            </a:pPr>
            <a:endParaRPr lang="ru-RU" dirty="0"/>
          </a:p>
        </p:txBody>
      </p:sp>
      <p:pic>
        <p:nvPicPr>
          <p:cNvPr id="4" name="Содержимое 3" descr="C:\Documents and Settings\Юлия\Рабочий стол\lir30.gif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>
          <a:xfrm>
            <a:off x="5429256" y="4643446"/>
            <a:ext cx="3429024" cy="2071702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</p:pic>
    </p:spTree>
  </p:cSld>
  <p:clrMapOvr>
    <a:masterClrMapping/>
  </p:clrMapOvr>
  <p:transition>
    <p:dissolv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Заключение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dirty="0" smtClean="0"/>
              <a:t>Я думаю в дальнейшем, моё исследование пригодиться не только тем, кто хочет лучше знать английский язык, но и углубить свои знания об английской культуре. </a:t>
            </a:r>
          </a:p>
          <a:p>
            <a:pPr algn="ctr">
              <a:buNone/>
            </a:pPr>
            <a:endParaRPr lang="ru-RU" dirty="0"/>
          </a:p>
        </p:txBody>
      </p:sp>
      <p:pic>
        <p:nvPicPr>
          <p:cNvPr id="4" name="Picture 2" descr="http://pedagogland.ru/wp-content/uploads/2012/06/lir2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3108" y="4286256"/>
            <a:ext cx="4305300" cy="207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dissolve/>
  </p:transition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360</TotalTime>
  <Words>641</Words>
  <Application>Microsoft Office PowerPoint</Application>
  <PresentationFormat>Экран (4:3)</PresentationFormat>
  <Paragraphs>74</Paragraphs>
  <Slides>10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6" baseType="lpstr">
      <vt:lpstr>Arial</vt:lpstr>
      <vt:lpstr>Calibri</vt:lpstr>
      <vt:lpstr>Georgia</vt:lpstr>
      <vt:lpstr>Trebuchet MS</vt:lpstr>
      <vt:lpstr>Wingdings 2</vt:lpstr>
      <vt:lpstr>Городская</vt:lpstr>
      <vt:lpstr>«Лимерики – юмористический жанр английской поэзии» </vt:lpstr>
      <vt:lpstr>Презентация PowerPoint</vt:lpstr>
      <vt:lpstr>Происхождение названия:</vt:lpstr>
      <vt:lpstr>Презентация PowerPoint</vt:lpstr>
      <vt:lpstr>Эдвард Лир (1812-1888)</vt:lpstr>
      <vt:lpstr>Лимерики – особенный жанр английской юмористической поэзии</vt:lpstr>
      <vt:lpstr>Некоторые лимерики Эдварда Лира</vt:lpstr>
      <vt:lpstr>Организация лимерика</vt:lpstr>
      <vt:lpstr> Как научиться самому сочинять лимерики?</vt:lpstr>
      <vt:lpstr>Заключение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DETI</dc:creator>
  <cp:lastModifiedBy>User</cp:lastModifiedBy>
  <cp:revision>40</cp:revision>
  <dcterms:created xsi:type="dcterms:W3CDTF">2013-12-29T15:05:32Z</dcterms:created>
  <dcterms:modified xsi:type="dcterms:W3CDTF">2017-12-20T13:44:12Z</dcterms:modified>
</cp:coreProperties>
</file>