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4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AAC2D-40BF-40F1-B018-149DFD7789B6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59BB8-349E-4FEC-AA50-F28F7A770F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59BB8-349E-4FEC-AA50-F28F7A770F1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5CE355D-E1BB-4128-B2AA-7D72A680FD44}" type="datetimeFigureOut">
              <a:rPr lang="ru-RU" smtClean="0"/>
              <a:pPr/>
              <a:t>21.01.2015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BFD84E0-183A-4C2D-85F8-75873F1CD8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cuments\10773_19621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89933">
            <a:off x="3090560" y="2386772"/>
            <a:ext cx="5924560" cy="3309846"/>
          </a:xfrm>
          <a:prstGeom prst="rect">
            <a:avLst/>
          </a:prstGeom>
          <a:noFill/>
        </p:spPr>
      </p:pic>
      <p:pic>
        <p:nvPicPr>
          <p:cNvPr id="1026" name="Picture 2" descr="C:\Users\user\Documents\new-year-lond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071678"/>
            <a:ext cx="4286280" cy="4543826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034" y="1071546"/>
            <a:ext cx="8458200" cy="1222375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Merry Christmas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!»</a:t>
            </a:r>
            <a:b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Рождество в Англии.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C:\Users\user\Documents\Christmas-Mistletoe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3697">
            <a:off x="4404229" y="4261359"/>
            <a:ext cx="2528512" cy="252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Users\user\Documents\626dc4b8884002ff0a452912b2f456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59483">
            <a:off x="6376409" y="4801592"/>
            <a:ext cx="2674583" cy="19220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498080" cy="1357298"/>
          </a:xfrm>
        </p:spPr>
        <p:txBody>
          <a:bodyPr/>
          <a:lstStyle/>
          <a:p>
            <a:pPr algn="ctr"/>
            <a:r>
              <a:rPr lang="en-US" u="sng" dirty="0" smtClean="0"/>
              <a:t>25th of December</a:t>
            </a: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85860"/>
            <a:ext cx="8286776" cy="49434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Англичане не придают большого значения</a:t>
            </a:r>
            <a:r>
              <a:rPr lang="en-US" sz="3600" dirty="0" smtClean="0"/>
              <a:t> </a:t>
            </a:r>
            <a:r>
              <a:rPr lang="ru-RU" sz="3600" dirty="0" smtClean="0"/>
              <a:t>празднованию Нового года</a:t>
            </a:r>
            <a:r>
              <a:rPr lang="en-US" sz="3600" dirty="0" smtClean="0"/>
              <a:t> </a:t>
            </a:r>
            <a:r>
              <a:rPr lang="en-US" sz="3600" b="1" dirty="0" smtClean="0"/>
              <a:t>(New Year)</a:t>
            </a:r>
            <a:r>
              <a:rPr lang="ru-RU" sz="3600" dirty="0" smtClean="0"/>
              <a:t>. </a:t>
            </a:r>
            <a:endParaRPr lang="en-US" sz="3600" dirty="0" smtClean="0"/>
          </a:p>
          <a:p>
            <a:pPr algn="ctr">
              <a:buNone/>
            </a:pPr>
            <a:r>
              <a:rPr lang="ru-RU" sz="3600" dirty="0" smtClean="0"/>
              <a:t>Для них главным зимним праздником является Рождество</a:t>
            </a:r>
            <a:r>
              <a:rPr lang="en-US" sz="3600" dirty="0" smtClean="0"/>
              <a:t> </a:t>
            </a:r>
            <a:r>
              <a:rPr lang="en-US" sz="3600" b="1" dirty="0" smtClean="0"/>
              <a:t>(Christmas)</a:t>
            </a:r>
            <a:r>
              <a:rPr lang="ru-RU" sz="3600" dirty="0" smtClean="0"/>
              <a:t>,</a:t>
            </a:r>
          </a:p>
          <a:p>
            <a:pPr algn="ctr">
              <a:buNone/>
            </a:pPr>
            <a:r>
              <a:rPr lang="ru-RU" sz="3600" dirty="0" smtClean="0"/>
              <a:t> которое по всей Европе отмечается</a:t>
            </a:r>
          </a:p>
          <a:p>
            <a:pPr algn="ctr">
              <a:buNone/>
            </a:pPr>
            <a:r>
              <a:rPr lang="ru-RU" sz="3600" dirty="0" smtClean="0"/>
              <a:t> </a:t>
            </a:r>
            <a:r>
              <a:rPr lang="ru-RU" sz="4000" b="1" spc="300" dirty="0" smtClean="0"/>
              <a:t>25 декабря</a:t>
            </a:r>
            <a:r>
              <a:rPr lang="ru-RU" sz="36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7" descr="C:\Users\Татьяна Валерьевна\Downloads\candle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4797152"/>
            <a:ext cx="1907704" cy="1907704"/>
          </a:xfrm>
          <a:prstGeom prst="rect">
            <a:avLst/>
          </a:prstGeom>
          <a:noFill/>
        </p:spPr>
      </p:pic>
      <p:pic>
        <p:nvPicPr>
          <p:cNvPr id="6146" name="Picture 2" descr="C:\Users\Татьяна Валерьевна\Downloads\snowflake-ic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96243">
            <a:off x="418872" y="355992"/>
            <a:ext cx="1363216" cy="1363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«</a:t>
            </a:r>
            <a:r>
              <a:rPr lang="en-US" sz="4000" dirty="0" smtClean="0"/>
              <a:t>Christmas tree</a:t>
            </a:r>
            <a:r>
              <a:rPr lang="ru-RU" sz="4000" dirty="0" smtClean="0"/>
              <a:t>» -    </a:t>
            </a:r>
            <a:br>
              <a:rPr lang="ru-RU" sz="4000" dirty="0" smtClean="0"/>
            </a:br>
            <a:r>
              <a:rPr lang="ru-RU" sz="4000" dirty="0" smtClean="0"/>
              <a:t>                 Рождественское дерево.</a:t>
            </a:r>
            <a:endParaRPr lang="ru-RU" sz="4000" dirty="0"/>
          </a:p>
        </p:txBody>
      </p:sp>
      <p:pic>
        <p:nvPicPr>
          <p:cNvPr id="3074" name="Picture 2" descr="C:\Users\user\Documents\1292866802.43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785926"/>
            <a:ext cx="3570694" cy="4800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1857364"/>
            <a:ext cx="43577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Рождественское дерево </a:t>
            </a:r>
            <a:r>
              <a:rPr lang="ru-RU" sz="2800" b="1" dirty="0" smtClean="0"/>
              <a:t>(</a:t>
            </a:r>
            <a:r>
              <a:rPr lang="en-US" sz="2800" b="1" dirty="0" smtClean="0"/>
              <a:t>Christmas tree</a:t>
            </a:r>
            <a:r>
              <a:rPr lang="ru-RU" sz="2800" b="1" dirty="0" smtClean="0"/>
              <a:t>) </a:t>
            </a:r>
            <a:r>
              <a:rPr lang="ru-RU" sz="2800" dirty="0"/>
              <a:t>— это традиционно живая ель или сосна, украшенная </a:t>
            </a:r>
            <a:r>
              <a:rPr lang="ru-RU" sz="2800" dirty="0" smtClean="0"/>
              <a:t>свечами </a:t>
            </a:r>
            <a:r>
              <a:rPr lang="ru-RU" sz="2800" b="1" dirty="0" smtClean="0"/>
              <a:t>(</a:t>
            </a:r>
            <a:r>
              <a:rPr lang="en-US" sz="2800" b="1" dirty="0" smtClean="0"/>
              <a:t>candle</a:t>
            </a:r>
            <a:r>
              <a:rPr lang="ru-RU" sz="2800" b="1" dirty="0" smtClean="0"/>
              <a:t>),</a:t>
            </a:r>
            <a:endParaRPr lang="en-US" sz="2800" b="1" dirty="0" smtClean="0"/>
          </a:p>
          <a:p>
            <a:r>
              <a:rPr lang="ru-RU" sz="2800" dirty="0" smtClean="0"/>
              <a:t>красиво </a:t>
            </a:r>
            <a:r>
              <a:rPr lang="ru-RU" sz="2800" dirty="0"/>
              <a:t>завернутыми </a:t>
            </a:r>
            <a:r>
              <a:rPr lang="ru-RU" sz="2800" dirty="0" smtClean="0"/>
              <a:t>сладостями</a:t>
            </a:r>
            <a:r>
              <a:rPr lang="en-US" sz="2800" dirty="0" smtClean="0"/>
              <a:t> </a:t>
            </a:r>
            <a:r>
              <a:rPr lang="en-US" sz="2800" b="1" dirty="0" smtClean="0"/>
              <a:t>(candy) </a:t>
            </a:r>
            <a:r>
              <a:rPr lang="ru-RU" sz="2800" dirty="0" smtClean="0"/>
              <a:t>и  </a:t>
            </a:r>
            <a:r>
              <a:rPr lang="ru-RU" sz="2800" dirty="0"/>
              <a:t>разными </a:t>
            </a:r>
            <a:r>
              <a:rPr lang="ru-RU" sz="2800" dirty="0" smtClean="0"/>
              <a:t>украшениями</a:t>
            </a:r>
            <a:r>
              <a:rPr lang="en-US" sz="2800" dirty="0" smtClean="0"/>
              <a:t> </a:t>
            </a:r>
            <a:r>
              <a:rPr lang="en-US" sz="2800" b="1" dirty="0" smtClean="0"/>
              <a:t>(decorations)</a:t>
            </a:r>
            <a:r>
              <a:rPr lang="ru-RU" sz="2800" dirty="0" smtClean="0"/>
              <a:t>.</a:t>
            </a:r>
            <a:r>
              <a:rPr lang="ru-RU" sz="2800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«</a:t>
            </a:r>
            <a:r>
              <a:rPr lang="en-US" sz="4400" dirty="0" smtClean="0"/>
              <a:t>Christmas Dinner</a:t>
            </a:r>
            <a:r>
              <a:rPr lang="ru-RU" sz="4400" dirty="0" smtClean="0"/>
              <a:t>» -         </a:t>
            </a:r>
            <a:br>
              <a:rPr lang="ru-RU" sz="4400" dirty="0" smtClean="0"/>
            </a:br>
            <a:r>
              <a:rPr lang="ru-RU" sz="4400" dirty="0" smtClean="0"/>
              <a:t>                      Рождественский ужин.</a:t>
            </a:r>
            <a:endParaRPr lang="ru-RU" dirty="0"/>
          </a:p>
        </p:txBody>
      </p:sp>
      <p:pic>
        <p:nvPicPr>
          <p:cNvPr id="5122" name="Picture 2" descr="C:\Users\user\Documents\familie_de_craciu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714620"/>
            <a:ext cx="5857875" cy="3895725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28728" y="1571612"/>
            <a:ext cx="7429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Для </a:t>
            </a:r>
            <a:r>
              <a:rPr lang="ru-RU" sz="2000" dirty="0" smtClean="0"/>
              <a:t>англичан Рождество </a:t>
            </a:r>
            <a:r>
              <a:rPr lang="ru-RU" sz="2000" dirty="0"/>
              <a:t>– особый семейный </a:t>
            </a:r>
            <a:r>
              <a:rPr lang="ru-RU" sz="2000" dirty="0" smtClean="0"/>
              <a:t>праздник </a:t>
            </a:r>
            <a:r>
              <a:rPr lang="en-US" sz="2000" b="1" dirty="0"/>
              <a:t>(</a:t>
            </a:r>
            <a:r>
              <a:rPr lang="en-US" sz="2000" b="1" dirty="0" smtClean="0"/>
              <a:t>holiday</a:t>
            </a:r>
            <a:r>
              <a:rPr lang="ru-RU" sz="2000" b="1" dirty="0" smtClean="0"/>
              <a:t>)</a:t>
            </a:r>
            <a:r>
              <a:rPr lang="ru-RU" sz="2000" dirty="0" smtClean="0"/>
              <a:t>. </a:t>
            </a:r>
            <a:r>
              <a:rPr lang="ru-RU" sz="2000" dirty="0"/>
              <a:t>Именно в этот день вся </a:t>
            </a:r>
            <a:r>
              <a:rPr lang="ru-RU" sz="2000" dirty="0" smtClean="0"/>
              <a:t>семья</a:t>
            </a:r>
            <a:r>
              <a:rPr lang="en-US" sz="2000" dirty="0" smtClean="0"/>
              <a:t> </a:t>
            </a:r>
            <a:r>
              <a:rPr lang="en-US" sz="2000" b="1" dirty="0" smtClean="0"/>
              <a:t>(family) </a:t>
            </a:r>
            <a:r>
              <a:rPr lang="ru-RU" sz="2000" b="1" dirty="0" smtClean="0"/>
              <a:t> </a:t>
            </a:r>
            <a:r>
              <a:rPr lang="ru-RU" sz="2000" dirty="0"/>
              <a:t>собирается на праздничный рождественский </a:t>
            </a:r>
            <a:r>
              <a:rPr lang="ru-RU" sz="2000" dirty="0" smtClean="0"/>
              <a:t>ужин</a:t>
            </a:r>
            <a:r>
              <a:rPr lang="en-US" sz="2000" dirty="0" smtClean="0"/>
              <a:t> </a:t>
            </a:r>
            <a:r>
              <a:rPr lang="ru-RU" sz="2000" dirty="0" smtClean="0"/>
              <a:t>или обед</a:t>
            </a:r>
            <a:r>
              <a:rPr lang="en-US" sz="2000" dirty="0" smtClean="0"/>
              <a:t> </a:t>
            </a:r>
            <a:r>
              <a:rPr lang="en-US" sz="2000" b="1" dirty="0" smtClean="0"/>
              <a:t>(dinner)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user\Documents\1353566503_599276_394688250581068_186892822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1624482" cy="13982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«</a:t>
            </a:r>
            <a:r>
              <a:rPr lang="en-US" sz="4000" dirty="0" smtClean="0"/>
              <a:t>Christmas Dinner</a:t>
            </a:r>
            <a:r>
              <a:rPr lang="ru-RU" sz="4000" dirty="0" smtClean="0"/>
              <a:t>» -         </a:t>
            </a:r>
            <a:br>
              <a:rPr lang="ru-RU" sz="4000" dirty="0" smtClean="0"/>
            </a:br>
            <a:r>
              <a:rPr lang="ru-RU" sz="4000" dirty="0" smtClean="0"/>
              <a:t>                      Рождественский ужин.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71612"/>
            <a:ext cx="7790712" cy="48196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b="1" dirty="0" smtClean="0"/>
              <a:t> </a:t>
            </a:r>
            <a:r>
              <a:rPr lang="ru-RU" b="1" dirty="0" smtClean="0"/>
              <a:t>Рождественский пудинг</a:t>
            </a:r>
            <a:r>
              <a:rPr lang="ru-RU" dirty="0" smtClean="0"/>
              <a:t>  - </a:t>
            </a:r>
          </a:p>
          <a:p>
            <a:pPr algn="ctr">
              <a:buNone/>
            </a:pPr>
            <a:r>
              <a:rPr lang="ru-RU" sz="2400" dirty="0" smtClean="0"/>
              <a:t>главное блюдо рождественского стола в Англии.</a:t>
            </a:r>
          </a:p>
          <a:p>
            <a:pPr algn="ctr">
              <a:buNone/>
            </a:pPr>
            <a:r>
              <a:rPr lang="ru-RU" sz="2000" dirty="0" smtClean="0"/>
              <a:t>Сначала это была обыкновенная сливовая каша </a:t>
            </a:r>
            <a:r>
              <a:rPr lang="ru-RU" sz="2000" b="1" dirty="0" smtClean="0"/>
              <a:t>(</a:t>
            </a:r>
            <a:r>
              <a:rPr lang="en-US" sz="2000" b="1" dirty="0" smtClean="0"/>
              <a:t>p</a:t>
            </a:r>
            <a:r>
              <a:rPr lang="ru-RU" sz="2000" b="1" dirty="0" err="1" smtClean="0"/>
              <a:t>lum-porridge</a:t>
            </a:r>
            <a:r>
              <a:rPr lang="ru-RU" sz="2000" b="1" dirty="0" smtClean="0"/>
              <a:t>). </a:t>
            </a:r>
          </a:p>
          <a:p>
            <a:pPr algn="ctr">
              <a:buNone/>
            </a:pPr>
            <a:r>
              <a:rPr lang="ru-RU" sz="2000" dirty="0" smtClean="0"/>
              <a:t>Со временем каша превратилась в пудинг 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plum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pudding</a:t>
            </a:r>
            <a:r>
              <a:rPr lang="ru-RU" sz="2000" b="1" dirty="0" smtClean="0"/>
              <a:t>)</a:t>
            </a:r>
            <a:r>
              <a:rPr lang="ru-RU" sz="2000" dirty="0" smtClean="0"/>
              <a:t>. </a:t>
            </a:r>
          </a:p>
          <a:p>
            <a:pPr algn="ctr">
              <a:buNone/>
            </a:pPr>
            <a:r>
              <a:rPr lang="ru-RU" sz="2000" dirty="0" smtClean="0"/>
              <a:t>Его готовят из хлебных крошек, фруктов, специй. </a:t>
            </a:r>
          </a:p>
          <a:p>
            <a:pPr algn="ctr">
              <a:buNone/>
            </a:pPr>
            <a:endParaRPr lang="ru-RU" sz="2400" dirty="0" smtClean="0"/>
          </a:p>
        </p:txBody>
      </p:sp>
      <p:pic>
        <p:nvPicPr>
          <p:cNvPr id="4099" name="Picture 3" descr="C:\Users\user\Documents\800922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25301">
            <a:off x="6567053" y="4128401"/>
            <a:ext cx="2195495" cy="231990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04" name="Picture 8" descr="C:\Users\user\Documents\Christmas-cake-Christmas-pudding-U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44289">
            <a:off x="474329" y="4253464"/>
            <a:ext cx="2955486" cy="196539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06" name="Picture 10" descr="C:\Users\user\Documents\LNcboOto_bK0ZCvFNhll1Q-artic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500570"/>
            <a:ext cx="2157989" cy="1962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user\Documents\5875cc3d6c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60575">
            <a:off x="1208444" y="114842"/>
            <a:ext cx="1392206" cy="1610476"/>
          </a:xfrm>
          <a:prstGeom prst="rect">
            <a:avLst/>
          </a:prstGeom>
          <a:noFill/>
        </p:spPr>
      </p:pic>
      <p:pic>
        <p:nvPicPr>
          <p:cNvPr id="6147" name="Picture 3" descr="C:\Users\user\Documents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6502" y="0"/>
            <a:ext cx="1927498" cy="247173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498080" cy="1285884"/>
          </a:xfrm>
        </p:spPr>
        <p:txBody>
          <a:bodyPr/>
          <a:lstStyle/>
          <a:p>
            <a:r>
              <a:rPr lang="en-US" dirty="0" smtClean="0"/>
              <a:t>        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Mistleto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e</a:t>
            </a:r>
            <a:r>
              <a:rPr lang="ru-RU" dirty="0" smtClean="0"/>
              <a:t> – Омела.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1571612"/>
            <a:ext cx="65008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None/>
            </a:pPr>
            <a:r>
              <a:rPr lang="ru-RU" sz="2800" dirty="0" smtClean="0"/>
              <a:t>Сохранилась прекрасная традиция украшать дом</a:t>
            </a:r>
            <a:r>
              <a:rPr lang="en-US" sz="2800" dirty="0" smtClean="0"/>
              <a:t> </a:t>
            </a:r>
            <a:r>
              <a:rPr lang="ru-RU" sz="2800" b="1" dirty="0" smtClean="0"/>
              <a:t>(</a:t>
            </a:r>
            <a:r>
              <a:rPr lang="en-US" sz="2800" b="1" dirty="0" smtClean="0"/>
              <a:t>house</a:t>
            </a:r>
            <a:r>
              <a:rPr lang="ru-RU" sz="2800" b="1" dirty="0" smtClean="0"/>
              <a:t>) </a:t>
            </a:r>
            <a:r>
              <a:rPr lang="ru-RU" sz="2800" dirty="0" smtClean="0"/>
              <a:t>к Рождеству вечнозелеными веточками плюща, остролиста и растением</a:t>
            </a:r>
            <a:r>
              <a:rPr lang="en-US" sz="2800" dirty="0" smtClean="0"/>
              <a:t> </a:t>
            </a:r>
            <a:r>
              <a:rPr lang="en-US" sz="2800" b="1" dirty="0" smtClean="0"/>
              <a:t>(plant)</a:t>
            </a:r>
            <a:r>
              <a:rPr lang="ru-RU" sz="2800" b="1" dirty="0" smtClean="0"/>
              <a:t> </a:t>
            </a:r>
            <a:r>
              <a:rPr lang="ru-RU" sz="2800" dirty="0" smtClean="0"/>
              <a:t>Омела.</a:t>
            </a:r>
          </a:p>
          <a:p>
            <a:pPr fontAlgn="base">
              <a:buNone/>
            </a:pPr>
            <a:r>
              <a:rPr lang="ru-RU" sz="2800" dirty="0" smtClean="0"/>
              <a:t>Омела </a:t>
            </a:r>
            <a:r>
              <a:rPr lang="ru-RU" sz="2800" b="1" dirty="0" smtClean="0"/>
              <a:t>(</a:t>
            </a:r>
            <a:r>
              <a:rPr lang="en-US" sz="2800" b="1" dirty="0" smtClean="0"/>
              <a:t>mistletoe</a:t>
            </a:r>
            <a:r>
              <a:rPr lang="ru-RU" sz="2800" b="1" dirty="0" smtClean="0"/>
              <a:t>) </a:t>
            </a:r>
            <a:r>
              <a:rPr lang="ru-RU" sz="2800" dirty="0" smtClean="0"/>
              <a:t>— растение, с которым</a:t>
            </a:r>
            <a:r>
              <a:rPr lang="en-US" sz="2800" dirty="0" smtClean="0"/>
              <a:t> </a:t>
            </a:r>
            <a:r>
              <a:rPr lang="ru-RU" sz="2800" dirty="0" smtClean="0"/>
              <a:t>связаны красивые рождественские ритуалы. </a:t>
            </a:r>
            <a:endParaRPr lang="en-US" sz="2800" dirty="0" smtClean="0"/>
          </a:p>
          <a:p>
            <a:pPr fontAlgn="base">
              <a:buNone/>
            </a:pPr>
            <a:r>
              <a:rPr lang="ru-RU" sz="2800" dirty="0" smtClean="0"/>
              <a:t>Каждый год</a:t>
            </a:r>
            <a:r>
              <a:rPr lang="en-US" sz="2800" dirty="0" smtClean="0"/>
              <a:t> </a:t>
            </a:r>
            <a:r>
              <a:rPr lang="en-US" sz="2800" b="1" dirty="0" smtClean="0"/>
              <a:t>(year)</a:t>
            </a:r>
            <a:r>
              <a:rPr lang="ru-RU" sz="2800" b="1" dirty="0" smtClean="0"/>
              <a:t> </a:t>
            </a:r>
            <a:r>
              <a:rPr lang="ru-RU" sz="2800" dirty="0" smtClean="0"/>
              <a:t>европейцы </a:t>
            </a:r>
            <a:endParaRPr lang="en-US" sz="2800" dirty="0" smtClean="0"/>
          </a:p>
          <a:p>
            <a:pPr fontAlgn="base">
              <a:buNone/>
            </a:pPr>
            <a:r>
              <a:rPr lang="ru-RU" sz="2800" dirty="0" smtClean="0"/>
              <a:t>покупают тоненькие веточки</a:t>
            </a:r>
            <a:endParaRPr lang="en-US" sz="2800" dirty="0" smtClean="0"/>
          </a:p>
          <a:p>
            <a:pPr fontAlgn="base">
              <a:buNone/>
            </a:pPr>
            <a:r>
              <a:rPr lang="ru-RU" sz="2800" dirty="0" smtClean="0"/>
              <a:t> омелы и подвешивают</a:t>
            </a:r>
            <a:endParaRPr lang="en-US" sz="2800" dirty="0" smtClean="0"/>
          </a:p>
          <a:p>
            <a:pPr fontAlgn="base">
              <a:buNone/>
            </a:pPr>
            <a:r>
              <a:rPr lang="ru-RU" sz="2800" dirty="0" smtClean="0"/>
              <a:t> их над дверью</a:t>
            </a:r>
            <a:r>
              <a:rPr lang="en-US" sz="2800" dirty="0" smtClean="0"/>
              <a:t> </a:t>
            </a:r>
            <a:r>
              <a:rPr lang="en-US" sz="2800" b="1" dirty="0" smtClean="0"/>
              <a:t>(door)</a:t>
            </a:r>
            <a:r>
              <a:rPr lang="ru-RU" sz="2800" dirty="0" smtClean="0"/>
              <a:t>.  </a:t>
            </a:r>
          </a:p>
          <a:p>
            <a:endParaRPr lang="ru-RU" sz="2800" dirty="0"/>
          </a:p>
        </p:txBody>
      </p:sp>
      <p:pic>
        <p:nvPicPr>
          <p:cNvPr id="6148" name="Picture 4" descr="C:\Users\user\Documents\95405133_large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7747" y="4000504"/>
            <a:ext cx="3536253" cy="221457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8080" cy="1143000"/>
          </a:xfrm>
        </p:spPr>
        <p:txBody>
          <a:bodyPr/>
          <a:lstStyle/>
          <a:p>
            <a:r>
              <a:rPr lang="en-US" dirty="0" smtClean="0"/>
              <a:t>Gifts </a:t>
            </a:r>
            <a:r>
              <a:rPr lang="ru-RU" dirty="0" smtClean="0"/>
              <a:t>- подарки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268760"/>
            <a:ext cx="7858120" cy="4800600"/>
          </a:xfrm>
        </p:spPr>
        <p:txBody>
          <a:bodyPr/>
          <a:lstStyle/>
          <a:p>
            <a:r>
              <a:rPr lang="ru-RU" dirty="0" smtClean="0"/>
              <a:t>На Рождество в Британии принято дарить друг другу подарки одинаковой стоимости. Причем в семейном кругу </a:t>
            </a:r>
            <a:r>
              <a:rPr lang="ru-RU" b="1" dirty="0" smtClean="0"/>
              <a:t>церемония вручения подарков </a:t>
            </a:r>
            <a:r>
              <a:rPr lang="ru-RU" dirty="0" smtClean="0"/>
              <a:t>проводится по старинной традиции – </a:t>
            </a:r>
            <a:r>
              <a:rPr lang="ru-RU" b="1" dirty="0" smtClean="0"/>
              <a:t>по жребию.</a:t>
            </a:r>
          </a:p>
          <a:p>
            <a:endParaRPr lang="ru-RU" dirty="0"/>
          </a:p>
        </p:txBody>
      </p:sp>
      <p:pic>
        <p:nvPicPr>
          <p:cNvPr id="1026" name="Picture 2" descr="C:\Users\Татьяна Валерьевна\Downloads\weihnachtsbaum-und-geschenke-wallpapers_31819_2560x1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78660">
            <a:off x="4589668" y="4100950"/>
            <a:ext cx="4243843" cy="2387161"/>
          </a:xfrm>
          <a:prstGeom prst="rect">
            <a:avLst/>
          </a:prstGeom>
          <a:noFill/>
        </p:spPr>
      </p:pic>
      <p:pic>
        <p:nvPicPr>
          <p:cNvPr id="1027" name="Picture 3" descr="C:\Users\Татьяна Валерьевна\Downloads\4737e8291f7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21350378">
            <a:off x="2198555" y="4395088"/>
            <a:ext cx="2890443" cy="2167833"/>
          </a:xfrm>
          <a:prstGeom prst="rect">
            <a:avLst/>
          </a:prstGeom>
          <a:noFill/>
        </p:spPr>
      </p:pic>
      <p:pic>
        <p:nvPicPr>
          <p:cNvPr id="1028" name="Picture 4" descr="C:\Users\Татьяна Валерьевна\Downloads\94727131_WarmChristmas_YalanaDesign__77_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4963" y="-171400"/>
            <a:ext cx="1189037" cy="2130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0"/>
            <a:ext cx="7498080" cy="1143000"/>
          </a:xfrm>
        </p:spPr>
        <p:txBody>
          <a:bodyPr/>
          <a:lstStyle/>
          <a:p>
            <a:r>
              <a:rPr lang="en-US" dirty="0" smtClean="0"/>
              <a:t>Boxing Day – </a:t>
            </a:r>
            <a:r>
              <a:rPr lang="ru-RU" dirty="0" smtClean="0"/>
              <a:t>день коробок.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052736"/>
            <a:ext cx="7498080" cy="4800600"/>
          </a:xfrm>
        </p:spPr>
        <p:txBody>
          <a:bodyPr/>
          <a:lstStyle/>
          <a:p>
            <a:r>
              <a:rPr lang="ru-RU" dirty="0" smtClean="0"/>
              <a:t>Второй день Рождества – День Коробок </a:t>
            </a:r>
            <a:r>
              <a:rPr lang="ru-RU" b="1" dirty="0" smtClean="0"/>
              <a:t>(</a:t>
            </a:r>
            <a:r>
              <a:rPr lang="ru-RU" b="1" dirty="0" err="1" smtClean="0"/>
              <a:t>Boxing</a:t>
            </a:r>
            <a:r>
              <a:rPr lang="ru-RU" b="1" dirty="0" smtClean="0"/>
              <a:t> </a:t>
            </a:r>
            <a:r>
              <a:rPr lang="ru-RU" b="1" dirty="0" err="1" smtClean="0"/>
              <a:t>day</a:t>
            </a:r>
            <a:r>
              <a:rPr lang="ru-RU" b="1" dirty="0" smtClean="0"/>
              <a:t>).</a:t>
            </a:r>
            <a:r>
              <a:rPr lang="ru-RU" dirty="0" smtClean="0"/>
              <a:t> Это название произошло от обычая устанавливать в церквах перед Рождеством особые ящики-копилки, куда опускали приношения для бедняков.</a:t>
            </a:r>
          </a:p>
          <a:p>
            <a:r>
              <a:rPr lang="ru-RU" dirty="0" smtClean="0"/>
              <a:t>Сегодня эта традиция превратилась в «День Подарков».</a:t>
            </a:r>
          </a:p>
          <a:p>
            <a:endParaRPr lang="ru-RU" dirty="0"/>
          </a:p>
        </p:txBody>
      </p:sp>
      <p:pic>
        <p:nvPicPr>
          <p:cNvPr id="2050" name="Picture 2" descr="C:\Users\Татьяна Валерьевна\Downloads\68375032_1293381839_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581128"/>
            <a:ext cx="3203848" cy="2131152"/>
          </a:xfrm>
          <a:prstGeom prst="rect">
            <a:avLst/>
          </a:prstGeom>
          <a:noFill/>
        </p:spPr>
      </p:pic>
      <p:pic>
        <p:nvPicPr>
          <p:cNvPr id="2051" name="Picture 3" descr="C:\Users\Татьяна Валерьевна\Downloads\pozdravleniya_na_ubiley_muzchine_20_le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94128">
            <a:off x="98573" y="215204"/>
            <a:ext cx="1233389" cy="1233389"/>
          </a:xfrm>
          <a:prstGeom prst="rect">
            <a:avLst/>
          </a:prstGeom>
          <a:noFill/>
        </p:spPr>
      </p:pic>
      <p:pic>
        <p:nvPicPr>
          <p:cNvPr id="2052" name="Picture 4" descr="C:\Users\Татьяна Валерьевна\Downloads\0_73f69_5137f266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69160"/>
            <a:ext cx="7620000" cy="212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Santa Claus – </a:t>
            </a:r>
            <a:r>
              <a:rPr lang="ru-RU" dirty="0" smtClean="0"/>
              <a:t>Санта Клаус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268760"/>
            <a:ext cx="7498080" cy="4800600"/>
          </a:xfrm>
        </p:spPr>
        <p:txBody>
          <a:bodyPr/>
          <a:lstStyle/>
          <a:p>
            <a:r>
              <a:rPr lang="ru-RU" dirty="0" smtClean="0"/>
              <a:t>Подарки детям разносит добрый старый джентльмен Санта Клаус </a:t>
            </a:r>
            <a:r>
              <a:rPr lang="ru-RU" b="1" dirty="0" smtClean="0"/>
              <a:t>(</a:t>
            </a:r>
            <a:r>
              <a:rPr lang="en-US" b="1" dirty="0" smtClean="0"/>
              <a:t>Santa Claus</a:t>
            </a:r>
            <a:r>
              <a:rPr lang="ru-RU" b="1" dirty="0" smtClean="0"/>
              <a:t>),</a:t>
            </a:r>
            <a:r>
              <a:rPr lang="ru-RU" dirty="0" smtClean="0"/>
              <a:t> краснощекий, с длинной белой бородой, одетый в красную шубу и высокую красную же шапку.</a:t>
            </a:r>
            <a:endParaRPr lang="ru-RU" dirty="0"/>
          </a:p>
        </p:txBody>
      </p:sp>
      <p:pic>
        <p:nvPicPr>
          <p:cNvPr id="3074" name="Picture 2" descr="C:\Users\Татьяна Валерьевна\Downloads\santa_claus5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00123">
            <a:off x="428344" y="4448928"/>
            <a:ext cx="2232248" cy="2232248"/>
          </a:xfrm>
          <a:prstGeom prst="rect">
            <a:avLst/>
          </a:prstGeom>
          <a:noFill/>
        </p:spPr>
      </p:pic>
      <p:pic>
        <p:nvPicPr>
          <p:cNvPr id="3075" name="Picture 3" descr="C:\Users\Татьяна Валерьевна\Downloads\0_5bd2c_77a9bd60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66344">
            <a:off x="3680247" y="4043917"/>
            <a:ext cx="4227810" cy="2751164"/>
          </a:xfrm>
          <a:prstGeom prst="rect">
            <a:avLst/>
          </a:prstGeom>
          <a:noFill/>
        </p:spPr>
      </p:pic>
      <p:pic>
        <p:nvPicPr>
          <p:cNvPr id="3076" name="Picture 4" descr="C:\Users\Татьяна Валерьевна\Downloads\81183278_large_4_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908720"/>
            <a:ext cx="2286022" cy="2492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531 0.26828 C -0.36233 0.15138 -0.17934 0.03472 -0.08577 -0.0095 C 0.00781 -0.05371 0.00243 0.00161 0.01667 0.00323 C 0.0309 0.00485 0.00278 0.00046 -1.66667E-6 -6.66667E-6 " pathEditMode="relative" ptsTypes="aaaA">
                                      <p:cBhvr>
                                        <p:cTn id="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98080" cy="1143000"/>
          </a:xfrm>
        </p:spPr>
        <p:txBody>
          <a:bodyPr/>
          <a:lstStyle/>
          <a:p>
            <a:r>
              <a:rPr lang="en-US" dirty="0" smtClean="0"/>
              <a:t>Stockings – </a:t>
            </a:r>
            <a:r>
              <a:rPr lang="ru-RU" dirty="0" smtClean="0"/>
              <a:t>подарки в чулках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124744"/>
            <a:ext cx="8064896" cy="38884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 Англии существует обычай</a:t>
            </a:r>
            <a:r>
              <a:rPr lang="ru-RU" b="1" dirty="0" smtClean="0"/>
              <a:t> складывать подарки в чулок (</a:t>
            </a:r>
            <a:r>
              <a:rPr lang="en-US" b="1" dirty="0" smtClean="0"/>
              <a:t>stockings</a:t>
            </a:r>
            <a:r>
              <a:rPr lang="ru-RU" b="1" dirty="0" smtClean="0"/>
              <a:t>).</a:t>
            </a:r>
            <a:r>
              <a:rPr lang="ru-RU" dirty="0" smtClean="0"/>
              <a:t> Санта путешествовал по воздуху и проникал в дома через дымовую трубу. Спускаясь в один из домов, он обронил несколько золотых монет в носок, который повесили сушиться над очагом. С тех пор на камин стали вывешивать носки и чулки в надежде, что туда что-нибудь упадет.</a:t>
            </a:r>
            <a:endParaRPr lang="ru-RU" dirty="0"/>
          </a:p>
        </p:txBody>
      </p:sp>
      <p:pic>
        <p:nvPicPr>
          <p:cNvPr id="4098" name="Picture 2" descr="C:\Users\Татьяна Валерьевна\Downloads\chulki_kamin_rozhdestvo_podarki_prazdnik_1920x11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2316">
            <a:off x="5623217" y="4580892"/>
            <a:ext cx="3285518" cy="201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Татьяна Валерьевна\Downloads\MC90043977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137413">
            <a:off x="60703" y="241232"/>
            <a:ext cx="1271105" cy="1271105"/>
          </a:xfrm>
          <a:prstGeom prst="rect">
            <a:avLst/>
          </a:prstGeom>
          <a:noFill/>
        </p:spPr>
      </p:pic>
      <p:pic>
        <p:nvPicPr>
          <p:cNvPr id="4101" name="Picture 5" descr="C:\Users\Татьяна Валерьевна\Downloads\_png_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18661">
            <a:off x="2811734" y="5183482"/>
            <a:ext cx="1254044" cy="1477095"/>
          </a:xfrm>
          <a:prstGeom prst="rect">
            <a:avLst/>
          </a:prstGeom>
          <a:noFill/>
        </p:spPr>
      </p:pic>
      <p:pic>
        <p:nvPicPr>
          <p:cNvPr id="4102" name="Picture 6" descr="C:\Users\Татьяна Валерьевна\Downloads\0_77aff_dd5ce5b2_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347864" y="4149080"/>
            <a:ext cx="2736304" cy="3096344"/>
          </a:xfrm>
          <a:prstGeom prst="rect">
            <a:avLst/>
          </a:prstGeom>
          <a:noFill/>
        </p:spPr>
      </p:pic>
      <p:pic>
        <p:nvPicPr>
          <p:cNvPr id="4103" name="Picture 7" descr="C:\Users\Татьяна Валерьевна\Downloads\probka-s-vibraciej-naduvnaja-fanny-hill-s-2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872360"/>
            <a:ext cx="1985640" cy="1985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088" y="-171400"/>
            <a:ext cx="8208912" cy="40770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Merry Christmas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en-US" sz="6000" dirty="0" smtClean="0"/>
              <a:t>and Happy New Year</a:t>
            </a:r>
            <a:r>
              <a:rPr lang="ru-RU" sz="6000" dirty="0" smtClean="0"/>
              <a:t>!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ru-RU" sz="6000" dirty="0" smtClean="0"/>
              <a:t>С Рождеством и счастливого Нового Года!</a:t>
            </a:r>
            <a:endParaRPr lang="ru-RU" sz="6000" dirty="0"/>
          </a:p>
        </p:txBody>
      </p:sp>
      <p:pic>
        <p:nvPicPr>
          <p:cNvPr id="5122" name="Picture 2" descr="C:\Users\Татьяна Валерьевна\Downloads\Merry_Christmas_And_Happy_New_Ye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645024"/>
            <a:ext cx="6929312" cy="2564904"/>
          </a:xfrm>
          <a:prstGeom prst="rect">
            <a:avLst/>
          </a:prstGeom>
          <a:noFill/>
        </p:spPr>
      </p:pic>
      <p:pic>
        <p:nvPicPr>
          <p:cNvPr id="5124" name="Picture 4" descr="C:\Users\Татьяна Валерьевна\Downloads\Christmas-Snowman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70549">
            <a:off x="795556" y="4163595"/>
            <a:ext cx="2438400" cy="2438400"/>
          </a:xfrm>
          <a:prstGeom prst="rect">
            <a:avLst/>
          </a:prstGeom>
          <a:noFill/>
        </p:spPr>
      </p:pic>
      <p:pic>
        <p:nvPicPr>
          <p:cNvPr id="5126" name="Picture 6" descr="C:\Users\Татьяна Валерьевна\Downloads\chrismas-tree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44196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тьяна Валерьевна\Downloads\0012-014-Po-legende-Per-Noel-puteshestvuet-po-vozdukhu-v-sanjakh-s-vosemju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6559309" cy="2575565"/>
          </a:xfrm>
          <a:prstGeom prst="rect">
            <a:avLst/>
          </a:prstGeom>
          <a:noFill/>
        </p:spPr>
      </p:pic>
      <p:pic>
        <p:nvPicPr>
          <p:cNvPr id="7171" name="Picture 3" descr="C:\Users\Татьяна Валерьевна\Downloads\0_8089c_4038dd19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717032"/>
            <a:ext cx="5916288" cy="2899596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2492896"/>
            <a:ext cx="7848872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Дорогие ребята! С праздником!</a:t>
            </a:r>
            <a:br>
              <a:rPr lang="ru-RU" dirty="0" smtClean="0"/>
            </a:br>
            <a:r>
              <a:rPr lang="en-US" b="1" dirty="0" smtClean="0"/>
              <a:t>Congratulations</a:t>
            </a:r>
            <a:r>
              <a:rPr lang="ru-RU" b="1" dirty="0" smtClean="0"/>
              <a:t>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200</TotalTime>
  <Words>214</Words>
  <Application>Microsoft Office PowerPoint</Application>
  <PresentationFormat>Экран (4:3)</PresentationFormat>
  <Paragraphs>36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Слайд 1</vt:lpstr>
      <vt:lpstr>25th of December</vt:lpstr>
      <vt:lpstr>«Christmas tree» -                      Рождественское дерево.</vt:lpstr>
      <vt:lpstr>«Christmas Dinner» -                                Рождественский ужин.</vt:lpstr>
      <vt:lpstr>«Christmas Dinner» -                                Рождественский ужин.</vt:lpstr>
      <vt:lpstr>         Mistletoe – Омела.</vt:lpstr>
      <vt:lpstr>Gifts - подарки</vt:lpstr>
      <vt:lpstr>Boxing Day – день коробок.</vt:lpstr>
      <vt:lpstr>Santa Claus – Санта Клаус</vt:lpstr>
      <vt:lpstr>Stockings – подарки в чулках</vt:lpstr>
      <vt:lpstr>Merry Christmas  and Happy New Year! С Рождеством и счастливого Нового Года!</vt:lpstr>
      <vt:lpstr> Дорогие ребята! С праздником! Congratulations!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Merry Christmas Рождество в англии.</dc:title>
  <dc:creator>user</dc:creator>
  <cp:lastModifiedBy>Татьяна Валерьевна</cp:lastModifiedBy>
  <cp:revision>43</cp:revision>
  <dcterms:created xsi:type="dcterms:W3CDTF">2014-12-22T10:46:41Z</dcterms:created>
  <dcterms:modified xsi:type="dcterms:W3CDTF">2015-01-21T06:46:52Z</dcterms:modified>
</cp:coreProperties>
</file>