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402" r:id="rId2"/>
    <p:sldId id="404" r:id="rId3"/>
    <p:sldId id="405" r:id="rId4"/>
    <p:sldId id="406" r:id="rId5"/>
    <p:sldId id="407" r:id="rId6"/>
    <p:sldId id="408" r:id="rId7"/>
    <p:sldId id="410" r:id="rId8"/>
    <p:sldId id="412" r:id="rId9"/>
    <p:sldId id="411" r:id="rId10"/>
    <p:sldId id="423" r:id="rId11"/>
    <p:sldId id="424" r:id="rId12"/>
    <p:sldId id="413" r:id="rId13"/>
    <p:sldId id="422" r:id="rId14"/>
    <p:sldId id="421" r:id="rId15"/>
    <p:sldId id="419" r:id="rId16"/>
    <p:sldId id="420" r:id="rId17"/>
    <p:sldId id="417" r:id="rId18"/>
    <p:sldId id="418" r:id="rId19"/>
    <p:sldId id="415" r:id="rId20"/>
    <p:sldId id="416" r:id="rId21"/>
    <p:sldId id="425" r:id="rId22"/>
    <p:sldId id="399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9900"/>
    <a:srgbClr val="000066"/>
    <a:srgbClr val="990000"/>
    <a:srgbClr val="FF3300"/>
    <a:srgbClr val="CC00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1" autoAdjust="0"/>
    <p:restoredTop sz="94660"/>
  </p:normalViewPr>
  <p:slideViewPr>
    <p:cSldViewPr>
      <p:cViewPr varScale="1">
        <p:scale>
          <a:sx n="50" d="100"/>
          <a:sy n="50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487F4-4A6F-4A18-9A1F-75ED28992E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4EDC6-5F0F-4CA1-B986-90FA6F1FDC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4E866-BAFA-4173-81BA-730FEE01F0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3858F-BF9F-4277-A10C-7EC8FAED72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4FB5F-683B-4311-A25B-9A77918929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A9FC7-70CC-4672-9EB9-B949271500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BE7BC-2DBB-46D8-A3F9-FCDBCC2B9F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DE273-6464-42C3-880D-EF6BD2E9C1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69056-DAE5-4B2D-B263-CEAF3EDBED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7F434-D30D-44B6-A9A1-8192D0AB7D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7B123-4E2A-4E0E-B89E-9114109C78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6F867C64-C83A-4AD3-86B7-4839542ACC2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ransition>
    <p:strips dir="rd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450" y="1052513"/>
            <a:ext cx="7416800" cy="2447925"/>
          </a:xfrm>
        </p:spPr>
        <p:txBody>
          <a:bodyPr/>
          <a:lstStyle/>
          <a:p>
            <a:r>
              <a:rPr lang="ru-RU" sz="4000" smtClean="0">
                <a:solidFill>
                  <a:srgbClr val="10253F"/>
                </a:solidFill>
                <a:latin typeface="Arial" charset="0"/>
              </a:rPr>
              <a:t>Занятие по ОСЧ.</a:t>
            </a:r>
          </a:p>
          <a:p>
            <a:r>
              <a:rPr lang="ru-RU" sz="4000" smtClean="0">
                <a:solidFill>
                  <a:srgbClr val="10253F"/>
                </a:solidFill>
                <a:latin typeface="Arial" charset="0"/>
              </a:rPr>
              <a:t>1класс.</a:t>
            </a:r>
          </a:p>
          <a:p>
            <a:r>
              <a:rPr lang="ru-RU" sz="4000" smtClean="0">
                <a:solidFill>
                  <a:srgbClr val="10253F"/>
                </a:solidFill>
                <a:latin typeface="Arial" charset="0"/>
              </a:rPr>
              <a:t>Тема: «Рифмы».</a:t>
            </a:r>
          </a:p>
        </p:txBody>
      </p:sp>
      <p:sp>
        <p:nvSpPr>
          <p:cNvPr id="13316" name="Подзаголовок 2"/>
          <p:cNvSpPr>
            <a:spLocks/>
          </p:cNvSpPr>
          <p:nvPr/>
        </p:nvSpPr>
        <p:spPr bwMode="auto">
          <a:xfrm>
            <a:off x="2051050" y="4797425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sz="2000">
                <a:solidFill>
                  <a:srgbClr val="002060"/>
                </a:solidFill>
                <a:latin typeface="Calibri" pitchFamily="34" charset="0"/>
              </a:rPr>
              <a:t>Смородинова Н.А,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sz="2000">
                <a:solidFill>
                  <a:srgbClr val="002060"/>
                </a:solidFill>
                <a:latin typeface="Calibri" pitchFamily="34" charset="0"/>
              </a:rPr>
              <a:t>учитель начальных классов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sz="2000">
                <a:solidFill>
                  <a:srgbClr val="002060"/>
                </a:solidFill>
                <a:latin typeface="Calibri" pitchFamily="34" charset="0"/>
              </a:rPr>
              <a:t>МБОУ СОШ №2 п. Первомайский</a:t>
            </a:r>
          </a:p>
          <a:p>
            <a:pPr algn="r">
              <a:spcBef>
                <a:spcPct val="20000"/>
              </a:spcBef>
              <a:buFont typeface="Arial" charset="0"/>
              <a:buNone/>
            </a:pPr>
            <a:r>
              <a:rPr lang="ru-RU" sz="2000">
                <a:solidFill>
                  <a:srgbClr val="002060"/>
                </a:solidFill>
                <a:latin typeface="Calibri" pitchFamily="34" charset="0"/>
              </a:rPr>
              <a:t>Оренбургской обл.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8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2875" y="0"/>
            <a:ext cx="8858250" cy="865188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rgbClr val="FC2D04"/>
                </a:solidFill>
              </a:rPr>
              <a:t>Артикуляционная гимнастика </a:t>
            </a:r>
            <a:br>
              <a:rPr lang="ru-RU" altLang="ru-RU" b="1" dirty="0" smtClean="0">
                <a:solidFill>
                  <a:srgbClr val="FC2D04"/>
                </a:solidFill>
              </a:rPr>
            </a:br>
            <a:r>
              <a:rPr lang="ru-RU" altLang="ru-RU" b="1" dirty="0" smtClean="0">
                <a:solidFill>
                  <a:srgbClr val="FC2D04"/>
                </a:solidFill>
              </a:rPr>
              <a:t>«Весёлый Язычок»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0825" y="1268413"/>
            <a:ext cx="5737225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Жил Весёлый Язычок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В маленьком домишке,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Превращался во что мог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На радость всем детишкам!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4475" y="3448050"/>
            <a:ext cx="2549525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lum bright="-12000" contrast="42000"/>
          </a:blip>
          <a:srcRect/>
          <a:stretch>
            <a:fillRect/>
          </a:stretch>
        </p:blipFill>
        <p:spPr bwMode="auto">
          <a:xfrm>
            <a:off x="6934200" y="431800"/>
            <a:ext cx="22034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323850" y="4486275"/>
            <a:ext cx="59150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Улыбнуться, медленно открыть рот, пропевая звук </a:t>
            </a:r>
            <a:r>
              <a:rPr lang="en-US" altLang="ru-RU" sz="2800">
                <a:solidFill>
                  <a:srgbClr val="9429FF"/>
                </a:solidFill>
                <a:latin typeface="Calibri" pitchFamily="34" charset="0"/>
              </a:rPr>
              <a:t>[</a:t>
            </a:r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а</a:t>
            </a:r>
            <a:r>
              <a:rPr lang="en-US" altLang="ru-RU" sz="2800">
                <a:solidFill>
                  <a:srgbClr val="9429FF"/>
                </a:solidFill>
                <a:latin typeface="Calibri" pitchFamily="34" charset="0"/>
              </a:rPr>
              <a:t>]</a:t>
            </a:r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, </a:t>
            </a:r>
            <a:br>
              <a:rPr lang="ru-RU" altLang="ru-RU" sz="2800">
                <a:solidFill>
                  <a:srgbClr val="9429FF"/>
                </a:solidFill>
                <a:latin typeface="Calibri" pitchFamily="34" charset="0"/>
              </a:rPr>
            </a:br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подержать рот открытым 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2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323850" y="188913"/>
            <a:ext cx="49688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Вот в ЛОПАТКУ превратился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И на губке развалился!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Распластался, растянулся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И губами улыбнулся!</a:t>
            </a:r>
          </a:p>
        </p:txBody>
      </p:sp>
      <p:pic>
        <p:nvPicPr>
          <p:cNvPr id="6" name="Picture 12" descr="лопат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6538" y="0"/>
            <a:ext cx="3827462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07950" y="5122863"/>
            <a:ext cx="5843588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Улыбнуться, приоткрыть рот, положить широкий край языка на нижнюю губу. </a:t>
            </a:r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3157538"/>
            <a:ext cx="283210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6386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250825" y="44450"/>
            <a:ext cx="518477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Вот широко рот открылся,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Язычок поднялся вверх,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Потянулся, изогнулся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И стал чашечкой 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для всех!</a:t>
            </a:r>
          </a:p>
        </p:txBody>
      </p:sp>
      <p:pic>
        <p:nvPicPr>
          <p:cNvPr id="6" name="Picture 11" descr="чаш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4188" y="44450"/>
            <a:ext cx="3579812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3143250"/>
            <a:ext cx="2843212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374650" y="5373688"/>
            <a:ext cx="540067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Улыбнуться, открыть рот и поднять язык наверх в форме «чашечки».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0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79388" y="115888"/>
            <a:ext cx="4752975" cy="300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На тонкой ножке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Стоит грибок 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У дорожки.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Язык свой к нёбу Прилепляй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И грибочек ты срывай!</a:t>
            </a:r>
          </a:p>
        </p:txBody>
      </p:sp>
      <p:pic>
        <p:nvPicPr>
          <p:cNvPr id="6" name="Picture 10" descr="грибо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9063" y="26988"/>
            <a:ext cx="2649537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3603625"/>
            <a:ext cx="2484437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79388" y="5224463"/>
            <a:ext cx="5832475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Улыбнуться, широко открыть рот, присосать язык к нёбу, чтобы </a:t>
            </a:r>
            <a:br>
              <a:rPr lang="ru-RU" altLang="ru-RU" sz="2800">
                <a:solidFill>
                  <a:srgbClr val="9429FF"/>
                </a:solidFill>
                <a:latin typeface="Calibri" pitchFamily="34" charset="0"/>
              </a:rPr>
            </a:br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подъязычная связка была натянута.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4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250825" y="188913"/>
            <a:ext cx="50419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Ходят часики 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тик – так,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Не остановишь 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их никак.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Влево – тик, 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Вправо – так,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Тик – так, тик – так!</a:t>
            </a: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1025" y="0"/>
            <a:ext cx="2212975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3205163"/>
            <a:ext cx="2778125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34925" y="5170488"/>
            <a:ext cx="59055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Улыбнуться. Приоткрыть рот, острым языком двигать от одного угла рта к другому.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8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395288" y="333375"/>
            <a:ext cx="532923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А теперь вот, погляди,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Это скачут лошади!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Языком пощёлкай ты,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altLang="ru-RU" sz="3600" b="1">
                <a:solidFill>
                  <a:srgbClr val="FC2D04"/>
                </a:solidFill>
                <a:latin typeface="Calibri" pitchFamily="34" charset="0"/>
              </a:rPr>
              <a:t>Как копытами они!</a:t>
            </a:r>
          </a:p>
        </p:txBody>
      </p:sp>
      <p:pic>
        <p:nvPicPr>
          <p:cNvPr id="6" name="Picture 12" descr="лошадка синя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9200" y="0"/>
            <a:ext cx="28448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99200" y="3105150"/>
            <a:ext cx="284480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71475" y="5565775"/>
            <a:ext cx="4572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>
                <a:solidFill>
                  <a:srgbClr val="9429FF"/>
                </a:solidFill>
                <a:latin typeface="Calibri" pitchFamily="34" charset="0"/>
              </a:rPr>
              <a:t>Улыбнуться, открыть рот и пощёлкать кончиком языка.</a:t>
            </a:r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Группа 5"/>
          <p:cNvGrpSpPr>
            <a:grpSpLocks/>
          </p:cNvGrpSpPr>
          <p:nvPr/>
        </p:nvGrpSpPr>
        <p:grpSpPr bwMode="auto">
          <a:xfrm>
            <a:off x="3276600" y="260350"/>
            <a:ext cx="5561013" cy="6361113"/>
            <a:chOff x="3995351" y="260350"/>
            <a:chExt cx="4769237" cy="6361113"/>
          </a:xfrm>
        </p:grpSpPr>
        <p:pic>
          <p:nvPicPr>
            <p:cNvPr id="20483" name="Picture 2" descr="C:\Users\Компас\Pictures\2011-02-10\046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95351" y="260350"/>
              <a:ext cx="4769237" cy="6361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Прямоугольник 2"/>
            <p:cNvSpPr/>
            <p:nvPr/>
          </p:nvSpPr>
          <p:spPr bwMode="auto">
            <a:xfrm>
              <a:off x="3995351" y="5876925"/>
              <a:ext cx="2016341" cy="6492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0" y="5157788"/>
            <a:ext cx="6121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/>
              <a:t>Шесть мышат</a:t>
            </a:r>
          </a:p>
          <a:p>
            <a:r>
              <a:rPr lang="ru-RU" sz="4400" b="1"/>
              <a:t>в шалаше шуршат.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Группа 7"/>
          <p:cNvGrpSpPr>
            <a:grpSpLocks/>
          </p:cNvGrpSpPr>
          <p:nvPr/>
        </p:nvGrpSpPr>
        <p:grpSpPr bwMode="auto">
          <a:xfrm>
            <a:off x="179388" y="260350"/>
            <a:ext cx="8713787" cy="6391275"/>
            <a:chOff x="179512" y="260648"/>
            <a:chExt cx="8713251" cy="6391045"/>
          </a:xfrm>
        </p:grpSpPr>
        <p:pic>
          <p:nvPicPr>
            <p:cNvPr id="21506" name="Picture 2" descr="C:\Users\Компас\Pictures\2011-02-10\00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92934" y="260648"/>
              <a:ext cx="4699829" cy="6387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 bwMode="auto">
            <a:xfrm>
              <a:off x="790661" y="384469"/>
              <a:ext cx="6768684" cy="23049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21508" name="Picture 6" descr="C:\Users\Компас\Pictures\Безымянный.pn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10000"/>
            </a:blip>
            <a:srcRect/>
            <a:stretch>
              <a:fillRect/>
            </a:stretch>
          </p:blipFill>
          <p:spPr bwMode="auto">
            <a:xfrm>
              <a:off x="179512" y="332656"/>
              <a:ext cx="4698981" cy="6319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1835172" y="765455"/>
              <a:ext cx="3097022" cy="16557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510" name="TextBox 5"/>
            <p:cNvSpPr txBox="1">
              <a:spLocks noChangeArrowheads="1"/>
            </p:cNvSpPr>
            <p:nvPr/>
          </p:nvSpPr>
          <p:spPr bwMode="auto">
            <a:xfrm>
              <a:off x="1403399" y="547975"/>
              <a:ext cx="6552797" cy="2590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3200" b="1"/>
                <a:t>Мышка сушек насушила,</a:t>
              </a:r>
            </a:p>
            <a:p>
              <a:pPr algn="ctr"/>
              <a:r>
                <a:rPr lang="ru-RU" sz="3200" b="1"/>
                <a:t>Мышка мышек пригласила.</a:t>
              </a:r>
            </a:p>
            <a:p>
              <a:pPr algn="ctr"/>
              <a:r>
                <a:rPr lang="ru-RU" sz="3200" b="1"/>
                <a:t>Мышки сушки кушать стали,</a:t>
              </a:r>
            </a:p>
            <a:p>
              <a:pPr algn="ctr"/>
              <a:r>
                <a:rPr lang="ru-RU" sz="3200" b="1"/>
                <a:t>Мышки зубки сломали.</a:t>
              </a:r>
            </a:p>
            <a:p>
              <a:endParaRPr lang="ru-RU" sz="3600"/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ChangeArrowheads="1"/>
          </p:cNvSpPr>
          <p:nvPr/>
        </p:nvSpPr>
        <p:spPr bwMode="auto">
          <a:xfrm>
            <a:off x="539750" y="260350"/>
            <a:ext cx="8135938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/>
              <a:t>На улице прохожего увидел я вчера</a:t>
            </a:r>
            <a:br>
              <a:rPr lang="ru-RU" sz="2000" b="1"/>
            </a:br>
            <a:r>
              <a:rPr lang="ru-RU" sz="2000" b="1"/>
              <a:t>Он ящик нес. На ящике написано “Игра”.</a:t>
            </a:r>
            <a:br>
              <a:rPr lang="ru-RU" sz="2000" b="1"/>
            </a:br>
            <a:r>
              <a:rPr lang="ru-RU" sz="2000" b="1"/>
              <a:t>Я два квартала шел за ним (поверьте, я не вру).</a:t>
            </a:r>
            <a:br>
              <a:rPr lang="ru-RU" sz="2000" b="1"/>
            </a:br>
            <a:r>
              <a:rPr lang="ru-RU" sz="2000" b="1"/>
              <a:t>И наконец спросил его: – А как играть в игру?</a:t>
            </a:r>
            <a:br>
              <a:rPr lang="ru-RU" sz="2000" b="1"/>
            </a:br>
            <a:r>
              <a:rPr lang="ru-RU" sz="2000" b="1"/>
              <a:t>Он улыбнулся вежливо, Потом мне отвечал:</a:t>
            </a:r>
            <a:br>
              <a:rPr lang="ru-RU" sz="2000" b="1"/>
            </a:br>
            <a:r>
              <a:rPr lang="ru-RU" sz="2000" b="1"/>
              <a:t>– Уверен, что такой игры еще ты не встречал.</a:t>
            </a:r>
            <a:br>
              <a:rPr lang="ru-RU" sz="2000" b="1"/>
            </a:br>
            <a:r>
              <a:rPr lang="ru-RU" sz="2000" b="1"/>
              <a:t>Две птицы удивительных есть в ящике моем</a:t>
            </a:r>
            <a:br>
              <a:rPr lang="ru-RU" sz="2000" b="1"/>
            </a:br>
            <a:r>
              <a:rPr lang="ru-RU" sz="2000" b="1"/>
              <a:t>И если хочешь, то с тобой сыграем мы вдвоем.</a:t>
            </a:r>
            <a:br>
              <a:rPr lang="ru-RU" sz="2000" b="1"/>
            </a:br>
            <a:r>
              <a:rPr lang="ru-RU" sz="2000" b="1"/>
              <a:t>А чтобы могли начать, запомнить должен ты, </a:t>
            </a:r>
            <a:br>
              <a:rPr lang="ru-RU" sz="2000" b="1"/>
            </a:br>
            <a:r>
              <a:rPr lang="ru-RU" sz="2000" b="1"/>
              <a:t>Что у несхожих этих птиц </a:t>
            </a:r>
            <a:r>
              <a:rPr lang="ru-RU" sz="2000" b="1" u="sng"/>
              <a:t>похожие хвосты.</a:t>
            </a:r>
            <a:br>
              <a:rPr lang="ru-RU" sz="2000" b="1" u="sng"/>
            </a:br>
            <a:r>
              <a:rPr lang="ru-RU" sz="2000" b="1"/>
              <a:t>Поймать таких смешных пичуг – весьма нелегкий труд.</a:t>
            </a:r>
            <a:br>
              <a:rPr lang="ru-RU" sz="2000" b="1"/>
            </a:br>
            <a:r>
              <a:rPr lang="ru-RU" sz="2000" b="1"/>
              <a:t>Недаром люди умные их </a:t>
            </a:r>
            <a:r>
              <a:rPr lang="ru-RU" sz="2000" b="1" u="sng"/>
              <a:t>рифмами</a:t>
            </a:r>
            <a:r>
              <a:rPr lang="ru-RU" sz="2000" b="1"/>
              <a:t> зовут.</a:t>
            </a:r>
            <a:br>
              <a:rPr lang="ru-RU" sz="2000" b="1"/>
            </a:br>
            <a:r>
              <a:rPr lang="ru-RU" sz="2000" b="1"/>
              <a:t>И вправду, птицы шустрые из ящика большого</a:t>
            </a:r>
            <a:br>
              <a:rPr lang="ru-RU" sz="2000" b="1"/>
            </a:br>
            <a:r>
              <a:rPr lang="ru-RU" sz="2000" b="1"/>
              <a:t>Вдруг начали вытаскивать наверх за словом слово.</a:t>
            </a:r>
            <a:br>
              <a:rPr lang="ru-RU" sz="2000" b="1"/>
            </a:br>
            <a:r>
              <a:rPr lang="ru-RU" sz="2000" b="1"/>
              <a:t>Одна достала слово </a:t>
            </a:r>
            <a:r>
              <a:rPr lang="ru-RU" sz="2000" b="1" u="sng"/>
              <a:t>гвоздь, </a:t>
            </a:r>
            <a:r>
              <a:rPr lang="ru-RU" sz="2000" b="1"/>
              <a:t>Другая – сразу </a:t>
            </a:r>
            <a:r>
              <a:rPr lang="ru-RU" sz="2000" b="1" u="sng"/>
              <a:t>гость </a:t>
            </a:r>
            <a:r>
              <a:rPr lang="ru-RU" sz="2000" b="1"/>
              <a:t>и</a:t>
            </a:r>
            <a:r>
              <a:rPr lang="ru-RU" sz="2000" b="1" u="sng"/>
              <a:t> трость.</a:t>
            </a:r>
            <a:br>
              <a:rPr lang="ru-RU" sz="2000" b="1" u="sng"/>
            </a:br>
            <a:r>
              <a:rPr lang="ru-RU" sz="2000" b="1"/>
              <a:t>Одна достала слово </a:t>
            </a:r>
            <a:r>
              <a:rPr lang="ru-RU" sz="2000" b="1" u="sng"/>
              <a:t>слон.     </a:t>
            </a:r>
            <a:r>
              <a:rPr lang="ru-RU" sz="2000" b="1"/>
              <a:t>Другая – </a:t>
            </a:r>
            <a:r>
              <a:rPr lang="ru-RU" sz="2000" b="1" u="sng"/>
              <a:t>звон </a:t>
            </a:r>
            <a:r>
              <a:rPr lang="ru-RU" sz="2000" b="1"/>
              <a:t>и</a:t>
            </a:r>
            <a:r>
              <a:rPr lang="ru-RU" sz="2000" b="1" u="sng"/>
              <a:t> телефон</a:t>
            </a:r>
            <a:r>
              <a:rPr lang="ru-RU" sz="2000" b="1"/>
              <a:t>.</a:t>
            </a:r>
            <a:br>
              <a:rPr lang="ru-RU" sz="2000" b="1"/>
            </a:br>
            <a:r>
              <a:rPr lang="ru-RU" sz="2000" b="1"/>
              <a:t>Достал он слово </a:t>
            </a:r>
            <a:r>
              <a:rPr lang="ru-RU" sz="2000" b="1" u="sng"/>
              <a:t>кочка,     </a:t>
            </a:r>
            <a:r>
              <a:rPr lang="ru-RU" sz="2000" b="1"/>
              <a:t>А я ответил “</a:t>
            </a:r>
            <a:r>
              <a:rPr lang="ru-RU" sz="2000" b="1" u="sng"/>
              <a:t>бочка</a:t>
            </a:r>
            <a:r>
              <a:rPr lang="ru-RU" sz="2000" b="1"/>
              <a:t>,  </a:t>
            </a:r>
            <a:r>
              <a:rPr lang="ru-RU" sz="2000" b="1" u="sng"/>
              <a:t>строчка</a:t>
            </a:r>
            <a:r>
              <a:rPr lang="ru-RU" sz="2000" b="1"/>
              <a:t> и сорочка»</a:t>
            </a:r>
            <a:br>
              <a:rPr lang="ru-RU" sz="2000" b="1"/>
            </a:br>
            <a:r>
              <a:rPr lang="ru-RU" sz="2000" b="1"/>
              <a:t>Мы с ним играли целый час похожими словами,</a:t>
            </a:r>
            <a:br>
              <a:rPr lang="ru-RU" sz="2000" b="1"/>
            </a:br>
            <a:r>
              <a:rPr lang="ru-RU" sz="2000" b="1"/>
              <a:t>Теперь мы покидаем вас,   и вы играйте сами.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900113" y="333375"/>
            <a:ext cx="7620000" cy="1377950"/>
          </a:xfrm>
          <a:prstGeom prst="wedgeEllipseCallout">
            <a:avLst>
              <a:gd name="adj1" fmla="val -59375"/>
              <a:gd name="adj2" fmla="val 6209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altLang="ru-RU" sz="2800" b="1">
                <a:latin typeface="TextBook"/>
              </a:rPr>
              <a:t>Похожие хвосты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539750" y="1773238"/>
            <a:ext cx="8382000" cy="1150937"/>
          </a:xfrm>
          <a:prstGeom prst="wedgeEllipseCallout">
            <a:avLst>
              <a:gd name="adj1" fmla="val -57824"/>
              <a:gd name="adj2" fmla="val 884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 typeface="Arial" charset="0"/>
              <a:buNone/>
            </a:pPr>
            <a:endParaRPr lang="ru-RU" altLang="ru-RU" sz="2400" b="1" i="1">
              <a:solidFill>
                <a:srgbClr val="009900"/>
              </a:solidFill>
              <a:latin typeface="Calibri" pitchFamily="34" charset="0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771775" y="21336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3600" b="1">
                <a:latin typeface="Calibri" pitchFamily="34" charset="0"/>
              </a:rPr>
              <a:t>Рифмы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250825" y="3500438"/>
            <a:ext cx="4038600" cy="1066800"/>
          </a:xfrm>
          <a:prstGeom prst="cloudCallout">
            <a:avLst>
              <a:gd name="adj1" fmla="val -40014"/>
              <a:gd name="adj2" fmla="val 7038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altLang="ru-RU" sz="2400" b="1">
                <a:latin typeface="TextBook"/>
              </a:rPr>
              <a:t>Гвоздь</a:t>
            </a:r>
          </a:p>
          <a:p>
            <a:pPr algn="ctr">
              <a:buFont typeface="Arial" charset="0"/>
              <a:buNone/>
            </a:pPr>
            <a:r>
              <a:rPr lang="ru-RU" altLang="ru-RU" sz="2400" b="1">
                <a:latin typeface="TextBook"/>
              </a:rPr>
              <a:t>трость</a:t>
            </a: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4000500" y="3200400"/>
            <a:ext cx="4643438" cy="1514475"/>
          </a:xfrm>
          <a:prstGeom prst="cloudCallout">
            <a:avLst>
              <a:gd name="adj1" fmla="val 83028"/>
              <a:gd name="adj2" fmla="val -4157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altLang="ru-RU" sz="2400" b="1">
                <a:latin typeface="TextBook"/>
              </a:rPr>
              <a:t>Слон,</a:t>
            </a:r>
            <a:r>
              <a:rPr lang="ru-RU" altLang="ru-RU" sz="2400" b="1"/>
              <a:t> </a:t>
            </a:r>
            <a:r>
              <a:rPr lang="ru-RU" altLang="ru-RU" sz="2400" b="1">
                <a:latin typeface="TextBook"/>
              </a:rPr>
              <a:t>звон,</a:t>
            </a:r>
          </a:p>
          <a:p>
            <a:pPr algn="ctr">
              <a:buFont typeface="Arial" charset="0"/>
              <a:buNone/>
            </a:pPr>
            <a:r>
              <a:rPr lang="ru-RU" altLang="ru-RU" sz="2400" b="1">
                <a:latin typeface="TextBook"/>
              </a:rPr>
              <a:t>телефон</a:t>
            </a: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1571625" y="4429125"/>
            <a:ext cx="3929063" cy="1928813"/>
          </a:xfrm>
          <a:prstGeom prst="cloudCallout">
            <a:avLst>
              <a:gd name="adj1" fmla="val -51903"/>
              <a:gd name="adj2" fmla="val 8031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buFont typeface="Arial" charset="0"/>
              <a:buNone/>
            </a:pPr>
            <a:endParaRPr lang="ru-RU" altLang="ru-RU" sz="2400" b="1" i="1">
              <a:solidFill>
                <a:srgbClr val="009900"/>
              </a:solidFill>
              <a:latin typeface="Calibri" pitchFamily="34" charset="0"/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785938" y="4714875"/>
            <a:ext cx="371475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2400" b="1">
                <a:latin typeface="TextBook"/>
              </a:rPr>
              <a:t>Кочка</a:t>
            </a:r>
            <a:r>
              <a:rPr lang="ru-RU" altLang="ru-RU" sz="2400" b="1"/>
              <a:t>, </a:t>
            </a:r>
            <a:r>
              <a:rPr lang="ru-RU" altLang="ru-RU" sz="2400" b="1">
                <a:latin typeface="TextBook"/>
              </a:rPr>
              <a:t>бочка,</a:t>
            </a:r>
          </a:p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2400" b="1">
                <a:latin typeface="TextBook"/>
              </a:rPr>
              <a:t>строчка</a:t>
            </a:r>
          </a:p>
        </p:txBody>
      </p:sp>
      <p:pic>
        <p:nvPicPr>
          <p:cNvPr id="23560" name="Picture 13" descr="C:\Documents and Settings\Standard\Мои документы\Мои рисунки\b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14400"/>
            <a:ext cx="120015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4" descr="C:\Documents and Settings\Standard\Мои документы\Мои рисунки\3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257800"/>
            <a:ext cx="18288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 autoUpdateAnimBg="0"/>
      <p:bldP spid="16388" grpId="0" animBg="1" autoUpdateAnimBg="0"/>
      <p:bldP spid="16390" grpId="0" autoUpdateAnimBg="0"/>
      <p:bldP spid="16391" grpId="0" animBg="1" autoUpdateAnimBg="0"/>
      <p:bldP spid="16393" grpId="0" animBg="1" autoUpdateAnimBg="0"/>
      <p:bldP spid="16395" grpId="0" animBg="1" autoUpdateAnimBg="0"/>
      <p:bldP spid="1639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3"/>
          <p:cNvSpPr txBox="1">
            <a:spLocks noChangeArrowheads="1"/>
          </p:cNvSpPr>
          <p:nvPr/>
        </p:nvSpPr>
        <p:spPr bwMode="auto">
          <a:xfrm>
            <a:off x="762000" y="769938"/>
            <a:ext cx="77724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ru-RU" altLang="ru-RU" sz="4400" b="1">
                <a:solidFill>
                  <a:srgbClr val="3333CC"/>
                </a:solidFill>
                <a:latin typeface="TextBook"/>
              </a:rPr>
              <a:t>Рифма</a:t>
            </a:r>
            <a:r>
              <a:rPr lang="ru-RU" altLang="ru-RU" sz="4400" b="1">
                <a:solidFill>
                  <a:srgbClr val="3333CC"/>
                </a:solidFill>
              </a:rPr>
              <a:t>, </a:t>
            </a:r>
            <a:r>
              <a:rPr lang="ru-RU" altLang="ru-RU" sz="4400" b="1">
                <a:solidFill>
                  <a:srgbClr val="3333CC"/>
                </a:solidFill>
                <a:latin typeface="TextBook"/>
              </a:rPr>
              <a:t>-это когда два слова оканчиваются </a:t>
            </a:r>
            <a:r>
              <a:rPr lang="ru-RU" altLang="ru-RU" sz="4400" b="1" u="sng">
                <a:solidFill>
                  <a:srgbClr val="3333CC"/>
                </a:solidFill>
                <a:latin typeface="TextBook"/>
              </a:rPr>
              <a:t>одинаково</a:t>
            </a:r>
            <a:r>
              <a:rPr lang="ru-RU" altLang="ru-RU" sz="4400" b="1" u="sng">
                <a:solidFill>
                  <a:srgbClr val="3333CC"/>
                </a:solidFill>
              </a:rPr>
              <a:t>.</a:t>
            </a:r>
          </a:p>
        </p:txBody>
      </p:sp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827088" y="3644900"/>
            <a:ext cx="73152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ru-RU" altLang="ru-RU" sz="4400" b="1">
                <a:solidFill>
                  <a:srgbClr val="6600CC"/>
                </a:solidFill>
                <a:latin typeface="TextBook"/>
              </a:rPr>
              <a:t>Надо, чтобы слова были </a:t>
            </a:r>
            <a:r>
              <a:rPr lang="ru-RU" altLang="ru-RU" sz="4400" b="1" u="sng">
                <a:solidFill>
                  <a:srgbClr val="6600CC"/>
                </a:solidFill>
                <a:latin typeface="TextBook"/>
              </a:rPr>
              <a:t>похожи</a:t>
            </a:r>
            <a:r>
              <a:rPr lang="ru-RU" altLang="ru-RU" sz="4400" b="1">
                <a:solidFill>
                  <a:srgbClr val="6600CC"/>
                </a:solidFill>
                <a:latin typeface="TextBook"/>
              </a:rPr>
              <a:t>,</a:t>
            </a:r>
            <a:r>
              <a:rPr lang="ru-RU" altLang="ru-RU" sz="4400" b="1">
                <a:solidFill>
                  <a:srgbClr val="6600CC"/>
                </a:solidFill>
              </a:rPr>
              <a:t> </a:t>
            </a:r>
            <a:r>
              <a:rPr lang="ru-RU" altLang="ru-RU" sz="4400" b="1">
                <a:solidFill>
                  <a:srgbClr val="6600CC"/>
                </a:solidFill>
                <a:latin typeface="TextBook"/>
              </a:rPr>
              <a:t>чтобы получилось </a:t>
            </a:r>
            <a:r>
              <a:rPr lang="ru-RU" altLang="ru-RU" sz="4400" b="1" u="sng">
                <a:solidFill>
                  <a:srgbClr val="6600CC"/>
                </a:solidFill>
                <a:latin typeface="TextBook"/>
              </a:rPr>
              <a:t>складно</a:t>
            </a:r>
            <a:r>
              <a:rPr lang="ru-RU" altLang="ru-RU" sz="4400" b="1" u="sng">
                <a:solidFill>
                  <a:srgbClr val="6600CC"/>
                </a:solidFill>
              </a:rPr>
              <a:t>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75" y="1214438"/>
            <a:ext cx="6858000" cy="3786187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Винни-Пух</a:t>
            </a: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попал в беду –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Шлепнулся зимой на льду.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Не ушибся он совсем,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А исправил «Л» на «М»,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Превратив холодный лёд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 самый вкусный в мире…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1214422"/>
            <a:ext cx="6858048" cy="3786214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мёд.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1214422"/>
            <a:ext cx="6858048" cy="378621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63" y="1214438"/>
            <a:ext cx="6858000" cy="3786187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Прилетел пришелец Ася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На летающем матрасе,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Да и с русским языком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Он, похоже, незнаком –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На его планете дикой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Вани – Ани, Вики – </a:t>
            </a:r>
            <a:r>
              <a:rPr lang="ru-RU" sz="32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Ики</a:t>
            </a: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Как бы звали Асю здесь?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У кого идеи есть?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1214422"/>
            <a:ext cx="6858048" cy="3786214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Вася.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1214422"/>
            <a:ext cx="6858048" cy="378621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38" y="500063"/>
            <a:ext cx="6858000" cy="2000250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Крот, расставшись с буквой «Р»,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Сразу стал усат и сер.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У норы он мышек ждет,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Ведь теперь он просто 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500042"/>
            <a:ext cx="6858048" cy="2000264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кот.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500042"/>
            <a:ext cx="6858048" cy="200026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14438" y="3000375"/>
            <a:ext cx="6858000" cy="2000250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Злой колдун забрал себе 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Все на свете буквы «Б».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 у девицы-красы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Вместо бус теперь ...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14414" y="3000372"/>
            <a:ext cx="6858048" cy="2000264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усы.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214414" y="3000372"/>
            <a:ext cx="6858048" cy="200026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38" y="500063"/>
            <a:ext cx="6858000" cy="2000250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Злой волшебник </a:t>
            </a:r>
            <a:r>
              <a:rPr lang="ru-RU" sz="32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Вотвамвсем</a:t>
            </a: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«П» в словах сменил на «М».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Превратил он лапу в ламу,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А потом и папу в 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500042"/>
            <a:ext cx="6858048" cy="2000264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маму.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500042"/>
            <a:ext cx="6858048" cy="200026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14438" y="3000375"/>
            <a:ext cx="6858000" cy="2000250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Жаркие настали дни,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А вокруг пеньки одни.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«П» на «Т» сменил олень –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Пень исчез, осталась …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14414" y="3000372"/>
            <a:ext cx="6858048" cy="2000264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тень.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214414" y="3000372"/>
            <a:ext cx="6858048" cy="200026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38" y="500063"/>
            <a:ext cx="6858000" cy="1071562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 буквой "</a:t>
            </a:r>
            <a:r>
              <a:rPr lang="ru-RU" sz="32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эМ</a:t>
            </a: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- на завтрак манка,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 буквой "</a:t>
            </a:r>
            <a:r>
              <a:rPr lang="ru-RU" sz="32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Бэ</a:t>
            </a: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- на полке: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500042"/>
            <a:ext cx="6858048" cy="1071570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банка.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500042"/>
            <a:ext cx="6858048" cy="107157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14438" y="2000250"/>
            <a:ext cx="6858000" cy="1071563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Если "</a:t>
            </a:r>
            <a:r>
              <a:rPr lang="ru-RU" sz="36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эЛь</a:t>
            </a: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- у кошки лапки,</a:t>
            </a:r>
            <a:b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Если "</a:t>
            </a:r>
            <a:r>
              <a:rPr lang="ru-RU" sz="36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Тэ</a:t>
            </a: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- на ножках: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14414" y="2000240"/>
            <a:ext cx="6858048" cy="1071570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тапки.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2000240"/>
            <a:ext cx="6858048" cy="107157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43000" y="3429000"/>
            <a:ext cx="6858000" cy="1071563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 "</a:t>
            </a:r>
            <a:r>
              <a:rPr lang="ru-RU" sz="36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Бэ</a:t>
            </a: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- картонная коробка,</a:t>
            </a:r>
            <a:b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 "</a:t>
            </a:r>
            <a:r>
              <a:rPr lang="ru-RU" sz="36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Вэ</a:t>
            </a: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- рогатая: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3429000"/>
            <a:ext cx="6858048" cy="1071570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коровка.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2976" y="3429000"/>
            <a:ext cx="6858048" cy="107157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38" y="500063"/>
            <a:ext cx="6858000" cy="1071562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Со слогом "</a:t>
            </a:r>
            <a:r>
              <a:rPr lang="ru-RU" sz="36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была у мага</a:t>
            </a:r>
            <a:b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 собою белая...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500042"/>
            <a:ext cx="6858048" cy="1071570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бумага.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500042"/>
            <a:ext cx="6858048" cy="107157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14438" y="2000250"/>
            <a:ext cx="6858000" cy="1071563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 буквой "</a:t>
            </a:r>
            <a:r>
              <a:rPr lang="ru-RU" sz="32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эМ</a:t>
            </a: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цветочек аленький</a:t>
            </a:r>
            <a:b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Не большой, а очень...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14414" y="2000240"/>
            <a:ext cx="6858048" cy="1071570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маленький.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2000240"/>
            <a:ext cx="6858048" cy="107157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4438" y="3429000"/>
            <a:ext cx="6858000" cy="1071563"/>
          </a:xfrm>
          <a:prstGeom prst="rect">
            <a:avLst/>
          </a:prstGeom>
          <a:solidFill>
            <a:srgbClr val="C8E2CA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Есть на "</a:t>
            </a:r>
            <a:r>
              <a:rPr lang="ru-RU" sz="36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эР</a:t>
            </a: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у Зорьки - рожки,</a:t>
            </a:r>
            <a:b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 на "</a:t>
            </a:r>
            <a:r>
              <a:rPr lang="ru-RU" sz="3600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эН</a:t>
            </a: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" у Зины -: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14414" y="3429000"/>
            <a:ext cx="6858048" cy="1071570"/>
          </a:xfrm>
          <a:prstGeom prst="rect">
            <a:avLst/>
          </a:prstGeom>
          <a:solidFill>
            <a:srgbClr val="C8E2C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ножки.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14414" y="3429000"/>
            <a:ext cx="6858048" cy="107157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strips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05200" y="-30480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6600CC"/>
                </a:solidFill>
              </a:rPr>
              <a:t>ребусы</a:t>
            </a:r>
          </a:p>
        </p:txBody>
      </p:sp>
      <p:sp>
        <p:nvSpPr>
          <p:cNvPr id="31746" name="Rectangle 16"/>
          <p:cNvSpPr>
            <a:spLocks noChangeArrowheads="1"/>
          </p:cNvSpPr>
          <p:nvPr/>
        </p:nvSpPr>
        <p:spPr bwMode="auto">
          <a:xfrm>
            <a:off x="533400" y="228600"/>
            <a:ext cx="5791200" cy="2667000"/>
          </a:xfrm>
          <a:prstGeom prst="rect">
            <a:avLst/>
          </a:prstGeom>
          <a:gradFill rotWithShape="0">
            <a:gsLst>
              <a:gs pos="0">
                <a:srgbClr val="6600FF"/>
              </a:gs>
              <a:gs pos="100000">
                <a:srgbClr val="CCEC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Font typeface="Arial" charset="0"/>
              <a:buNone/>
            </a:pPr>
            <a:endParaRPr lang="ru-RU" altLang="ru-RU" sz="2400" b="1" i="1">
              <a:solidFill>
                <a:srgbClr val="009900"/>
              </a:solidFill>
              <a:latin typeface="Calibri" pitchFamily="34" charset="0"/>
            </a:endParaRPr>
          </a:p>
        </p:txBody>
      </p:sp>
      <p:sp>
        <p:nvSpPr>
          <p:cNvPr id="31747" name="Rectangle 17"/>
          <p:cNvSpPr>
            <a:spLocks noChangeArrowheads="1"/>
          </p:cNvSpPr>
          <p:nvPr/>
        </p:nvSpPr>
        <p:spPr bwMode="auto">
          <a:xfrm>
            <a:off x="2895600" y="4038600"/>
            <a:ext cx="6019800" cy="25908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Font typeface="Arial" charset="0"/>
              <a:buNone/>
            </a:pPr>
            <a:endParaRPr lang="ru-RU" altLang="ru-RU" sz="2400" b="1" i="1">
              <a:solidFill>
                <a:srgbClr val="009900"/>
              </a:solidFill>
              <a:latin typeface="Calibri" pitchFamily="34" charset="0"/>
            </a:endParaRPr>
          </a:p>
        </p:txBody>
      </p:sp>
      <p:pic>
        <p:nvPicPr>
          <p:cNvPr id="31748" name="Picture 18" descr="C:\Documents and Settings\Standard\Мои документы\Мои рисунки\боч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457200"/>
            <a:ext cx="207327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19" descr="C:\Documents and Settings\Standard\Мои документы\Мои рисунки\груш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114800"/>
            <a:ext cx="1943100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 Box 21"/>
          <p:cNvSpPr txBox="1">
            <a:spLocks noChangeArrowheads="1"/>
          </p:cNvSpPr>
          <p:nvPr/>
        </p:nvSpPr>
        <p:spPr bwMode="auto">
          <a:xfrm>
            <a:off x="685800" y="533400"/>
            <a:ext cx="1371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9600" b="1">
                <a:solidFill>
                  <a:srgbClr val="333399"/>
                </a:solidFill>
                <a:latin typeface="TextBook"/>
              </a:rPr>
              <a:t>Д</a:t>
            </a:r>
          </a:p>
        </p:txBody>
      </p:sp>
      <p:sp>
        <p:nvSpPr>
          <p:cNvPr id="31751" name="Text Box 22"/>
          <p:cNvSpPr txBox="1">
            <a:spLocks noChangeArrowheads="1"/>
          </p:cNvSpPr>
          <p:nvPr/>
        </p:nvSpPr>
        <p:spPr bwMode="auto">
          <a:xfrm>
            <a:off x="2819400" y="-457200"/>
            <a:ext cx="9144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9600" b="1">
                <a:solidFill>
                  <a:srgbClr val="000099"/>
                </a:solidFill>
                <a:latin typeface="TextBook"/>
              </a:rPr>
              <a:t>,</a:t>
            </a:r>
          </a:p>
        </p:txBody>
      </p:sp>
      <p:sp>
        <p:nvSpPr>
          <p:cNvPr id="31752" name="Text Box 23"/>
          <p:cNvSpPr txBox="1">
            <a:spLocks noChangeArrowheads="1"/>
          </p:cNvSpPr>
          <p:nvPr/>
        </p:nvSpPr>
        <p:spPr bwMode="auto">
          <a:xfrm>
            <a:off x="2895600" y="4572000"/>
            <a:ext cx="12192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9600" b="1">
                <a:solidFill>
                  <a:srgbClr val="CC6600"/>
                </a:solidFill>
                <a:latin typeface="TextBook"/>
              </a:rPr>
              <a:t>И</a:t>
            </a:r>
          </a:p>
        </p:txBody>
      </p:sp>
      <p:sp>
        <p:nvSpPr>
          <p:cNvPr id="31753" name="Text Box 24"/>
          <p:cNvSpPr txBox="1">
            <a:spLocks noChangeArrowheads="1"/>
          </p:cNvSpPr>
          <p:nvPr/>
        </p:nvSpPr>
        <p:spPr bwMode="auto">
          <a:xfrm>
            <a:off x="7086600" y="4214813"/>
            <a:ext cx="19050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8000" b="1">
                <a:solidFill>
                  <a:srgbClr val="CC6600"/>
                </a:solidFill>
                <a:latin typeface="TextBook"/>
              </a:rPr>
              <a:t>КИ</a:t>
            </a:r>
          </a:p>
        </p:txBody>
      </p:sp>
      <p:sp>
        <p:nvSpPr>
          <p:cNvPr id="31754" name="Text Box 25"/>
          <p:cNvSpPr txBox="1">
            <a:spLocks noChangeArrowheads="1"/>
          </p:cNvSpPr>
          <p:nvPr/>
        </p:nvSpPr>
        <p:spPr bwMode="auto">
          <a:xfrm>
            <a:off x="6477000" y="3352800"/>
            <a:ext cx="762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ru-RU" altLang="ru-RU" sz="9600" b="1">
                <a:solidFill>
                  <a:srgbClr val="CC6600"/>
                </a:solidFill>
                <a:latin typeface="TextBook"/>
              </a:rPr>
              <a:t>,</a:t>
            </a:r>
          </a:p>
        </p:txBody>
      </p:sp>
      <p:sp>
        <p:nvSpPr>
          <p:cNvPr id="17434" name="WordArt 26"/>
          <p:cNvSpPr>
            <a:spLocks noChangeArrowheads="1" noChangeShapeType="1" noTextEdit="1"/>
          </p:cNvSpPr>
          <p:nvPr/>
        </p:nvSpPr>
        <p:spPr bwMode="auto">
          <a:xfrm>
            <a:off x="228600" y="4267200"/>
            <a:ext cx="695325" cy="22463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74769"/>
              </a:avLst>
            </a:prstTxWarp>
            <a:scene3d>
              <a:camera prst="legacyPerspectiveFront">
                <a:rot lat="2051999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9600" b="1" i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ahoma"/>
                <a:ea typeface="Tahoma"/>
                <a:cs typeface="Tahoma"/>
              </a:rPr>
              <a:t>?</a:t>
            </a:r>
          </a:p>
        </p:txBody>
      </p:sp>
      <p:sp>
        <p:nvSpPr>
          <p:cNvPr id="17435" name="WordArt 27"/>
          <p:cNvSpPr>
            <a:spLocks noChangeArrowheads="1" noChangeShapeType="1" noTextEdit="1"/>
          </p:cNvSpPr>
          <p:nvPr/>
        </p:nvSpPr>
        <p:spPr bwMode="auto">
          <a:xfrm>
            <a:off x="990600" y="3657600"/>
            <a:ext cx="581025" cy="18827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3759"/>
              </a:avLst>
            </a:prstTxWarp>
            <a:scene3d>
              <a:camera prst="legacyPerspectiveFront">
                <a:rot lat="2051999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8000" b="1" i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ahoma"/>
                <a:ea typeface="Tahoma"/>
                <a:cs typeface="Tahoma"/>
              </a:rPr>
              <a:t>?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4" grpId="0" animBg="1"/>
      <p:bldP spid="174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WordArt 2"/>
          <p:cNvSpPr>
            <a:spLocks noChangeArrowheads="1" noChangeShapeType="1" noTextEdit="1"/>
          </p:cNvSpPr>
          <p:nvPr/>
        </p:nvSpPr>
        <p:spPr bwMode="auto">
          <a:xfrm>
            <a:off x="914400" y="0"/>
            <a:ext cx="2714625" cy="26146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4264"/>
              </a:avLst>
            </a:prstTxWarp>
          </a:bodyPr>
          <a:lstStyle/>
          <a:p>
            <a:pPr algn="ctr"/>
            <a:r>
              <a:rPr lang="ru-RU" sz="8000" b="1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TextBook"/>
              </a:rPr>
              <a:t>дочка</a:t>
            </a:r>
          </a:p>
        </p:txBody>
      </p:sp>
      <p:sp>
        <p:nvSpPr>
          <p:cNvPr id="32770" name="WordArt 3"/>
          <p:cNvSpPr>
            <a:spLocks noChangeArrowheads="1" noChangeShapeType="1" noTextEdit="1"/>
          </p:cNvSpPr>
          <p:nvPr/>
        </p:nvSpPr>
        <p:spPr bwMode="auto">
          <a:xfrm>
            <a:off x="4419600" y="0"/>
            <a:ext cx="4114800" cy="2819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1690"/>
              </a:avLst>
            </a:prstTxWarp>
          </a:bodyPr>
          <a:lstStyle/>
          <a:p>
            <a:pPr algn="ctr"/>
            <a:r>
              <a:rPr lang="ru-RU" sz="7200" b="1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TextBook"/>
              </a:rPr>
              <a:t>игрушки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447800" y="2743200"/>
            <a:ext cx="6767513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ru-RU" altLang="ru-RU" sz="2800" b="1">
                <a:solidFill>
                  <a:srgbClr val="CC0099"/>
                </a:solidFill>
                <a:latin typeface="TextBook"/>
              </a:rPr>
              <a:t>Подбери рифму к угаданным словам</a:t>
            </a:r>
          </a:p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ru-RU" altLang="ru-RU" sz="2800" b="1">
                <a:solidFill>
                  <a:srgbClr val="6600CC"/>
                </a:solidFill>
                <a:latin typeface="TextBook"/>
              </a:rPr>
              <a:t>Докажи,</a:t>
            </a:r>
            <a:r>
              <a:rPr lang="ru-RU" altLang="ru-RU" sz="2800" b="1">
                <a:solidFill>
                  <a:srgbClr val="6600CC"/>
                </a:solidFill>
              </a:rPr>
              <a:t> </a:t>
            </a:r>
            <a:r>
              <a:rPr lang="ru-RU" altLang="ru-RU" sz="2800" b="1">
                <a:solidFill>
                  <a:srgbClr val="6600CC"/>
                </a:solidFill>
                <a:latin typeface="TextBook"/>
              </a:rPr>
              <a:t>что к этим словам тоже можно подобрать рифму</a:t>
            </a:r>
          </a:p>
        </p:txBody>
      </p:sp>
      <p:pic>
        <p:nvPicPr>
          <p:cNvPr id="32772" name="Picture 8" descr="C:\Documents and Settings\Standard\Мои документы\Мои рисунки\незнайка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5562600"/>
            <a:ext cx="17145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8" descr="C:\Documents and Settings\Standard\Мои документы\Мои рисунки\незнайка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5562600"/>
            <a:ext cx="17145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ext Box 6"/>
          <p:cNvSpPr txBox="1">
            <a:spLocks noChangeArrowheads="1"/>
          </p:cNvSpPr>
          <p:nvPr/>
        </p:nvSpPr>
        <p:spPr bwMode="auto">
          <a:xfrm>
            <a:off x="0" y="692150"/>
            <a:ext cx="87058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/>
              <a:t>Мы, шарики, повесим,</a:t>
            </a:r>
          </a:p>
          <a:p>
            <a:r>
              <a:rPr lang="ru-RU" sz="4800" b="1"/>
              <a:t>А, фонарики, потом.</a:t>
            </a:r>
          </a:p>
          <a:p>
            <a:r>
              <a:rPr lang="ru-RU" sz="4800" b="1"/>
              <a:t>А, дождинки, ещё, потом.</a:t>
            </a:r>
          </a:p>
          <a:p>
            <a:r>
              <a:rPr lang="ru-RU" sz="4800" b="1"/>
              <a:t>Не, про, снежинки, забудем.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5302" name="AutoShape 6" descr="Почтовая бумага"/>
          <p:cNvSpPr>
            <a:spLocks noChangeArrowheads="1"/>
          </p:cNvSpPr>
          <p:nvPr/>
        </p:nvSpPr>
        <p:spPr bwMode="auto">
          <a:xfrm rot="-284495">
            <a:off x="5559425" y="896938"/>
            <a:ext cx="3282950" cy="1687512"/>
          </a:xfrm>
          <a:prstGeom prst="wedgeEllipseCallout">
            <a:avLst>
              <a:gd name="adj1" fmla="val -91981"/>
              <a:gd name="adj2" fmla="val 59435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5303" name="WordArt 7"/>
          <p:cNvSpPr>
            <a:spLocks noChangeArrowheads="1" noChangeShapeType="1" noTextEdit="1"/>
          </p:cNvSpPr>
          <p:nvPr/>
        </p:nvSpPr>
        <p:spPr bwMode="auto">
          <a:xfrm>
            <a:off x="5724525" y="1309688"/>
            <a:ext cx="2952750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Оцени свою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работу!</a:t>
            </a:r>
          </a:p>
        </p:txBody>
      </p:sp>
      <p:sp>
        <p:nvSpPr>
          <p:cNvPr id="34821" name="Oval 8"/>
          <p:cNvSpPr>
            <a:spLocks noChangeArrowheads="1"/>
          </p:cNvSpPr>
          <p:nvPr/>
        </p:nvSpPr>
        <p:spPr bwMode="auto">
          <a:xfrm>
            <a:off x="3384550" y="3092450"/>
            <a:ext cx="792163" cy="792163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34822" name="Oval 9"/>
          <p:cNvSpPr>
            <a:spLocks noChangeArrowheads="1"/>
          </p:cNvSpPr>
          <p:nvPr/>
        </p:nvSpPr>
        <p:spPr bwMode="auto">
          <a:xfrm>
            <a:off x="3360738" y="4005263"/>
            <a:ext cx="792162" cy="7921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34823" name="Oval 10"/>
          <p:cNvSpPr>
            <a:spLocks noChangeArrowheads="1"/>
          </p:cNvSpPr>
          <p:nvPr/>
        </p:nvSpPr>
        <p:spPr bwMode="auto">
          <a:xfrm>
            <a:off x="3360738" y="4941888"/>
            <a:ext cx="792162" cy="792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55309" name="WordArt 13"/>
          <p:cNvSpPr>
            <a:spLocks noChangeArrowheads="1" noChangeShapeType="1" noTextEdit="1"/>
          </p:cNvSpPr>
          <p:nvPr/>
        </p:nvSpPr>
        <p:spPr bwMode="auto">
          <a:xfrm>
            <a:off x="4378325" y="3086100"/>
            <a:ext cx="3743325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-было интересно.</a:t>
            </a:r>
          </a:p>
        </p:txBody>
      </p:sp>
      <p:sp>
        <p:nvSpPr>
          <p:cNvPr id="55310" name="WordArt 14"/>
          <p:cNvSpPr>
            <a:spLocks noChangeArrowheads="1" noChangeShapeType="1" noTextEdit="1"/>
          </p:cNvSpPr>
          <p:nvPr/>
        </p:nvSpPr>
        <p:spPr bwMode="auto">
          <a:xfrm>
            <a:off x="4378325" y="4005263"/>
            <a:ext cx="3743325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-были трудности.</a:t>
            </a:r>
          </a:p>
        </p:txBody>
      </p:sp>
      <p:sp>
        <p:nvSpPr>
          <p:cNvPr id="55311" name="WordArt 15"/>
          <p:cNvSpPr>
            <a:spLocks noChangeArrowheads="1" noChangeShapeType="1" noTextEdit="1"/>
          </p:cNvSpPr>
          <p:nvPr/>
        </p:nvSpPr>
        <p:spPr bwMode="auto">
          <a:xfrm>
            <a:off x="4378325" y="4941888"/>
            <a:ext cx="3743325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-было не интересно.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 animBg="1"/>
      <p:bldP spid="55303" grpId="0" animBg="1"/>
      <p:bldP spid="55309" grpId="0" animBg="1"/>
      <p:bldP spid="55310" grpId="0" animBg="1"/>
      <p:bldP spid="553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1427</TotalTime>
  <Words>585</Words>
  <Application>Microsoft Office PowerPoint</Application>
  <PresentationFormat>Экран (4:3)</PresentationFormat>
  <Paragraphs>97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Wingdings</vt:lpstr>
      <vt:lpstr>TextBook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ребусы</vt:lpstr>
      <vt:lpstr>Слайд 20</vt:lpstr>
      <vt:lpstr>Слайд 21</vt:lpstr>
      <vt:lpstr>Слайд 22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Элла</dc:creator>
  <cp:lastModifiedBy>ДоМ</cp:lastModifiedBy>
  <cp:revision>56</cp:revision>
  <dcterms:created xsi:type="dcterms:W3CDTF">2009-06-27T11:45:42Z</dcterms:created>
  <dcterms:modified xsi:type="dcterms:W3CDTF">2018-01-10T14:12:03Z</dcterms:modified>
</cp:coreProperties>
</file>