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7" r:id="rId4"/>
    <p:sldId id="259" r:id="rId5"/>
    <p:sldId id="261" r:id="rId6"/>
    <p:sldId id="268" r:id="rId7"/>
    <p:sldId id="262" r:id="rId8"/>
    <p:sldId id="263" r:id="rId9"/>
    <p:sldId id="264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44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t-net.net/ru/ct_tcp_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festival.1september.ru/2004_2005/index.php?subject=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encrypted-tbn1.gstatic.com/images?q=tbn:ANd9GcSaxnFIduzNw7LDJMLVZ-3flnyihyP71mbLDqxA6wW0Gy51c8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257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76470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1484784"/>
            <a:ext cx="81369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ru-RU" sz="44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коучинга</a:t>
            </a:r>
            <a:r>
              <a:rPr lang="ru-RU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:  «Активизация деятельности учащихся посредством применения стратегий критического мышления»</a:t>
            </a:r>
          </a:p>
          <a:p>
            <a:endParaRPr lang="ru-RU" sz="4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Подготовила : </a:t>
            </a:r>
            <a:r>
              <a:rPr lang="ru-RU" sz="1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Рубанова</a:t>
            </a:r>
            <a:r>
              <a:rPr lang="ru-RU" sz="1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Е.Я.   третий (базовый) уровень</a:t>
            </a:r>
            <a:endParaRPr lang="ru-RU" sz="44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rypted-tbn3.gstatic.com/images?q=tbn:ANd9GcTwoSLpHET1hJjvBZfFce1KegY25ZxVljRgAlaLGnoMGMt6Fq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800" i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“Важнейшая задача цивилизации –</a:t>
            </a:r>
            <a:r>
              <a:rPr lang="ru-RU" sz="48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800" i="1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научить человека мыслить”.</a:t>
            </a:r>
            <a:endParaRPr lang="ru-RU" sz="4800" dirty="0" smtClean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Эдисон</a:t>
            </a:r>
            <a:endParaRPr lang="ru-RU" sz="48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1.gstatic.com/images?q=tbn:ANd9GcSaxnFIduzNw7LDJMLVZ-3flnyihyP71mbLDqxA6wW0Gy51c8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25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988840"/>
            <a:ext cx="8496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4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способствовать развитию критического мышления, воспитывать людей, стремящихся учиться в течение всей жизни.</a:t>
            </a:r>
            <a:endParaRPr lang="ru-RU" sz="4400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encrypted-tbn1.gstatic.com/images?q=tbn:ANd9GcSaxnFIduzNw7LDJMLVZ-3flnyihyP71mbLDqxA6wW0Gy51c8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25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Критическое </a:t>
            </a:r>
            <a:r>
              <a:rPr lang="ru-RU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мышление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(КМ)</a:t>
            </a:r>
            <a:endParaRPr lang="ru-RU" i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64495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использование когнитивных техник или стратегий, которые увеличивают вероятность получения желаемого конечного результата. Это определение характеризует мышление как нечто отличающееся контролируемостью, обоснованностью и целенаправленностью, - такой тип мышления, к которому прибегают при решении задач, формулировании выводов, вероятностной оценке и принятии решений. При этом думающий использует навыки, которые обоснованы и эффективны для конкретной ситуации и типа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решаемой задачи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</a:t>
            </a:r>
            <a:r>
              <a:rPr lang="ru-RU" sz="4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Дайана</a:t>
            </a:r>
            <a:r>
              <a:rPr lang="ru-RU" sz="4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Халперн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encrypted-tbn1.gstatic.com/images?q=tbn:ANd9GcQp9bb4kD30Rj7ebkz4_dVN1Srsax9ap-1gOmqnPJwz6OAZDmNhp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58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 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Определения КМ обычно включают в себя: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умение прогнозировать ситуацию,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наблюдать,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обобщать,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сравнивать,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выдвигать гипотезы и устанавливать связи,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рассуждать по аналогии и выявлять причины,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рациональный и творческий подход к рассмотрению любых вопросов.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encrypted-tbn1.gstatic.com/images?q=tbn:ANd9GcQp9bb4kD30Rj7ebkz4_dVN1Srsax9ap-1gOmqnPJwz6OAZDmNhp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58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«Развитие критического мышления» </a:t>
            </a:r>
            <a:r>
              <a:rPr lang="ru-RU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разработана Международной ассоциацией чтения университета Северной Айовы и колледжей </a:t>
            </a:r>
            <a:r>
              <a:rPr lang="ru-RU" sz="36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Хобарда</a:t>
            </a:r>
            <a:r>
              <a:rPr lang="ru-RU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Уильяма Смита.</a:t>
            </a: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Авторы программы :</a:t>
            </a:r>
          </a:p>
          <a:p>
            <a:pPr>
              <a:buNone/>
            </a:pP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Чарльз Темпл, </a:t>
            </a:r>
          </a:p>
          <a:p>
            <a:pPr>
              <a:buNone/>
            </a:pP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Джинни</a:t>
            </a: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Стил</a:t>
            </a: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Курт</a:t>
            </a:r>
            <a:r>
              <a:rPr lang="ru-RU" sz="40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Мередит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. 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encrypted-tbn3.gstatic.com/images?q=tbn:ANd9GcTwoSLpHET1hJjvBZfFce1KegY25ZxVljRgAlaLGnoMGMt6Fq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1" y="0"/>
          <a:ext cx="8640959" cy="6795145"/>
        </p:xfrm>
        <a:graphic>
          <a:graphicData uri="http://schemas.openxmlformats.org/drawingml/2006/table">
            <a:tbl>
              <a:tblPr/>
              <a:tblGrid>
                <a:gridCol w="1692559"/>
                <a:gridCol w="3385118"/>
                <a:gridCol w="3563282"/>
              </a:tblGrid>
              <a:tr h="256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Старые цели</a:t>
                      </a:r>
                      <a:endParaRPr lang="ru-RU" sz="160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Новые цели</a:t>
                      </a:r>
                      <a:endParaRPr lang="ru-RU" sz="160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9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Учащийся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приобретает знания и навык;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приобретает их как можно в большем объеме;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ориентация на объем материала;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отсутствие возможности выбора;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принятие целей образования и жизни в готовом виде;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стремление избежать контроля.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саморазвитие и самосовершенствование;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знания приобретаются в </a:t>
                      </a:r>
                      <a:r>
                        <a:rPr lang="ru-RU" sz="14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деятельностной</a:t>
                      </a: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форме с акцентом на будущую занятость;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постановка </a:t>
                      </a: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формулирование своих собственных целей и способов их достижения;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стремление к своевременному и объективному контролю.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7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Процесс обучения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передача опыта и знаний;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обучение на основе устоявшихся знаний;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использование методов воспроизводства, натаскивания, репетиторства;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жесткость учебных и образовательных программ.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развитие учащихся, </a:t>
                      </a:r>
                      <a:r>
                        <a:rPr lang="ru-RU" sz="14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самосовершенствование</a:t>
                      </a: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обучение на основе критического, аналитического, логического мышления;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обучение способам продуктивной деятельности, способам добычи знаний;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гибкость учебных и образовательных программ.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1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подготовка обучающихся к будущей спокойной, размеренной, планируемой жизни;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редкие нововведения сверху.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создание условий для комфортной "жизни" сейчас в данной школе, в данном коллективе;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формирование инновационных потребностей самосовершенствования и совершенствования окружающего мира;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постоянный инновационный процесс в образовательных программах, методах, технологиях, формах образовательного процесса.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1.gstatic.com/images?q=tbn:ANd9GcSaxnFIduzNw7LDJMLVZ-3flnyihyP71mbLDqxA6wW0Gy51c8P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25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Восприятие информации происходит в три этапа, что соответствует таким стадиям урока:</a:t>
            </a:r>
          </a:p>
          <a:p>
            <a:pPr lvl="0"/>
            <a:r>
              <a:rPr lang="ru-RU" sz="36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подготовительный  –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стадия вызова;</a:t>
            </a:r>
            <a:endParaRPr lang="ru-RU" sz="36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восприятие нового – смысловая стадия (или стадия реализации смысла);</a:t>
            </a:r>
            <a:endParaRPr lang="ru-RU" sz="36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6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присвоение информации – стадия рефлексии.</a:t>
            </a:r>
            <a:endParaRPr lang="ru-RU" sz="3600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1.gstatic.com/images?q=tbn:ANd9GcQp9bb4kD30Rj7ebkz4_dVN1Srsax9ap-1gOmqnPJwz6OAZDmNhp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658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33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Каждому этапу присущи собственные методические приемы и техники, направленные на выполнение задач этапа. Комбинируя их, учитель может планировать уроки в соответствии с уровнем зрелости учеников, целями урока и объемом учебного материала. Возможность комбинирования техник имеет немаловажное значение и для самого педагога – он может свободно чувствовать себя, работая по данной технологии, адаптируя ее в соответствии со своими предпочтениями, целями и задачами. Комбинирование приемов помогает достичь и конечную цель применения технологии ЧПКМ – научить детей применять эту технологию самостоятельно, чтобы они могли стать независимыми и грамотными мыслителями и с удовольствием учились в течение всей жизни</a:t>
            </a:r>
            <a:endParaRPr lang="ru-RU" sz="3300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rypted-tbn3.gstatic.com/images?q=tbn:ANd9GcTwoSLpHET1hJjvBZfFce1KegY25ZxVljRgAlaLGnoMGMt6Fq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28092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Используемая литература:</a:t>
            </a:r>
            <a:endParaRPr lang="ru-RU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Заир-Бек С., </a:t>
            </a:r>
            <a:r>
              <a:rPr lang="ru-RU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Муштавинская</a:t>
            </a:r>
            <a:r>
              <a:rPr lang="ru-RU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 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критического мышления на уроке. Пособие для учителя. – М., 2004.</a:t>
            </a:r>
          </a:p>
          <a:p>
            <a:pPr lvl="0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Критическое мышление: технология развития: Пособие для учителя / И. О. </a:t>
            </a:r>
            <a:r>
              <a:rPr lang="ru-RU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Загашев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С. И. Заир-Бек. – СПб: Альянс «Дельта», 2003.</a:t>
            </a:r>
          </a:p>
          <a:p>
            <a:pPr lvl="0"/>
            <a:r>
              <a:rPr lang="ru-RU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Селевко</a:t>
            </a:r>
            <a:r>
              <a:rPr lang="ru-RU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Г.К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Современные образовательные технологии. Учебное пособие. М. 1998</a:t>
            </a:r>
          </a:p>
          <a:p>
            <a:pPr lvl="0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«Развитие критического мышления учащихся на уроках математики посредством чтения и письма».  Презентация Петровой Е.М., учителя математики  МОУ «Средняя общеобразовательная школа № 1» г. Новоалтайск.</a:t>
            </a:r>
          </a:p>
          <a:p>
            <a:pPr lvl="0"/>
            <a:r>
              <a:rPr lang="ru-RU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Бутенко</a:t>
            </a:r>
            <a:r>
              <a:rPr lang="ru-RU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А.В., </a:t>
            </a:r>
            <a:r>
              <a:rPr lang="ru-RU" i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Ходос</a:t>
            </a:r>
            <a:r>
              <a:rPr lang="ru-RU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Е.А. 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Критическое мышление: метод, теория, практика. – Красноярск: 2001. – 102 с.</a:t>
            </a:r>
          </a:p>
          <a:p>
            <a:pPr lvl="0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международного журнала о развитии критического мышления «Перемена» 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http://ct-net.net/ru/ct_tcp_ru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Сборник методических материалов семинара учителей Томского района, Томской области. Уроки с использованием приемов ТРКМЧП. – с. 62-68, 90-100.</a:t>
            </a:r>
          </a:p>
          <a:p>
            <a:pPr lvl="0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Фестиваль  педагогических идей </a:t>
            </a:r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http://festival.1september.ru/2004_2005/index.php?subject=9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485</Words>
  <Application>Microsoft Office PowerPoint</Application>
  <PresentationFormat>Экран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Критическое мышление (КМ)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Archi</dc:creator>
  <cp:lastModifiedBy>Archi</cp:lastModifiedBy>
  <cp:revision>62</cp:revision>
  <dcterms:created xsi:type="dcterms:W3CDTF">2016-10-31T08:11:02Z</dcterms:created>
  <dcterms:modified xsi:type="dcterms:W3CDTF">2016-10-31T18:20:20Z</dcterms:modified>
</cp:coreProperties>
</file>