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3" r:id="rId3"/>
    <p:sldId id="270" r:id="rId4"/>
    <p:sldId id="272" r:id="rId5"/>
    <p:sldId id="274" r:id="rId6"/>
    <p:sldId id="259" r:id="rId7"/>
    <p:sldId id="262" r:id="rId8"/>
    <p:sldId id="263" r:id="rId9"/>
    <p:sldId id="271" r:id="rId10"/>
    <p:sldId id="265" r:id="rId11"/>
    <p:sldId id="275" r:id="rId12"/>
    <p:sldId id="276" r:id="rId13"/>
    <p:sldId id="268" r:id="rId14"/>
    <p:sldId id="258" r:id="rId15"/>
    <p:sldId id="277" r:id="rId16"/>
    <p:sldId id="266" r:id="rId17"/>
    <p:sldId id="267" r:id="rId18"/>
    <p:sldId id="269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228" y="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aidagogos.com/?p=626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erinf.ru/view_helpstud.php?id=732" TargetMode="External"/><Relationship Id="rId2" Type="http://schemas.openxmlformats.org/officeDocument/2006/relationships/hyperlink" Target="http://&#1086;&#1090;&#1082;&#1088;&#1099;&#1090;&#1099;&#1081;&#1091;&#1088;&#1086;&#1082;.&#1088;&#1092;/%D1%81%D1%82%D0%B0%D1%82%D1%8C%D0%B8/607002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496944" cy="3528392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Использование современных  педагогических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технологий при проведении  самоподготовки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внеклассных  мероприятий в </a:t>
            </a: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условиях 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школы – интерната       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941168"/>
            <a:ext cx="7772400" cy="9144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Воспитатель </a:t>
            </a:r>
            <a:r>
              <a:rPr lang="ru-RU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Куцева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Л.В.   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 января     2018 год     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4" r="9224" b="18670"/>
          <a:stretch/>
        </p:blipFill>
        <p:spPr bwMode="auto">
          <a:xfrm rot="20363528">
            <a:off x="6944237" y="4191413"/>
            <a:ext cx="1870264" cy="221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01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620689"/>
            <a:ext cx="8208912" cy="56166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Термин «технология» в педагогику ввел А.С. Макаренко. Он считал, что настоящее развитие педагогической науки связано с ее способностью «проектировать личность», то есть четко предусматривать те ее качества и свойства, которые должны сформироваться в процессе воспитания. Определенность целей дает возможность перейти к четкой технологии воспитания.</a:t>
            </a:r>
          </a:p>
          <a:p>
            <a:pPr algn="just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«Я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 целями воспитания понимаю программу человеческой личности, программу человеческого характера... Я считаю, что мы, педагоги, должны иметь такую программу человеческой личности, к которой необходимо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стремиться».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580" indent="0" algn="just"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С. Макаренко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2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024744" cy="114300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 такое   технология?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68760"/>
            <a:ext cx="7848872" cy="4968552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endParaRPr lang="ru-RU" sz="1400" b="1" u="sng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580" lvl="0" indent="0" algn="just">
              <a:buClr>
                <a:srgbClr val="94C600"/>
              </a:buClr>
              <a:buNone/>
            </a:pPr>
            <a:r>
              <a:rPr lang="ru-RU" sz="2000" b="1" u="sng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Педагогическая </a:t>
            </a:r>
            <a:r>
              <a:rPr lang="ru-RU" sz="2000" b="1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- это 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взаимодействия, ставящий своей задачей оптимизацию форм образования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2000" b="1" u="sng" dirty="0">
                <a:solidFill>
                  <a:srgbClr val="956B43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789040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Технология воспитания -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это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строго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обоснованная система педагогических средств, форм, методов, их </a:t>
            </a:r>
            <a:r>
              <a:rPr lang="ru-RU" sz="20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этапность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нацеленность на решение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конкретной  воспитательной задачи. 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Каждое задание имеет адекватную технологию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воспитания. 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задания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ведет к изменению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технологии.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90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Признаки технологии воспитания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132856"/>
            <a:ext cx="7920880" cy="4248472"/>
          </a:xfrm>
        </p:spPr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Технология воспитания предполагает целостную реализацию воспитательных задач: формирование физически здоровой, духовно богатой, высоконравственной, образованной личности (патриота России, уважающего традиции и культуру своего и других народов, права и свободы человека, ответственность перед собой и обществом); формирование целостного научного мировоззрения (экологическая культура, вхождение в открытое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информационнно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образовательное пространство); разностороннее развитие детей (их познавательных интересов, творческих способностей,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общеучебных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умений, навыков самообразования), создание условий для самореализации личности. 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3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36904" cy="1477968"/>
          </a:xfrm>
        </p:spPr>
        <p:txBody>
          <a:bodyPr>
            <a:normAutofit fontScale="90000"/>
          </a:bodyPr>
          <a:lstStyle/>
          <a:p>
            <a:pPr marL="342900" lvl="0" indent="-274320">
              <a:spcBef>
                <a:spcPct val="20000"/>
              </a:spcBef>
            </a:pPr>
            <a:r>
              <a:rPr lang="ru-RU" sz="1500" dirty="0" smtClean="0">
                <a:solidFill>
                  <a:srgbClr val="000000"/>
                </a:solidFill>
                <a:latin typeface="Times New Roman"/>
                <a:ea typeface="+mn-ea"/>
                <a:cs typeface="+mn-cs"/>
              </a:rPr>
              <a:t>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современные образовательные  технологии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</a:b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44824"/>
            <a:ext cx="7920996" cy="4248472"/>
          </a:xfrm>
        </p:spPr>
        <p:txBody>
          <a:bodyPr>
            <a:normAutofit fontScale="40000" lnSpcReduction="20000"/>
          </a:bodyPr>
          <a:lstStyle/>
          <a:p>
            <a:pPr marL="6858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- 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азвивающего  обучения;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-проблемного  обучения;</a:t>
            </a: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разноуровневое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обучение;</a:t>
            </a: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-коллективная система воспитания;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технологию изучения изобретательских задач (ТРИЗ);</a:t>
            </a:r>
          </a:p>
          <a:p>
            <a:pPr marL="68580" indent="0">
              <a:buNone/>
            </a:pP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-исследовательские методы в обучении;</a:t>
            </a: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проектные методы обучения;</a:t>
            </a:r>
          </a:p>
          <a:p>
            <a:pPr marL="68580" indent="0">
              <a:buNone/>
            </a:pPr>
            <a:r>
              <a:rPr lang="ru-RU" sz="4600" b="1" dirty="0" smtClean="0">
                <a:solidFill>
                  <a:srgbClr val="956B43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- Игровые технологии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ролевые,  деловые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других видов обучающих 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развивающих игр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68580" indent="0">
              <a:buNone/>
            </a:pP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-обучение в сотрудничестве (командная, групповая работа;</a:t>
            </a: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информационно-коммуникационные технологии;</a:t>
            </a:r>
          </a:p>
          <a:p>
            <a:pPr marL="68580" indent="0">
              <a:buNone/>
            </a:pP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4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здоровьесберегающие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технологии;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ru-RU" sz="45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- технологии</a:t>
            </a:r>
            <a:r>
              <a:rPr lang="ru-RU" sz="45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4500" b="1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8580" indent="0">
              <a:buNone/>
            </a:pPr>
            <a:r>
              <a:rPr lang="ru-RU" sz="45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Технология  воспитания этической культуры;</a:t>
            </a:r>
          </a:p>
          <a:p>
            <a:pPr marL="68580" indent="0">
              <a:buNone/>
            </a:pPr>
            <a:r>
              <a:rPr lang="ru-RU" sz="45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Педагогика творчества. </a:t>
            </a:r>
            <a:endParaRPr lang="ru-RU" sz="45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aidagogos.com/wp-content/uploads/2013/04/21_04_13_1-170x13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01604"/>
            <a:ext cx="2520280" cy="167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966" y="3645024"/>
            <a:ext cx="3772024" cy="290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783672"/>
            <a:ext cx="800843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Школа как центр воспитания в социальной среде: педагогика С. Т. </a:t>
            </a:r>
            <a:r>
              <a:rPr lang="ru-RU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Шацкого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75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38227"/>
            <a:ext cx="7776864" cy="95410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Великие  педагоги о коллективе:</a:t>
            </a:r>
            <a:br>
              <a:rPr kumimoji="0" lang="ru-RU" sz="2800" b="1" i="0" u="none" strike="noStrike" kern="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2800" b="1" i="0" u="none" strike="noStrike" kern="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С.Т. </a:t>
            </a:r>
            <a:r>
              <a:rPr kumimoji="0" lang="ru-RU" sz="2800" b="1" i="0" u="none" strike="noStrike" kern="0" cap="all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Шацкий</a:t>
            </a:r>
            <a:endParaRPr kumimoji="0" lang="ru-RU" sz="2800" b="1" i="0" u="none" strike="noStrike" kern="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87354"/>
            <a:ext cx="631844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195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200" dirty="0">
                <a:solidFill>
                  <a:srgbClr val="4E3B30"/>
                </a:solidFill>
                <a:latin typeface="Franklin Gothic Book"/>
              </a:rPr>
              <a:t>В 1905 году </a:t>
            </a:r>
            <a:r>
              <a:rPr lang="ru-RU" sz="2200" b="1" i="1" dirty="0">
                <a:solidFill>
                  <a:srgbClr val="4E3B30"/>
                </a:solidFill>
                <a:latin typeface="Franklin Gothic Book"/>
              </a:rPr>
              <a:t>С.Т. </a:t>
            </a:r>
            <a:r>
              <a:rPr lang="ru-RU" sz="2200" b="1" i="1" dirty="0" err="1">
                <a:solidFill>
                  <a:srgbClr val="4E3B30"/>
                </a:solidFill>
                <a:latin typeface="Franklin Gothic Book"/>
              </a:rPr>
              <a:t>Шацкий</a:t>
            </a:r>
            <a:r>
              <a:rPr lang="ru-RU" sz="2200" b="1" i="1" dirty="0">
                <a:solidFill>
                  <a:srgbClr val="4E3B30"/>
                </a:solidFill>
                <a:latin typeface="Franklin Gothic Book"/>
              </a:rPr>
              <a:t> </a:t>
            </a:r>
            <a:r>
              <a:rPr lang="ru-RU" sz="2200" dirty="0">
                <a:solidFill>
                  <a:srgbClr val="4E3B30"/>
                </a:solidFill>
                <a:latin typeface="Franklin Gothic Book"/>
              </a:rPr>
              <a:t>впервые создал под Москвой детскую летнюю трудовую колонию, а в 1911 году это была уже колония "Бодрая жизнь", где в полной мере действовало "организованное детское сообщество". С. Т. </a:t>
            </a:r>
            <a:r>
              <a:rPr lang="ru-RU" sz="2200" dirty="0" err="1">
                <a:solidFill>
                  <a:srgbClr val="4E3B30"/>
                </a:solidFill>
                <a:latin typeface="Franklin Gothic Book"/>
              </a:rPr>
              <a:t>Шацкий</a:t>
            </a:r>
            <a:r>
              <a:rPr lang="ru-RU" sz="2200" dirty="0">
                <a:solidFill>
                  <a:srgbClr val="4E3B30"/>
                </a:solidFill>
                <a:latin typeface="Franklin Gothic Book"/>
              </a:rPr>
              <a:t> так определял его основные признаки:</a:t>
            </a:r>
            <a:br>
              <a:rPr lang="ru-RU" sz="2200" dirty="0">
                <a:solidFill>
                  <a:srgbClr val="4E3B30"/>
                </a:solidFill>
                <a:latin typeface="Franklin Gothic Book"/>
              </a:rPr>
            </a:br>
            <a:r>
              <a:rPr lang="ru-RU" sz="2200" dirty="0">
                <a:solidFill>
                  <a:srgbClr val="4E3B30"/>
                </a:solidFill>
                <a:latin typeface="Franklin Gothic Book"/>
              </a:rPr>
              <a:t>   - "внутренняя общность", единство педагогов и детей, преодоление "смыслового барьера" между ними;</a:t>
            </a:r>
            <a:br>
              <a:rPr lang="ru-RU" sz="2200" dirty="0">
                <a:solidFill>
                  <a:srgbClr val="4E3B30"/>
                </a:solidFill>
                <a:latin typeface="Franklin Gothic Book"/>
              </a:rPr>
            </a:br>
            <a:r>
              <a:rPr lang="ru-RU" sz="2200" dirty="0">
                <a:solidFill>
                  <a:srgbClr val="4E3B30"/>
                </a:solidFill>
                <a:latin typeface="Franklin Gothic Book"/>
              </a:rPr>
              <a:t>   - "нейтрализация аморальных сил" в детской среде, создание своей "Конституции", установление позитивных и принятых всеми правил;</a:t>
            </a:r>
            <a:br>
              <a:rPr lang="ru-RU" sz="2200" dirty="0">
                <a:solidFill>
                  <a:srgbClr val="4E3B30"/>
                </a:solidFill>
                <a:latin typeface="Franklin Gothic Book"/>
              </a:rPr>
            </a:br>
            <a:r>
              <a:rPr lang="ru-RU" sz="2200" dirty="0">
                <a:solidFill>
                  <a:srgbClr val="4E3B30"/>
                </a:solidFill>
                <a:latin typeface="Franklin Gothic Book"/>
              </a:rPr>
              <a:t> 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87354"/>
            <a:ext cx="1890201" cy="1890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41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96752"/>
            <a:ext cx="82089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195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4400" dirty="0" smtClean="0">
                <a:solidFill>
                  <a:srgbClr val="4E3B30"/>
                </a:solidFill>
                <a:latin typeface="Franklin Gothic Book"/>
              </a:rPr>
              <a:t>Школьная жизнь</a:t>
            </a:r>
            <a:r>
              <a:rPr lang="ru-RU" sz="4400" dirty="0" smtClean="0">
                <a:solidFill>
                  <a:srgbClr val="4E3B30"/>
                </a:solidFill>
                <a:latin typeface="Franklin Gothic Book"/>
              </a:rPr>
              <a:t>, </a:t>
            </a:r>
            <a:r>
              <a:rPr lang="ru-RU" sz="4400" dirty="0">
                <a:solidFill>
                  <a:srgbClr val="4E3B30"/>
                </a:solidFill>
                <a:latin typeface="Franklin Gothic Book"/>
              </a:rPr>
              <a:t>напряженная и интересная деятельность, подчиненная строгому режиму, наполненная разумным содержанием (трудом, самообслуживанием, игрой, искусством, спортом).</a:t>
            </a:r>
            <a:br>
              <a:rPr lang="ru-RU" sz="4400" dirty="0">
                <a:solidFill>
                  <a:srgbClr val="4E3B30"/>
                </a:solidFill>
                <a:latin typeface="Franklin Gothic Book"/>
              </a:rPr>
            </a:br>
            <a:r>
              <a:rPr lang="ru-RU" sz="4400" dirty="0">
                <a:solidFill>
                  <a:srgbClr val="4E3B30"/>
                </a:solidFill>
                <a:latin typeface="Franklin Gothic Book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35710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274320">
              <a:spcBef>
                <a:spcPct val="200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ea typeface="+mn-ea"/>
                <a:cs typeface="+mn-cs"/>
              </a:rPr>
              <a:t>   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48082"/>
            <a:ext cx="8712968" cy="338437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Шацкий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утверждал, что обучение и воспитание тогда приносит пользу, когда ставит личностно значимые проблемы и помогает их решать. Детей не нужно изолировать от острых современных вопросов, а нужно учить их справляться с ними, опираясь на общечеловеческие идеалы и ценности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ru-RU" sz="2000" b="1" i="1" u="sng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  <a:hlinkClick r:id="rId2" tooltip="Как воспитать ребенка трудолюбивым"/>
              </a:rPr>
              <a:t>Детский труд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, по его мнению, имеет воспитательное значение в первую очередь. Учащиеся овладевают различными формами трудовой деятельности, поскольку это поможет им в дальнейшем решать хозяйственные и производственные вопросы.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566678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lvl="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ru-RU" sz="32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/>
              </a:rPr>
              <a:t>В Своей работе использую </a:t>
            </a: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/>
              </a:rPr>
              <a:t>элементы технологии </a:t>
            </a:r>
            <a:r>
              <a:rPr lang="ru-RU" sz="32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/>
              </a:rPr>
              <a:t>Коллективного воспитания  </a:t>
            </a:r>
            <a:r>
              <a:rPr lang="ru-RU" sz="32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/>
              </a:rPr>
              <a:t>Шацкого</a:t>
            </a:r>
            <a:r>
              <a:rPr lang="ru-RU" sz="32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ranklin Gothic Medium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750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1495" y="2780928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     Человека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нельзя “сделать”, “ произвести”, “вылепить” как вещь, как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продукт, как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пассивный результат воздействия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извне, но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можно только обусловить его включение 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деятельность, вызвать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его собственную активность 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исключительно через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механизм этой его собственной (совместно с другими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людьми) деятельности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он формируется в то, что делает его эта деятельность.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i="1" dirty="0" err="1">
                <a:latin typeface="Arial" pitchFamily="34" charset="0"/>
                <a:cs typeface="Arial" pitchFamily="34" charset="0"/>
              </a:rPr>
              <a:t>Г.С.Батищев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95537" y="755168"/>
            <a:ext cx="8748464" cy="16934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elvetica Neue"/>
              </a:rPr>
              <a:t>Системно -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elvetica Neue"/>
              </a:rPr>
              <a:t>деятельностный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elvetica Neue"/>
              </a:rPr>
              <a:t>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elvetica Neue"/>
              </a:rPr>
              <a:t>подход в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elvetica Neue"/>
              </a:rPr>
              <a:t>воспитании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Helvetica Neue"/>
              </a:rPr>
              <a:t>как основа реализации ФГОС</a:t>
            </a:r>
            <a:endParaRPr lang="ru-RU" b="1" i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22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83568" y="692696"/>
            <a:ext cx="7776864" cy="5139779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Суть воспитания с точки зрения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деятельностного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подхода заключается в том, что в центре внимания стоит совместная деятельность детей и взрослых по реализации вместе выработанных целей и задач. Совместный поиск ценностей, норм, законов жизни в процессе деятельности и составляет содержание воспитательного про­цесса, реализуемого в контексте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деятельностного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подхода.</a:t>
            </a:r>
            <a:endParaRPr lang="ru-RU" sz="2600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66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7597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666666"/>
                </a:solidFill>
                <a:latin typeface="Arial" pitchFamily="34" charset="0"/>
                <a:ea typeface="Calibri"/>
                <a:cs typeface="Arial" pitchFamily="34" charset="0"/>
              </a:rPr>
              <a:t>Ещё одной особенностью использования </a:t>
            </a:r>
            <a:r>
              <a:rPr lang="ru-RU" sz="3200" dirty="0" err="1">
                <a:solidFill>
                  <a:srgbClr val="666666"/>
                </a:solidFill>
                <a:latin typeface="Arial" pitchFamily="34" charset="0"/>
                <a:ea typeface="Calibri"/>
                <a:cs typeface="Arial" pitchFamily="34" charset="0"/>
              </a:rPr>
              <a:t>деятельностного</a:t>
            </a:r>
            <a:r>
              <a:rPr lang="ru-RU" sz="3200" dirty="0">
                <a:solidFill>
                  <a:srgbClr val="666666"/>
                </a:solidFill>
                <a:latin typeface="Arial" pitchFamily="34" charset="0"/>
                <a:ea typeface="Calibri"/>
                <a:cs typeface="Arial" pitchFamily="34" charset="0"/>
              </a:rPr>
              <a:t> метода является необходимость предварительной подготовки детей в плане развития у них мышления, речи, творческих способностей, познавательных мотивов деятельности. Специальная работа в этом направлении предусмотрена в течение всех лет обучения детей в </a:t>
            </a:r>
            <a:r>
              <a:rPr lang="ru-RU" sz="3200" dirty="0" smtClean="0">
                <a:solidFill>
                  <a:srgbClr val="666666"/>
                </a:solidFill>
                <a:latin typeface="Arial" pitchFamily="34" charset="0"/>
                <a:ea typeface="Calibri"/>
                <a:cs typeface="Arial" pitchFamily="34" charset="0"/>
              </a:rPr>
              <a:t> школе - интернате.</a:t>
            </a:r>
            <a:r>
              <a:rPr lang="ru-RU" sz="3200" dirty="0">
                <a:solidFill>
                  <a:srgbClr val="666666"/>
                </a:solidFill>
                <a:latin typeface="Arial" pitchFamily="34" charset="0"/>
                <a:ea typeface="Calibri"/>
                <a:cs typeface="Arial" pitchFamily="34" charset="0"/>
              </a:rPr>
              <a:t> </a:t>
            </a:r>
            <a:br>
              <a:rPr lang="ru-RU" sz="3200" dirty="0">
                <a:solidFill>
                  <a:srgbClr val="666666"/>
                </a:solidFill>
                <a:latin typeface="Arial" pitchFamily="34" charset="0"/>
                <a:ea typeface="Calibri"/>
                <a:cs typeface="Arial" pitchFamily="34" charset="0"/>
              </a:rPr>
            </a:b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02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Здоровьесберегающие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G:\15.11.2017\SAM_6520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" b="5759"/>
          <a:stretch/>
        </p:blipFill>
        <p:spPr bwMode="auto">
          <a:xfrm>
            <a:off x="5717512" y="1988840"/>
            <a:ext cx="2814928" cy="224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15.11.2017\SAM_6535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1" t="2391" b="5983"/>
          <a:stretch/>
        </p:blipFill>
        <p:spPr bwMode="auto">
          <a:xfrm rot="5400000">
            <a:off x="566837" y="2825651"/>
            <a:ext cx="2820679" cy="244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4"/>
          <a:stretch/>
        </p:blipFill>
        <p:spPr bwMode="auto">
          <a:xfrm>
            <a:off x="3347864" y="3501008"/>
            <a:ext cx="3419475" cy="2514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1880" y="2924944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Физ. минутки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4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24744" cy="1143000"/>
          </a:xfrm>
        </p:spPr>
        <p:txBody>
          <a:bodyPr/>
          <a:lstStyle/>
          <a:p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очему </a:t>
            </a:r>
            <a:r>
              <a:rPr lang="ru-RU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спиннер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136904" cy="4032448"/>
          </a:xfrm>
        </p:spPr>
        <p:txBody>
          <a:bodyPr>
            <a:noAutofit/>
          </a:bodyPr>
          <a:lstStyle/>
          <a:p>
            <a:pPr marL="6858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94C600"/>
              </a:buClr>
              <a:buNone/>
            </a:pPr>
            <a:r>
              <a:rPr lang="ru-RU" sz="28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Спиннер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 — это  не просто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игрушка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,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но 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у нее есть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полезные свойства. </a:t>
            </a:r>
            <a:r>
              <a:rPr lang="ru-RU" sz="28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Спиннер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—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это небольшая игрушка, являющая своего рода тренажером для кисти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рук,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она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развивает моторику рук и оказывает антистрессовое воздействие на организм. Помогает сосредоточиться, снять раздражение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41168"/>
            <a:ext cx="2088231" cy="153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66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24744" cy="114300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Виды прогулок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518457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Спортивная прогулка.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 Во  время такой прогулки дети играют в спортивные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игры.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Прогулка-наблюдение.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Её основное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содержание чаще связанно с целенаправленным наблюдением учащихся за сезонными изменениями в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природе.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Прогулка – экскурсия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. Её назначение – ознакомить младших школьников с историей своего города, района, достижениями в науке , искусстве. Главное в такой прогулке – не само обозрение достопримечательного объекта, а разговор с детьми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Прогулка – творчество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</a:rPr>
              <a:t>. Определяющая задача этого вида прогулок – вызвать у детей эмоциональный подъём и организовать их творческую деятельность. 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30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692696"/>
            <a:ext cx="5580691" cy="114300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Виды прогулок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User\Desktop\доклады  и сообщения 2017-2018\SAM_3020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0" r="15767"/>
          <a:stretch/>
        </p:blipFill>
        <p:spPr bwMode="auto">
          <a:xfrm>
            <a:off x="276947" y="3996742"/>
            <a:ext cx="2545207" cy="25646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доклады  и сообщения 2017-2018\SDC1906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6"/>
          <a:stretch/>
        </p:blipFill>
        <p:spPr bwMode="auto">
          <a:xfrm>
            <a:off x="4355976" y="3356992"/>
            <a:ext cx="2160240" cy="2664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доклады  и сообщения 2017-2018\SAM_3033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4" r="11156"/>
          <a:stretch/>
        </p:blipFill>
        <p:spPr bwMode="auto">
          <a:xfrm>
            <a:off x="6379852" y="2159435"/>
            <a:ext cx="2328214" cy="31511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доклады  и сообщения 2017-2018\SDC190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41746"/>
            <a:ext cx="2088232" cy="27843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доклады  и сообщения 2017-2018\SDC1905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21113"/>
          <a:stretch/>
        </p:blipFill>
        <p:spPr bwMode="auto">
          <a:xfrm>
            <a:off x="2123728" y="2394969"/>
            <a:ext cx="2376264" cy="25822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99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Элементы театрализации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User\Desktop\доклады  и сообщения 2017-2018\SDC18960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48" b="23227"/>
          <a:stretch/>
        </p:blipFill>
        <p:spPr bwMode="auto">
          <a:xfrm>
            <a:off x="4391980" y="1844824"/>
            <a:ext cx="2520280" cy="28083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доклады  и сообщения 2017-2018\SDC19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29900"/>
            <a:ext cx="2880320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9" y="1988840"/>
            <a:ext cx="2808312" cy="22085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доклады  и сообщения 2017-2018\SDC18990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2" r="16469"/>
          <a:stretch/>
        </p:blipFill>
        <p:spPr bwMode="auto">
          <a:xfrm>
            <a:off x="2267744" y="3799972"/>
            <a:ext cx="2293034" cy="26945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9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24744" cy="114300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Трудовое воспитание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2" descr="C:\Users\User\Desktop\доклады  и сообщения 2017-2018\DSC0138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68" y="3356992"/>
            <a:ext cx="328237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доклады  и сообщения 2017-2018\DSC0138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27474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64904"/>
            <a:ext cx="1872208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00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6344" y="2060848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1.    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://xn--i1abbnckbmcl9fb.xn--p1ai/%D1%81%D1%82%D0%B0%D1%82%D1%8C%D0%B8/607002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032994" y="917848"/>
            <a:ext cx="7024688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Интернет – ресурсы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6344" y="2967335"/>
            <a:ext cx="62316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</a:t>
            </a:r>
            <a:r>
              <a:rPr lang="en-US" dirty="0" smtClean="0"/>
              <a:t>http</a:t>
            </a:r>
            <a:r>
              <a:rPr lang="en-US" dirty="0"/>
              <a:t>://xn--i1abbnckbmcl9fb.xn--p1ai/%D1%81%D1%82%D0%B0%D1%82%D1%8C%D0%B8/645872/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1490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</a:t>
            </a:r>
            <a:r>
              <a:rPr lang="en-US" dirty="0" smtClean="0"/>
              <a:t>http</a:t>
            </a:r>
            <a:r>
              <a:rPr lang="en-US" dirty="0"/>
              <a:t>://n-shkola.ru/articles/view/38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797152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</a:t>
            </a:r>
            <a:r>
              <a:rPr lang="en-US" dirty="0" smtClean="0"/>
              <a:t>https</a:t>
            </a:r>
            <a:r>
              <a:rPr lang="en-US" dirty="0"/>
              <a:t>://moluch.ru/conf/ped/archive/147/7130/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229200"/>
            <a:ext cx="5544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Arial"/>
              </a:rPr>
              <a:t>5. </a:t>
            </a:r>
            <a:r>
              <a:rPr lang="ru-RU" sz="2400" dirty="0">
                <a:solidFill>
                  <a:srgbClr val="000000"/>
                </a:solidFill>
                <a:latin typeface="Arial"/>
              </a:rPr>
              <a:t> </a:t>
            </a:r>
            <a:r>
              <a:rPr lang="ru-RU" sz="2400" dirty="0">
                <a:solidFill>
                  <a:srgbClr val="337AB7"/>
                </a:solidFill>
                <a:latin typeface="Arial"/>
                <a:hlinkClick r:id="rId3"/>
              </a:rPr>
              <a:t>https://superinf.ru/view_helpstud.php?id=732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01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366</TotalTime>
  <Words>637</Words>
  <Application>Microsoft Office PowerPoint</Application>
  <PresentationFormat>Экран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Остин</vt:lpstr>
      <vt:lpstr>      Использование современных  педагогических технологий при проведении  самоподготовки и внеклассных  мероприятий в условиях школы – интерната       </vt:lpstr>
      <vt:lpstr>Презентация PowerPoint</vt:lpstr>
      <vt:lpstr>Что такое   технология? </vt:lpstr>
      <vt:lpstr>Признаки технологии воспитания</vt:lpstr>
      <vt:lpstr> современные образовательные  технологии  </vt:lpstr>
      <vt:lpstr>Презентация PowerPoint</vt:lpstr>
      <vt:lpstr>Презентация PowerPoint</vt:lpstr>
      <vt:lpstr>Презентация PowerPoint</vt:lpstr>
      <vt:lpstr>   </vt:lpstr>
      <vt:lpstr>Системно - деятельностный подход в воспитании как основа реализации ФГОС</vt:lpstr>
      <vt:lpstr>Презентация PowerPoint</vt:lpstr>
      <vt:lpstr>Презентация PowerPoint</vt:lpstr>
      <vt:lpstr>Здоровьесберегающие   технологии</vt:lpstr>
      <vt:lpstr>Почему спиннер?</vt:lpstr>
      <vt:lpstr>Виды прогулок</vt:lpstr>
      <vt:lpstr>Виды прогулок</vt:lpstr>
      <vt:lpstr>Элементы театрализации</vt:lpstr>
      <vt:lpstr>Трудовое воспитание</vt:lpstr>
      <vt:lpstr>Интернет – ресурсы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современных  педагогических технологий при проведении  самоподготовки и внеклассных  занятий в условиях  школы – интерната       </dc:title>
  <dc:creator>User</dc:creator>
  <cp:lastModifiedBy>User</cp:lastModifiedBy>
  <cp:revision>38</cp:revision>
  <dcterms:created xsi:type="dcterms:W3CDTF">2018-01-04T12:34:41Z</dcterms:created>
  <dcterms:modified xsi:type="dcterms:W3CDTF">2018-01-12T19:59:41Z</dcterms:modified>
</cp:coreProperties>
</file>