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9" r:id="rId5"/>
    <p:sldId id="277" r:id="rId6"/>
    <p:sldId id="260" r:id="rId7"/>
    <p:sldId id="262" r:id="rId8"/>
    <p:sldId id="264" r:id="rId9"/>
    <p:sldId id="266" r:id="rId10"/>
    <p:sldId id="267" r:id="rId11"/>
    <p:sldId id="274" r:id="rId12"/>
    <p:sldId id="275" r:id="rId13"/>
    <p:sldId id="271" r:id="rId14"/>
    <p:sldId id="272" r:id="rId15"/>
    <p:sldId id="287" r:id="rId16"/>
    <p:sldId id="280" r:id="rId17"/>
    <p:sldId id="278" r:id="rId18"/>
    <p:sldId id="286" r:id="rId19"/>
    <p:sldId id="285" r:id="rId20"/>
    <p:sldId id="269" r:id="rId21"/>
    <p:sldId id="283" r:id="rId22"/>
    <p:sldId id="281" r:id="rId23"/>
    <p:sldId id="282" r:id="rId24"/>
    <p:sldId id="284" r:id="rId25"/>
    <p:sldId id="26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89" autoAdjust="0"/>
  </p:normalViewPr>
  <p:slideViewPr>
    <p:cSldViewPr>
      <p:cViewPr>
        <p:scale>
          <a:sx n="77" d="100"/>
          <a:sy n="77" d="100"/>
        </p:scale>
        <p:origin x="-68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CBE388-2765-42F3-B19F-4BBD1FC866C0}" type="datetimeFigureOut">
              <a:rPr lang="ru-RU" smtClean="0"/>
              <a:pPr/>
              <a:t>18.01.2018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C619A0D-3BE0-4281-B425-57CA8280A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chit.net/catalog/Himiya/114285/img35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img_url=http://abc.vvsu.ru/Books/ebooks_iskt/%DD%EB%E5%EA%F2%F0%EE%ED%ED%FB%E5%F3%F7%E5%E1%ED%E8%EA%E8/%D4%E8%E7%E8%EA%E0/college/www.college.ru/physics/op25part2/content/chapter1/section/paragraph15/images/1-15-1.gif&amp;iorient=&amp;ih=&amp;icolor=&amp;site=&amp;text=%D1%8D%D0%BB%D0%B5%D0%BA%D1%82%D1%80%D0%BE%D0%BB%D0%B8%D0%B7&amp;iw=&amp;wp=&amp;pos=0&amp;recent=&amp;type=&amp;isize=&amp;rpt=simage&amp;itype=&amp;nojs=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img_url=http://900igr.net/datai/fizika/Elektricheskij-tok-v-poluprovodnikakh/0014-023-Elektroliz-protsess-vydelenija-veschestva-na-elektrodakh-svjazannyj-s.jpg&amp;iorient=&amp;ih=&amp;icolor=&amp;p=4&amp;site=&amp;text=%D1%8D%D0%BB%D0%B5%D0%BA%D1%82%D1%80%D0%BE%D0%BB%D0%B8%D0%B7&amp;iw=&amp;wp=&amp;pos=137&amp;recent=&amp;type=&amp;isize=&amp;rpt=simage&amp;itype=&amp;nojs=1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saratov-shkola.ru/images/photos/542c773a5072b184280edd946ae4b15d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uv.es/bertomeu/revquim/persona/images/davy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bowmen.ru/wp-content/uploads/2010/04/7257_004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him.1september.ru/2003/30/5-14.gif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him.1september.ru/2003/30/5-11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://edu.dvgups.ru/METDOC/ITS/GIDRA/TEOR_OS_O_V/METOD/TEOR_OS_OV/Bir_8.files/image002.gi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900igr.net/datas/fizika/Elektricheskij-tok-v-poluprovodnikakh/0015-015-Primenenie-elektroliza-Ochistka-metallov-ot-primesej-poluchenie-chistoj.jpg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05800" cy="164306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Электролиз расплавов и растворов 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305800" cy="1357322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accent2">
                    <a:lumMod val="50000"/>
                  </a:schemeClr>
                </a:solidFill>
              </a:rPr>
              <a:t>ЭЛЕКТРОЛИЗ</a:t>
            </a:r>
            <a:endParaRPr lang="ru-RU" sz="6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386" name="Picture 2" descr="http://uchit.net/catalog/Himiya/114285/img3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786058"/>
            <a:ext cx="5357850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929066"/>
            <a:ext cx="8143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Электролиз-это совокупность окислительно-восстановительных процессов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протекающих при прохождении постоянного электрического тока через раствор или расплав электролита с погруженными в него электродами</a:t>
            </a:r>
            <a:endParaRPr lang="ru-RU" sz="28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26" name="Picture 2" descr="http://im8-tub-ru.yandex.net/i?id=238013670-20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66"/>
            <a:ext cx="4429156" cy="2428892"/>
          </a:xfrm>
          <a:prstGeom prst="rect">
            <a:avLst/>
          </a:prstGeom>
          <a:noFill/>
        </p:spPr>
      </p:pic>
      <p:sp>
        <p:nvSpPr>
          <p:cNvPr id="4" name="Выгнутая вправо стрелка 3"/>
          <p:cNvSpPr/>
          <p:nvPr/>
        </p:nvSpPr>
        <p:spPr>
          <a:xfrm>
            <a:off x="5143504" y="571480"/>
            <a:ext cx="3643338" cy="350046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хема эксперимента. Перемещение ионов в электролите под действием электрического поля. Катод. Анод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28604"/>
            <a:ext cx="6215106" cy="435771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43438" y="5143512"/>
            <a:ext cx="45005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Катод-это  отрицательно заряженный электрод -он обозначается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 K(-)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521495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Анод – это положительно заряженный электрод- он обозначается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 A(+)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8318197">
            <a:off x="5610641" y="1977577"/>
            <a:ext cx="1931705" cy="300783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 rot="13080056">
            <a:off x="1130586" y="2068755"/>
            <a:ext cx="1933202" cy="294606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256"/>
            <a:ext cx="50006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Под действием электрического тока  ионы приобретают направленное движение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т.е. катионы движутся к катоду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а анионы движутся к аноду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5362" name="Picture 2" descr="http://im0-tub-ru.yandex.net/i?id=327906351-48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071546"/>
            <a:ext cx="3286148" cy="257176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071670" y="357166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CuCL</a:t>
            </a:r>
            <a:r>
              <a:rPr lang="en-US" sz="2800" b="1" i="1" baseline="-25000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endParaRPr lang="ru-RU" sz="2800" b="1" i="1" baseline="-25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357166"/>
            <a:ext cx="882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Cu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2+</a:t>
            </a:r>
            <a:endParaRPr lang="ru-RU" sz="28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2132" y="357166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75000"/>
                  </a:schemeClr>
                </a:solidFill>
              </a:rPr>
              <a:t>+</a:t>
            </a:r>
            <a:endParaRPr lang="ru-RU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72198" y="214290"/>
            <a:ext cx="864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Cl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endParaRPr lang="ru-RU" sz="28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286116" y="642918"/>
            <a:ext cx="1226248" cy="1588"/>
          </a:xfrm>
          <a:prstGeom prst="straightConnector1">
            <a:avLst/>
          </a:prstGeom>
          <a:ln w="38100">
            <a:solidFill>
              <a:schemeClr val="bg2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786314" y="42862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При электролизе за счет электрической энергии протекают химические реакции :восстановление</a:t>
            </a:r>
          </a:p>
          <a:p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на катоде и окисление на аноде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285984" y="3643314"/>
            <a:ext cx="92869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5572132" y="3643314"/>
            <a:ext cx="92869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6" grpId="0"/>
      <p:bldP spid="7" grpId="0"/>
      <p:bldP spid="8" grpId="0"/>
      <p:bldP spid="9" grpId="0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14290"/>
            <a:ext cx="97155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Английский физик и химик, </a:t>
            </a:r>
          </a:p>
          <a:p>
            <a:pPr algn="ctr"/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один из основателей электрохимии</a:t>
            </a:r>
            <a:endParaRPr lang="ru-RU" sz="3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28596" y="5103674"/>
            <a:ext cx="871540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  <a:t>В 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  <a:t> конце 18 века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  <a:t> 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  <a:t> он</a:t>
            </a: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  <a:t>приобрел  репутацию хорошего химика. </a:t>
            </a:r>
            <a:b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</a:b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cs typeface="Arial" pitchFamily="34" charset="0"/>
              </a:rPr>
              <a:t>В первые годы XIX века  Дэви увлекся изучением действия электрического тока на различные вещества, в том числе на расплавленные соли и щелочи</a:t>
            </a:r>
          </a:p>
        </p:txBody>
      </p:sp>
      <p:pic>
        <p:nvPicPr>
          <p:cNvPr id="6" name="Picture 2" descr="http://saratov-shkola.ru/images/photos/542c773a5072b184280edd946ae4b15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285860"/>
            <a:ext cx="2714644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57158" y="5683110"/>
            <a:ext cx="878684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857232"/>
            <a:ext cx="30003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Первые его работы в  области электрохимии были посвящены изучению действия электрического тока на химические соединения. </a:t>
            </a:r>
          </a:p>
          <a:p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Он показал, что электрический ток вызывает разложение (электролиз) кислот и солей.</a:t>
            </a:r>
          </a:p>
          <a:p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Дэви получил электролизом два новых металла из расплавов их соединений - калий и натрий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388" y="857232"/>
            <a:ext cx="250033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Тридцатилетний ученый сумел в течение двух лет получить также  в свободном виде еще ранее неизвестные металлы: барий, кальций, магний и стронций. </a:t>
            </a:r>
          </a:p>
          <a:p>
            <a:endParaRPr lang="ru-RU" b="1" i="1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Это стало одним из самых выдающихся событий в истории открытия новых металлов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Picture 2" descr="http://www.uv.es/bertomeu/revquim/persona/images/dav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071546"/>
            <a:ext cx="31051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8" presetClass="emph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/>
      <p:bldP spid="4" grpId="0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400049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Сущность электролиза изображают  с помощью схемы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 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которая </a:t>
            </a:r>
          </a:p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показывает диссоциацию электролита,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направление движения ионов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процессы на  электродах и выделяющиеся вещества</a:t>
            </a:r>
            <a:endParaRPr lang="ru-RU" sz="28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64" y="2928934"/>
            <a:ext cx="5143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 smtClean="0">
                <a:solidFill>
                  <a:schemeClr val="bg2">
                    <a:lumMod val="75000"/>
                  </a:schemeClr>
                </a:solidFill>
              </a:rPr>
              <a:t>NaCl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3600" b="1" i="1" dirty="0" smtClean="0">
                <a:solidFill>
                  <a:schemeClr val="bg2">
                    <a:lumMod val="75000"/>
                  </a:schemeClr>
                </a:solidFill>
                <a:sym typeface="Symbol"/>
              </a:rPr>
              <a:t> 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  <a:sym typeface="Symbol"/>
              </a:rPr>
              <a:t>Na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  <a:sym typeface="Symbol"/>
              </a:rPr>
              <a:t>+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  <a:sym typeface="Symbol"/>
              </a:rPr>
              <a:t> + CL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  <a:sym typeface="Symbol"/>
              </a:rPr>
              <a:t>-</a:t>
            </a:r>
            <a:endParaRPr lang="ru-RU" sz="36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058" y="450057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K(-)</a:t>
            </a:r>
            <a:endParaRPr lang="ru-RU" sz="3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4071934" y="3429000"/>
            <a:ext cx="2214578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43834" y="4572008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(+)</a:t>
            </a:r>
            <a:endParaRPr lang="ru-RU" sz="28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215074" y="3429000"/>
            <a:ext cx="2143140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00430" y="5214950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Na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+ 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+ 1e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=Na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0</a:t>
            </a:r>
            <a:endParaRPr lang="ru-RU" sz="32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94391" y="5143512"/>
            <a:ext cx="2749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Cl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 -2e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=CL</a:t>
            </a:r>
            <a:r>
              <a:rPr lang="en-US" sz="3200" b="1" i="1" baseline="-25000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o</a:t>
            </a:r>
            <a:endParaRPr lang="ru-RU" sz="32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6" name="Picture 2" descr="http://bowmen.ru/wp-content/uploads/2010/04/7257_00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85728"/>
            <a:ext cx="3786214" cy="264320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3500430" y="5929330"/>
            <a:ext cx="52864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NaCL </a:t>
            </a:r>
            <a:r>
              <a:rPr lang="en-US" sz="2000" b="1" i="1" dirty="0" smtClean="0">
                <a:solidFill>
                  <a:schemeClr val="bg2">
                    <a:lumMod val="75000"/>
                  </a:schemeClr>
                </a:solidFill>
              </a:rPr>
              <a:t>            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4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Na + Cl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endParaRPr lang="ru-RU" sz="20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5500694" y="6357958"/>
            <a:ext cx="720000" cy="1588"/>
          </a:xfrm>
          <a:prstGeom prst="straightConnector1">
            <a:avLst/>
          </a:prstGeom>
          <a:ln w="571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  <p:bldP spid="13" grpId="0"/>
      <p:bldP spid="14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him.1september.ru/2003/30/5-14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143116"/>
            <a:ext cx="6643734" cy="44291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1500174"/>
            <a:ext cx="8215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Электролиз 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 расплава  </a:t>
            </a:r>
            <a:r>
              <a:rPr lang="en-US" sz="3200" b="1" i="1" dirty="0" err="1" smtClean="0">
                <a:solidFill>
                  <a:schemeClr val="bg2">
                    <a:lumMod val="75000"/>
                  </a:schemeClr>
                </a:solidFill>
              </a:rPr>
              <a:t>NaBr</a:t>
            </a:r>
            <a:endParaRPr lang="ru-RU" sz="3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I.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В расплаве электролита присутствуют только ионы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образовавшиеся при его</a:t>
            </a:r>
          </a:p>
          <a:p>
            <a:pPr algn="ctr"/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диссоциации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они и участвуют в окислительно-восстановительном процессе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Выгнутая вправо стрелка 7"/>
          <p:cNvSpPr/>
          <p:nvPr/>
        </p:nvSpPr>
        <p:spPr>
          <a:xfrm rot="974942">
            <a:off x="7101178" y="2003812"/>
            <a:ext cx="1827867" cy="32030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him.1september.ru/2003/30/5-1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43050"/>
            <a:ext cx="7215238" cy="47149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428604"/>
            <a:ext cx="728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Электролиз расплава </a:t>
            </a:r>
            <a:r>
              <a:rPr lang="en-US" sz="2800" b="1" i="1" dirty="0" err="1" smtClean="0">
                <a:solidFill>
                  <a:schemeClr val="bg2">
                    <a:lumMod val="75000"/>
                  </a:schemeClr>
                </a:solidFill>
              </a:rPr>
              <a:t>NaOH</a:t>
            </a:r>
            <a:endParaRPr lang="ru-RU" sz="28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20388733">
            <a:off x="7062066" y="48186"/>
            <a:ext cx="1917043" cy="341824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9141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II. 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Электролиз водного раствора электролита</a:t>
            </a:r>
            <a:endParaRPr lang="ru-RU" sz="28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928670"/>
            <a:ext cx="83582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В 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отличие 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от расплава в растворе электролита кроме ионов, получившихся при его диссоциации, присутствуют  еще и </a:t>
            </a:r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молекулы</a:t>
            </a:r>
          </a:p>
          <a:p>
            <a:pPr algn="ctr"/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воды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а также </a:t>
            </a:r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ионы 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H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+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и 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OH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endParaRPr lang="ru-RU" sz="24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5602" name="Picture 2" descr="http://edu.dvgups.ru/METDOC/ITS/GIDRA/TEOR_OS_O_V/METOD/TEOR_OS_OV/Bir_8.files/image002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214686"/>
            <a:ext cx="4143404" cy="3000396"/>
          </a:xfrm>
          <a:prstGeom prst="rect">
            <a:avLst/>
          </a:prstGeom>
          <a:noFill/>
        </p:spPr>
      </p:pic>
      <p:sp>
        <p:nvSpPr>
          <p:cNvPr id="5" name="Выгнутая вправо стрелка 4"/>
          <p:cNvSpPr/>
          <p:nvPr/>
        </p:nvSpPr>
        <p:spPr>
          <a:xfrm rot="1655655">
            <a:off x="6227897" y="2807626"/>
            <a:ext cx="2209440" cy="359374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285728"/>
            <a:ext cx="8799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00FF"/>
                </a:solidFill>
              </a:rPr>
              <a:t>MnZnCrFeCoNiSnPb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928670"/>
            <a:ext cx="850112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Если у катода накапливаются катионы металла (стоящего в ряду  напряжений после 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H2)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, то восстанавливаются </a:t>
            </a:r>
            <a:r>
              <a:rPr lang="ru-RU" sz="2800" b="1" i="1" u="sng" dirty="0" smtClean="0">
                <a:solidFill>
                  <a:schemeClr val="bg2">
                    <a:lumMod val="50000"/>
                  </a:schemeClr>
                </a:solidFill>
              </a:rPr>
              <a:t>ионы металла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71736" y="228599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bg2">
                    <a:lumMod val="50000"/>
                  </a:schemeClr>
                </a:solidFill>
              </a:rPr>
              <a:t>Cu</a:t>
            </a:r>
            <a:r>
              <a:rPr lang="en-US" sz="3600" b="1" i="1" baseline="30000" dirty="0" smtClean="0">
                <a:solidFill>
                  <a:schemeClr val="bg2">
                    <a:lumMod val="50000"/>
                  </a:schemeClr>
                </a:solidFill>
              </a:rPr>
              <a:t>2+</a:t>
            </a:r>
            <a:r>
              <a:rPr lang="en-US" sz="3600" b="1" i="1" dirty="0" smtClean="0">
                <a:solidFill>
                  <a:schemeClr val="bg2">
                    <a:lumMod val="50000"/>
                  </a:schemeClr>
                </a:solidFill>
              </a:rPr>
              <a:t>+2e</a:t>
            </a:r>
            <a:r>
              <a:rPr lang="en-US" sz="36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3600" b="1" i="1" dirty="0" smtClean="0">
                <a:solidFill>
                  <a:schemeClr val="bg2">
                    <a:lumMod val="50000"/>
                  </a:schemeClr>
                </a:solidFill>
              </a:rPr>
              <a:t>=Cu</a:t>
            </a:r>
            <a:r>
              <a:rPr lang="en-US" sz="3600" b="1" i="1" baseline="30000" dirty="0" smtClean="0">
                <a:solidFill>
                  <a:schemeClr val="bg2">
                    <a:lumMod val="50000"/>
                  </a:schemeClr>
                </a:solidFill>
              </a:rPr>
              <a:t>0</a:t>
            </a:r>
            <a:endParaRPr lang="ru-RU" sz="3600" b="1" i="1" baseline="30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3286124"/>
            <a:ext cx="81439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2)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Если у катода накапливаются катионы металла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стоящего в начале  ряда напряжений</a:t>
            </a:r>
          </a:p>
          <a:p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(по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 AL),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то восстанавливаются </a:t>
            </a:r>
            <a:r>
              <a:rPr lang="ru-RU" sz="2800" b="1" i="1" u="sng" dirty="0" smtClean="0">
                <a:solidFill>
                  <a:schemeClr val="bg2">
                    <a:lumMod val="50000"/>
                  </a:schemeClr>
                </a:solidFill>
              </a:rPr>
              <a:t>ионы водорода из молекул воды вместо катиона данного металла</a:t>
            </a:r>
          </a:p>
          <a:p>
            <a:pPr algn="ctr"/>
            <a:endParaRPr lang="ru-RU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5572140"/>
            <a:ext cx="53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3200" b="1" i="1" dirty="0" smtClean="0">
                <a:solidFill>
                  <a:schemeClr val="bg2">
                    <a:lumMod val="50000"/>
                  </a:schemeClr>
                </a:solidFill>
              </a:rPr>
              <a:t>H2O + 2e</a:t>
            </a:r>
            <a:r>
              <a:rPr lang="en-US" sz="32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3200" b="1" i="1" dirty="0" smtClean="0">
                <a:solidFill>
                  <a:schemeClr val="bg2">
                    <a:lumMod val="50000"/>
                  </a:schemeClr>
                </a:solidFill>
              </a:rPr>
              <a:t> = H2 + </a:t>
            </a:r>
            <a:r>
              <a:rPr lang="en-US" sz="4000" b="1" i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3200" b="1" i="1" dirty="0" smtClean="0">
                <a:solidFill>
                  <a:schemeClr val="bg2">
                    <a:lumMod val="50000"/>
                  </a:schemeClr>
                </a:solidFill>
              </a:rPr>
              <a:t>OH</a:t>
            </a:r>
            <a:r>
              <a:rPr lang="en-US" sz="32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endParaRPr lang="ru-RU" sz="3200" b="1" i="1" baseline="30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85728"/>
            <a:ext cx="2428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LiKBaCaNaMg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0760" y="285728"/>
            <a:ext cx="642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285728"/>
            <a:ext cx="2000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</a:rPr>
              <a:t>CuAgHgAu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285728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Al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0"/>
            <a:ext cx="81439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3)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Если у катода накапливаются катионы металла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который расположен в ряду напряжений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после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AL 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и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до 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H2),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то будут протекать два процесса: 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восстановление иона металла и ионов водорода из молекул воды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8860" y="2714620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Zn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2+ 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+2e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=Zn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0</a:t>
            </a:r>
            <a:endParaRPr lang="ru-RU" sz="2800" b="1" i="1" baseline="30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670" y="3214686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H2O +2e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=H2 +</a:t>
            </a:r>
            <a:r>
              <a:rPr lang="en-US" sz="4000" b="1" i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OH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endParaRPr lang="ru-RU" sz="2800" b="1" i="1" baseline="30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3857628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4)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Если в растворе смесь катионов  разных металлов</a:t>
            </a:r>
            <a:r>
              <a:rPr lang="en-US" sz="24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 то сначала восстанавливается менее активный 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5000636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5) При электролизе раствора кислоты на катоде восстанавливаются катионы водорода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0232" y="5929330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+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 +2e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=H2</a:t>
            </a:r>
            <a:r>
              <a:rPr lang="en-US" sz="2800" b="1" i="1" baseline="30000" dirty="0" smtClean="0">
                <a:solidFill>
                  <a:schemeClr val="bg2">
                    <a:lumMod val="50000"/>
                  </a:schemeClr>
                </a:solidFill>
              </a:rPr>
              <a:t>0</a:t>
            </a:r>
            <a:endParaRPr lang="ru-RU" sz="2800" b="1" i="1" baseline="30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214290"/>
            <a:ext cx="3143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LiKBaCaNaMgAl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214290"/>
            <a:ext cx="3429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0000FF"/>
                </a:solidFill>
              </a:rPr>
              <a:t>MnZnCrFeCoNiSnPb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214290"/>
            <a:ext cx="7858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16" y="214290"/>
            <a:ext cx="1768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</a:rPr>
              <a:t>CuAgHgAu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5011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Последовательность разрядки анионов на аноде зависит от природы аниона:</a:t>
            </a:r>
          </a:p>
          <a:p>
            <a:pPr algn="ctr"/>
            <a:endParaRPr lang="ru-RU" sz="3600" b="1" i="1" baseline="30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3786190"/>
            <a:ext cx="807249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1) При электролизе растворов солей </a:t>
            </a:r>
            <a:r>
              <a:rPr lang="ru-RU" sz="2800" b="1" i="1" dirty="0" err="1" smtClean="0">
                <a:solidFill>
                  <a:schemeClr val="bg2">
                    <a:lumMod val="75000"/>
                  </a:schemeClr>
                </a:solidFill>
              </a:rPr>
              <a:t>бескислородных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кислот( кроме фторидов)</a:t>
            </a:r>
          </a:p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окисляются анионы кислотных остатков</a:t>
            </a:r>
          </a:p>
          <a:p>
            <a:pPr algn="ctr"/>
            <a:r>
              <a:rPr lang="en-US" sz="40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CL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 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 - 2e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=CL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endParaRPr lang="ru-RU" sz="3600" b="1" i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500174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F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NO3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SO4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2-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OH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CL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2-</a:t>
            </a:r>
            <a:r>
              <a:rPr lang="ru-RU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Br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I</a:t>
            </a:r>
            <a:r>
              <a:rPr lang="en-US" sz="28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endParaRPr lang="ru-RU" sz="2800" b="1" i="1" baseline="30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857356" y="2214554"/>
            <a:ext cx="5643602" cy="45719"/>
          </a:xfrm>
          <a:prstGeom prst="rightArrow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2428868"/>
            <a:ext cx="7769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Восстановительная активность анионов усиливается</a:t>
            </a:r>
            <a:endParaRPr lang="ru-RU" sz="24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714752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</a:rPr>
              <a:t>3) 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При электролизе растворов щелочей окисляются </a:t>
            </a:r>
            <a:r>
              <a:rPr lang="ru-RU" sz="2800" b="1" i="1" dirty="0" err="1" smtClean="0">
                <a:solidFill>
                  <a:schemeClr val="bg2">
                    <a:lumMod val="75000"/>
                  </a:schemeClr>
                </a:solidFill>
              </a:rPr>
              <a:t>гидроксид-ионы</a:t>
            </a:r>
            <a:endParaRPr lang="ru-RU" sz="2800" b="1" i="1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ru-RU" sz="3600" b="1" i="1" dirty="0" smtClean="0">
                <a:solidFill>
                  <a:schemeClr val="bg2">
                    <a:lumMod val="75000"/>
                  </a:schemeClr>
                </a:solidFill>
              </a:rPr>
              <a:t>4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OH</a:t>
            </a:r>
            <a:r>
              <a:rPr lang="en-US" sz="32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 -4e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=O2 +</a:t>
            </a:r>
            <a:r>
              <a:rPr lang="en-US" sz="40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200" b="1" i="1" dirty="0" smtClean="0">
                <a:solidFill>
                  <a:schemeClr val="bg2">
                    <a:lumMod val="75000"/>
                  </a:schemeClr>
                </a:solidFill>
              </a:rPr>
              <a:t>H2O</a:t>
            </a:r>
            <a:endParaRPr lang="ru-RU" sz="3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571480"/>
            <a:ext cx="77867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2) При электролизе растворов солей</a:t>
            </a:r>
          </a:p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кислородосодержащих</a:t>
            </a:r>
          </a:p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кислот и фторидов  идет процесс окисления </a:t>
            </a:r>
            <a:r>
              <a:rPr lang="ru-RU" sz="2800" b="1" i="1" dirty="0" err="1" smtClean="0">
                <a:solidFill>
                  <a:schemeClr val="bg2">
                    <a:lumMod val="75000"/>
                  </a:schemeClr>
                </a:solidFill>
              </a:rPr>
              <a:t>гидроксид-ионов</a:t>
            </a:r>
            <a:endParaRPr lang="ru-RU" sz="2800" b="1" i="1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из молекул воды</a:t>
            </a:r>
          </a:p>
          <a:p>
            <a:pPr algn="ctr"/>
            <a:r>
              <a:rPr lang="ru-RU" sz="4000" b="1" i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H2O – 4e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</a:rPr>
              <a:t>-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3600" b="1" i="1" dirty="0" smtClean="0">
                <a:solidFill>
                  <a:schemeClr val="bg2">
                    <a:lumMod val="75000"/>
                  </a:schemeClr>
                </a:solidFill>
              </a:rPr>
              <a:t>=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O2 +</a:t>
            </a:r>
            <a:r>
              <a:rPr lang="en-US" sz="4000" b="1" i="1" dirty="0" smtClean="0">
                <a:solidFill>
                  <a:schemeClr val="bg2">
                    <a:lumMod val="75000"/>
                  </a:schemeClr>
                </a:solidFill>
              </a:rPr>
              <a:t>4</a:t>
            </a:r>
            <a:r>
              <a:rPr lang="en-US" sz="3600" b="1" i="1" dirty="0" smtClean="0">
                <a:solidFill>
                  <a:schemeClr val="bg2">
                    <a:lumMod val="75000"/>
                  </a:schemeClr>
                </a:solidFill>
              </a:rPr>
              <a:t>H</a:t>
            </a:r>
            <a:r>
              <a:rPr lang="en-US" sz="3600" b="1" i="1" baseline="30000" dirty="0" smtClean="0">
                <a:solidFill>
                  <a:schemeClr val="bg2">
                    <a:lumMod val="75000"/>
                  </a:schemeClr>
                </a:solidFill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8001056" cy="605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643042" y="2500306"/>
            <a:ext cx="20763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/>
                </a:solidFill>
              </a:rPr>
              <a:t>А знаете ли </a:t>
            </a:r>
          </a:p>
          <a:p>
            <a:r>
              <a:rPr lang="ru-RU" sz="2400" b="1" i="1" dirty="0" smtClean="0">
                <a:solidFill>
                  <a:schemeClr val="bg2"/>
                </a:solidFill>
              </a:rPr>
              <a:t>вы</a:t>
            </a:r>
            <a:r>
              <a:rPr lang="en-US" sz="2400" b="1" i="1" dirty="0" smtClean="0">
                <a:solidFill>
                  <a:schemeClr val="bg2"/>
                </a:solidFill>
              </a:rPr>
              <a:t>,</a:t>
            </a:r>
            <a:r>
              <a:rPr lang="ru-RU" sz="2400" b="1" i="1" dirty="0" smtClean="0">
                <a:solidFill>
                  <a:schemeClr val="bg2"/>
                </a:solidFill>
              </a:rPr>
              <a:t> что…..</a:t>
            </a:r>
            <a:endParaRPr lang="ru-RU" sz="2400" b="1" i="1" dirty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3438" y="1357298"/>
            <a:ext cx="3286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/>
                </a:solidFill>
              </a:rPr>
              <a:t>Современную жизнь без электролиза представить </a:t>
            </a:r>
          </a:p>
          <a:p>
            <a:r>
              <a:rPr lang="ru-RU" sz="2400" b="1" i="1" dirty="0" smtClean="0">
                <a:solidFill>
                  <a:schemeClr val="bg2"/>
                </a:solidFill>
              </a:rPr>
              <a:t>себе  уже невозможно….</a:t>
            </a:r>
            <a:endParaRPr lang="ru-RU" sz="2400" b="1" i="1" dirty="0">
              <a:solidFill>
                <a:schemeClr val="bg2"/>
              </a:solidFill>
            </a:endParaRPr>
          </a:p>
        </p:txBody>
      </p:sp>
      <p:pic>
        <p:nvPicPr>
          <p:cNvPr id="7" name="Picture 6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571876"/>
            <a:ext cx="862009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214414" y="2714620"/>
            <a:ext cx="707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Применение</a:t>
            </a:r>
            <a:r>
              <a:rPr lang="ru-RU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электролиза</a:t>
            </a:r>
            <a:endParaRPr lang="ru-RU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290" y="285728"/>
            <a:ext cx="65008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Электролизом расплавов  природных соединений  получают активные металлы</a:t>
            </a:r>
          </a:p>
          <a:p>
            <a:pPr algn="ctr"/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(K, </a:t>
            </a:r>
            <a:r>
              <a:rPr lang="en-US" sz="2400" b="1" i="1" dirty="0" err="1" smtClean="0">
                <a:solidFill>
                  <a:schemeClr val="bg2">
                    <a:lumMod val="50000"/>
                  </a:schemeClr>
                </a:solidFill>
              </a:rPr>
              <a:t>Na,Be,Ca,Ba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…)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4876" y="5072074"/>
            <a:ext cx="44291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Электролизом растворов солей получают- </a:t>
            </a:r>
          </a:p>
          <a:p>
            <a:pPr algn="ctr"/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Zn,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bg2">
                    <a:lumMod val="50000"/>
                  </a:schemeClr>
                </a:solidFill>
              </a:rPr>
              <a:t>Cd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Co…..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000636"/>
            <a:ext cx="45720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Электролиз используют для получения -</a:t>
            </a:r>
          </a:p>
          <a:p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F2,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CL2, H2,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O2,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bg2">
                    <a:lumMod val="50000"/>
                  </a:schemeClr>
                </a:solidFill>
              </a:rPr>
              <a:t>NaOH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и ….</a:t>
            </a:r>
            <a:endParaRPr lang="ru-RU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>
            <a:off x="428596" y="3000372"/>
            <a:ext cx="1285884" cy="20002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7715272" y="3071810"/>
            <a:ext cx="1214446" cy="17145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вверх 13"/>
          <p:cNvSpPr/>
          <p:nvPr/>
        </p:nvSpPr>
        <p:spPr>
          <a:xfrm flipH="1">
            <a:off x="4286248" y="2071678"/>
            <a:ext cx="428628" cy="6429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9" grpId="0"/>
      <p:bldP spid="10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900igr.net/datas/fizika/Elektricheskij-tok-v-poluprovodnikakh/0015-015-Primenenie-elektroliza-Ochistka-metallov-ot-primesej-poluchenie-chistoj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8"/>
            <a:ext cx="8001056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5000636"/>
            <a:ext cx="82868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2"/>
                </a:solidFill>
              </a:rPr>
              <a:t>Но…..уже в середине XIX века некоторые химики указывали на то, что алюминий можно получать путем электролиза. В 1854 году Роберт Бунзен – немецкий химик-экспериментатор получил алюминий путем электролиза расплава хлористого алюминия (</a:t>
            </a:r>
            <a:r>
              <a:rPr lang="en-US" sz="2000" b="1" i="1" dirty="0" smtClean="0">
                <a:solidFill>
                  <a:schemeClr val="bg2"/>
                </a:solidFill>
              </a:rPr>
              <a:t>AlCl3)</a:t>
            </a:r>
            <a:endParaRPr lang="ru-RU" sz="2000" b="1" i="1" dirty="0">
              <a:solidFill>
                <a:schemeClr val="bg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143248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2"/>
                </a:solidFill>
              </a:rPr>
              <a:t>Сегодня в 21 веке невозможно представить нас без алюминия. </a:t>
            </a:r>
          </a:p>
          <a:p>
            <a:r>
              <a:rPr lang="ru-RU" sz="2000" b="1" i="1" dirty="0" smtClean="0">
                <a:solidFill>
                  <a:schemeClr val="bg2"/>
                </a:solidFill>
              </a:rPr>
              <a:t>Этот блестящий легкий металл, прекрасный проводник электричества, получил в последние десятилетия самое широкое применение в различных отраслях производства.</a:t>
            </a:r>
          </a:p>
          <a:p>
            <a:r>
              <a:rPr lang="ru-RU" sz="2000" b="1" i="1" dirty="0" smtClean="0">
                <a:solidFill>
                  <a:schemeClr val="bg2"/>
                </a:solidFill>
              </a:rPr>
              <a:t>И получают его много электролизом  давно по отработанной технологии…</a:t>
            </a:r>
            <a:endParaRPr lang="ru-RU" sz="2000" b="1" i="1" dirty="0">
              <a:solidFill>
                <a:schemeClr val="bg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314327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290"/>
            <a:ext cx="3286148" cy="2500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трелка вправо 6"/>
          <p:cNvSpPr/>
          <p:nvPr/>
        </p:nvSpPr>
        <p:spPr>
          <a:xfrm rot="5400000">
            <a:off x="3646096" y="1568822"/>
            <a:ext cx="1602756" cy="14654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000108"/>
            <a:ext cx="171451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071678"/>
            <a:ext cx="185738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071810"/>
            <a:ext cx="178595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7158" y="4500570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</a:rPr>
              <a:t>При помощи электролиза монету можно покрыть тонким слоем многих металлов . </a:t>
            </a:r>
          </a:p>
          <a:p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</a:rPr>
              <a:t>Но первом фото монета покрыта слоем </a:t>
            </a:r>
            <a:r>
              <a:rPr lang="ru-RU" sz="2000" b="1" i="1" u="sng" dirty="0" smtClean="0">
                <a:solidFill>
                  <a:schemeClr val="bg2">
                    <a:lumMod val="75000"/>
                  </a:schemeClr>
                </a:solidFill>
              </a:rPr>
              <a:t>цинка </a:t>
            </a: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</a:rPr>
              <a:t>, на втором эта же монета , но она уже </a:t>
            </a:r>
            <a:r>
              <a:rPr lang="ru-RU" sz="2000" b="1" i="1" u="sng" dirty="0" smtClean="0">
                <a:solidFill>
                  <a:schemeClr val="bg2">
                    <a:lumMod val="75000"/>
                  </a:schemeClr>
                </a:solidFill>
              </a:rPr>
              <a:t>золотая </a:t>
            </a: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</a:rPr>
              <a:t>, а на третьем фото она стала опять </a:t>
            </a:r>
            <a:r>
              <a:rPr lang="ru-RU" sz="2000" b="1" i="1" u="sng" dirty="0" smtClean="0">
                <a:solidFill>
                  <a:schemeClr val="bg2">
                    <a:lumMod val="75000"/>
                  </a:schemeClr>
                </a:solidFill>
              </a:rPr>
              <a:t>медной</a:t>
            </a: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</a:rPr>
              <a:t> с красивым оттенком . </a:t>
            </a:r>
          </a:p>
          <a:p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</a:rPr>
              <a:t>Это одна и та же монета – копеечка 1924 года .</a:t>
            </a:r>
            <a:endParaRPr lang="ru-RU" sz="20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214290"/>
            <a:ext cx="4769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bg2"/>
                </a:solidFill>
              </a:rPr>
              <a:t>ЭТО ИНТЕРЕСНО…..</a:t>
            </a:r>
            <a:endParaRPr lang="ru-RU" sz="3600" b="1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6050" y="642918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Проверь себя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2285992"/>
            <a:ext cx="69294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 электролизе водного раствора  хлорида  лития (</a:t>
            </a:r>
            <a:r>
              <a:rPr lang="en-US" sz="28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LiCL</a:t>
            </a:r>
            <a:r>
              <a:rPr lang="en-US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) </a:t>
            </a:r>
            <a:r>
              <a:rPr lang="ru-RU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на аноде в результате электролиза образуется:</a:t>
            </a:r>
            <a:endParaRPr lang="ru-RU" sz="20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68" y="4214818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1) хлор</a:t>
            </a:r>
            <a:endParaRPr lang="ru-RU" sz="28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0430" y="4714884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2) литий</a:t>
            </a:r>
            <a:endParaRPr lang="ru-RU" sz="28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521495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3) кислород</a:t>
            </a:r>
            <a:endParaRPr lang="ru-RU" sz="28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0430" y="5786454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4) водород</a:t>
            </a:r>
            <a:endParaRPr lang="ru-RU" sz="28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" name="Picture 6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1"/>
            <a:ext cx="1362075" cy="1643074"/>
          </a:xfrm>
          <a:prstGeom prst="rect">
            <a:avLst/>
          </a:prstGeom>
          <a:noFill/>
        </p:spPr>
      </p:pic>
      <p:pic>
        <p:nvPicPr>
          <p:cNvPr id="13" name="Picture 6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214290"/>
            <a:ext cx="1362075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1000108"/>
            <a:ext cx="3356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Проверь себя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3" name="Picture 5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214291"/>
            <a:ext cx="1362075" cy="1643074"/>
          </a:xfrm>
          <a:prstGeom prst="rect">
            <a:avLst/>
          </a:prstGeom>
          <a:noFill/>
        </p:spPr>
      </p:pic>
      <p:pic>
        <p:nvPicPr>
          <p:cNvPr id="2054" name="Picture 6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1"/>
            <a:ext cx="1362075" cy="164307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4282" y="2285992"/>
            <a:ext cx="8643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При электролизе водного раствора сульфата </a:t>
            </a:r>
          </a:p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меди (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II)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 ( 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CuSO4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на катоде выделится:</a:t>
            </a:r>
            <a:endParaRPr lang="ru-RU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6116" y="3429000"/>
            <a:ext cx="2000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А) кислород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6116" y="4000504"/>
            <a:ext cx="1810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Б) водород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6116" y="4572008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В) медь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86116" y="5143512"/>
            <a:ext cx="1212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Г) сера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2" grpId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1000108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Проверь себя</a:t>
            </a:r>
            <a:endParaRPr lang="ru-RU" sz="36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2428868"/>
            <a:ext cx="864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Установите соответствие между формулой соли и</a:t>
            </a:r>
          </a:p>
          <a:p>
            <a:pPr algn="ctr"/>
            <a:r>
              <a:rPr lang="ru-RU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продуктом</a:t>
            </a:r>
            <a:r>
              <a:rPr lang="en-US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образующимся на инертном аноде при электролизе ее водного раствора</a:t>
            </a:r>
            <a:endParaRPr lang="ru-RU" sz="24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3786190"/>
            <a:ext cx="2276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Формула соли</a:t>
            </a:r>
            <a:endParaRPr lang="ru-RU" sz="24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628" y="3786190"/>
            <a:ext cx="299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Продукт на аноде</a:t>
            </a:r>
            <a:endParaRPr lang="ru-RU" sz="24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4357694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А)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NiSO4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4857760"/>
            <a:ext cx="1766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Б)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NaCLO4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5286388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В) </a:t>
            </a:r>
            <a:r>
              <a:rPr lang="en-US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LiCL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715016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Г) </a:t>
            </a:r>
            <a:r>
              <a:rPr lang="en-US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RbBr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86380" y="4286256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1)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6380" y="4714884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2) SO2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86380" y="5072074"/>
            <a:ext cx="104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3)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CL2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86380" y="5500702"/>
            <a:ext cx="942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4)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O2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6380" y="5929330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5)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H2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6380" y="6396335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6)Br2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9" name="Прямая со стрелкой 18"/>
          <p:cNvCxnSpPr>
            <a:stCxn id="8" idx="3"/>
            <a:endCxn id="15" idx="1"/>
          </p:cNvCxnSpPr>
          <p:nvPr/>
        </p:nvCxnSpPr>
        <p:spPr>
          <a:xfrm>
            <a:off x="1997560" y="4588527"/>
            <a:ext cx="3288820" cy="114300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5" idx="1"/>
          </p:cNvCxnSpPr>
          <p:nvPr/>
        </p:nvCxnSpPr>
        <p:spPr>
          <a:xfrm>
            <a:off x="2285984" y="5143512"/>
            <a:ext cx="3000396" cy="58802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785918" y="5357826"/>
            <a:ext cx="3571900" cy="26923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1" idx="3"/>
            <a:endCxn id="17" idx="1"/>
          </p:cNvCxnSpPr>
          <p:nvPr/>
        </p:nvCxnSpPr>
        <p:spPr>
          <a:xfrm>
            <a:off x="1790772" y="5945849"/>
            <a:ext cx="3495608" cy="681319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6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1"/>
            <a:ext cx="1362075" cy="1643074"/>
          </a:xfrm>
          <a:prstGeom prst="rect">
            <a:avLst/>
          </a:prstGeom>
          <a:noFill/>
        </p:spPr>
      </p:pic>
      <p:pic>
        <p:nvPicPr>
          <p:cNvPr id="26" name="Picture 6" descr="C:\Users\n.popov\AppData\Local\Microsoft\Windows\Temporary Internet Files\Content.IE5\YQCAS3VS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214290"/>
            <a:ext cx="1362075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1071546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Проверь себя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n.popov\AppData\Local\Microsoft\Windows\Temporary Internet Files\Content.IE5\94RQ2NU7\MC90043441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14290"/>
            <a:ext cx="1625600" cy="1643074"/>
          </a:xfrm>
          <a:prstGeom prst="rect">
            <a:avLst/>
          </a:prstGeom>
          <a:noFill/>
        </p:spPr>
      </p:pic>
      <p:pic>
        <p:nvPicPr>
          <p:cNvPr id="1028" name="Picture 4" descr="C:\Users\n.popov\AppData\Local\Microsoft\Windows\Temporary Internet Files\Content.IE5\94RQ2NU7\MC90043441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625600" cy="164307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2214554"/>
            <a:ext cx="8715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Установите соответствие между формулой вещества и продуктом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образующимся на катоде при электролизе его водного раствора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3429000"/>
            <a:ext cx="3090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Формула вещества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8" y="3500438"/>
            <a:ext cx="2938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Продукт реакции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4071942"/>
            <a:ext cx="184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А)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 Ca(OH)2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4500570"/>
            <a:ext cx="1579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Б)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AgNO3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8" y="5000636"/>
            <a:ext cx="1967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В)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AL(NO3)3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786" y="5500702"/>
            <a:ext cx="1433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Г)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HNO3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9322" y="4000504"/>
            <a:ext cx="1494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1)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Ag,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H2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0760" y="4429132"/>
            <a:ext cx="961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2)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Ca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0760" y="4786322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3)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O2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00760" y="5214950"/>
            <a:ext cx="909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4)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Ag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0760" y="5715016"/>
            <a:ext cx="901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5)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AL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00760" y="6143644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6)H2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20" name="Прямая со стрелкой 19"/>
          <p:cNvCxnSpPr>
            <a:stCxn id="9" idx="3"/>
            <a:endCxn id="18" idx="1"/>
          </p:cNvCxnSpPr>
          <p:nvPr/>
        </p:nvCxnSpPr>
        <p:spPr>
          <a:xfrm>
            <a:off x="2562931" y="4302775"/>
            <a:ext cx="3437829" cy="2071702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6" idx="1"/>
          </p:cNvCxnSpPr>
          <p:nvPr/>
        </p:nvCxnSpPr>
        <p:spPr>
          <a:xfrm>
            <a:off x="2357422" y="4786322"/>
            <a:ext cx="3643338" cy="659461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1" idx="3"/>
            <a:endCxn id="18" idx="1"/>
          </p:cNvCxnSpPr>
          <p:nvPr/>
        </p:nvCxnSpPr>
        <p:spPr>
          <a:xfrm>
            <a:off x="2681681" y="5231469"/>
            <a:ext cx="3319079" cy="1143008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285984" y="5857892"/>
            <a:ext cx="3640992" cy="483547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75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857232"/>
            <a:ext cx="3237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Проверь себя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357430"/>
            <a:ext cx="85352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Установите соответствие между названием вещества и способом его получения</a:t>
            </a:r>
            <a:endParaRPr lang="ru-RU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3357562"/>
            <a:ext cx="3216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Название вещества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6314" y="3357562"/>
            <a:ext cx="4357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Получение электролизом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3929066"/>
            <a:ext cx="1699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А) Никель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4429132"/>
            <a:ext cx="1835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Б) Натрий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4929198"/>
            <a:ext cx="2210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В) Алюминий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786" y="5429264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Г) Бром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2" y="4143380"/>
            <a:ext cx="2639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) Раствора </a:t>
            </a:r>
            <a:r>
              <a:rPr lang="en-US" sz="2400" b="1" i="1" dirty="0" err="1" smtClean="0">
                <a:solidFill>
                  <a:schemeClr val="bg2">
                    <a:lumMod val="50000"/>
                  </a:schemeClr>
                </a:solidFill>
              </a:rPr>
              <a:t>KBr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7752" y="4572008"/>
            <a:ext cx="344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3)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Раствора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AL(NO3)3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5000636"/>
            <a:ext cx="3218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4)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Раствора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Na2SO4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57752" y="5429264"/>
            <a:ext cx="2977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5)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Раствора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NiSO4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282" y="5857892"/>
            <a:ext cx="435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6)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</a:rPr>
              <a:t>AL2O3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в расплавленном криолите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57752" y="3714752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1) Расплава </a:t>
            </a:r>
            <a:r>
              <a:rPr lang="en-US" sz="2400" b="1" i="1" dirty="0" err="1" smtClean="0">
                <a:solidFill>
                  <a:schemeClr val="bg2">
                    <a:lumMod val="50000"/>
                  </a:schemeClr>
                </a:solidFill>
              </a:rPr>
              <a:t>NaOH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9" name="Прямая со стрелкой 18"/>
          <p:cNvCxnSpPr>
            <a:endCxn id="15" idx="1"/>
          </p:cNvCxnSpPr>
          <p:nvPr/>
        </p:nvCxnSpPr>
        <p:spPr>
          <a:xfrm>
            <a:off x="2357422" y="4214818"/>
            <a:ext cx="2500330" cy="1445279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428860" y="4000505"/>
            <a:ext cx="2520925" cy="714379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0" idx="3"/>
          </p:cNvCxnSpPr>
          <p:nvPr/>
        </p:nvCxnSpPr>
        <p:spPr>
          <a:xfrm>
            <a:off x="2996519" y="5160031"/>
            <a:ext cx="1861233" cy="912175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1" idx="3"/>
          </p:cNvCxnSpPr>
          <p:nvPr/>
        </p:nvCxnSpPr>
        <p:spPr>
          <a:xfrm flipV="1">
            <a:off x="2121408" y="4500571"/>
            <a:ext cx="2879220" cy="1159526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C:\Users\n.popov\AppData\Local\Microsoft\Windows\Temporary Internet Files\Content.IE5\94RQ2NU7\MC90043441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625600" cy="1643074"/>
          </a:xfrm>
          <a:prstGeom prst="rect">
            <a:avLst/>
          </a:prstGeom>
          <a:noFill/>
        </p:spPr>
      </p:pic>
      <p:pic>
        <p:nvPicPr>
          <p:cNvPr id="24" name="Picture 4" descr="C:\Users\n.popov\AppData\Local\Microsoft\Windows\Temporary Internet Files\Content.IE5\94RQ2NU7\MC90043441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14290"/>
            <a:ext cx="1625600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000240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http://saratov-shkola.ru/images/photos/542c773a5072b184280edd946ae4b15d.jpg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2571744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http://bowmen.ru/wp-content/uploads/2010/04/7257_004.jpg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3000372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http://him.1september.ru/2010/12/21-1.jpg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3500438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http://bowmen.ru/wp-content/uploads/2010/04/7257_004.jpg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3929066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http://him.1september.ru/2003/30/5-11.jpg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4286256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http://900igr.net/datas/khimija/Neorganicheskaja-khimija/0093-093-Elektroliz-vodnykh-rastvorov.jpg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214290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Источники литературы:</a:t>
            </a:r>
            <a:endParaRPr lang="ru-RU" sz="2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714356"/>
            <a:ext cx="892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И.И. </a:t>
            </a:r>
            <a:r>
              <a:rPr lang="ru-RU" b="1" i="1" dirty="0" err="1" smtClean="0">
                <a:solidFill>
                  <a:schemeClr val="bg2">
                    <a:lumMod val="75000"/>
                  </a:schemeClr>
                </a:solidFill>
              </a:rPr>
              <a:t>Новошинский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 Н.С. </a:t>
            </a:r>
            <a:r>
              <a:rPr lang="ru-RU" b="1" i="1" dirty="0" err="1" smtClean="0">
                <a:solidFill>
                  <a:schemeClr val="bg2">
                    <a:lumMod val="75000"/>
                  </a:schemeClr>
                </a:solidFill>
              </a:rPr>
              <a:t>Новошинская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  Химия  профильный уровень 10 класс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00166" y="1285860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75000"/>
                  </a:schemeClr>
                </a:solidFill>
              </a:rPr>
              <a:t>Источники изображений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5786" y="5072074"/>
            <a:ext cx="7072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http://900igr.net/datas/fizika/Elektricheskij-tok-v-poluprovodnikakh/0015-015-Primenenie-elektroliza-Ochistka-metallov-ot-primesej-poluchenie-chistoj.jpg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5786" y="6000768"/>
            <a:ext cx="585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http://ppt4web.ru/images/40/2332/310/img11.jpg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1666</TotalTime>
  <Words>998</Words>
  <Application>Microsoft Office PowerPoint</Application>
  <PresentationFormat>Экран (4:3)</PresentationFormat>
  <Paragraphs>157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Бумажная</vt:lpstr>
      <vt:lpstr>ЭЛЕКТРОЛИЗ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ЭЛЕКТРОЛИЗ</dc:title>
  <dc:creator>Попов Николай Анатольевич</dc:creator>
  <cp:lastModifiedBy>Кострикова Ирина Анатольевна</cp:lastModifiedBy>
  <cp:revision>171</cp:revision>
  <dcterms:created xsi:type="dcterms:W3CDTF">2013-04-26T18:13:41Z</dcterms:created>
  <dcterms:modified xsi:type="dcterms:W3CDTF">2018-01-18T12:43:23Z</dcterms:modified>
</cp:coreProperties>
</file>