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7" r:id="rId2"/>
    <p:sldId id="258" r:id="rId3"/>
    <p:sldId id="259" r:id="rId4"/>
    <p:sldId id="260" r:id="rId5"/>
    <p:sldId id="261" r:id="rId6"/>
    <p:sldId id="276" r:id="rId7"/>
    <p:sldId id="277" r:id="rId8"/>
    <p:sldId id="263" r:id="rId9"/>
    <p:sldId id="264" r:id="rId10"/>
    <p:sldId id="265" r:id="rId11"/>
    <p:sldId id="278" r:id="rId12"/>
    <p:sldId id="279" r:id="rId13"/>
    <p:sldId id="280" r:id="rId14"/>
    <p:sldId id="281" r:id="rId15"/>
    <p:sldId id="266" r:id="rId16"/>
    <p:sldId id="267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000"/>
    <a:srgbClr val="250E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33" autoAdjust="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123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36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003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802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54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14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00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653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695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662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866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399A9-7C77-4D86-A4E7-E03E27C857DF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1272B-43DB-4F7A-A89F-FDCA1C62B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215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570186"/>
          </a:xfrm>
        </p:spPr>
        <p:txBody>
          <a:bodyPr>
            <a:noAutofit/>
          </a:bodyPr>
          <a:lstStyle/>
          <a:p>
            <a:r>
              <a:rPr lang="ru-RU" sz="3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Самостоятельные и служебные части речи.</a:t>
            </a:r>
            <a:br>
              <a:rPr lang="ru-RU" sz="3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Предлог как часть речи.</a:t>
            </a:r>
            <a:endParaRPr lang="ru-RU" sz="3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b="1" kern="10" dirty="0" smtClean="0">
              <a:ln w="9525">
                <a:solidFill>
                  <a:srgbClr val="333399"/>
                </a:solidFill>
                <a:round/>
                <a:headEnd/>
                <a:tailEnd/>
              </a:ln>
              <a:solidFill>
                <a:srgbClr val="333399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ru-RU" b="1" kern="10" dirty="0" smtClean="0">
                <a:ln w="9525">
                  <a:solidFill>
                    <a:srgbClr val="333399"/>
                  </a:solidFill>
                  <a:round/>
                  <a:headEnd/>
                  <a:tailEnd/>
                </a:ln>
                <a:solidFill>
                  <a:srgbClr val="333399"/>
                </a:solidFill>
                <a:latin typeface="Times New Roman"/>
                <a:cs typeface="Times New Roman"/>
              </a:rPr>
              <a:t>Цели урока:</a:t>
            </a:r>
          </a:p>
          <a:p>
            <a:pPr marL="0" indent="0">
              <a:buNone/>
            </a:pPr>
            <a:endParaRPr lang="ru-RU" b="1" kern="10" dirty="0" smtClean="0">
              <a:ln w="9525">
                <a:solidFill>
                  <a:srgbClr val="333399"/>
                </a:solidFill>
                <a:round/>
                <a:headEnd/>
                <a:tailEnd/>
              </a:ln>
              <a:solidFill>
                <a:srgbClr val="333399"/>
              </a:solidFill>
              <a:latin typeface="Times New Roman"/>
              <a:cs typeface="Times New Roman"/>
            </a:endParaRPr>
          </a:p>
          <a:p>
            <a:pPr marL="457200" indent="-457200">
              <a:buAutoNum type="arabicParenR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Систематизировать знания о самостоятельных и служебных частях речи;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  Познакомиться с предлогом как частью речи.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487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Запишите предложения. Надпишите над словами части речи.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Вот уже третью ночь мне, увы, не спалось из-за встревожившего меня известия.</a:t>
            </a:r>
          </a:p>
          <a:p>
            <a:pPr marL="0" indent="0">
              <a:buNone/>
            </a:pP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Чуть-чуть подмораживает, и на лужах, ломаясь под ногами, хрустит хрупкий ледок.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64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Проверьте себя!</a:t>
            </a:r>
            <a:endParaRPr lang="ru-RU" sz="32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Имена существительные: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ночь, известия, лужах, ногами, ледок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Имя прилагательное: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тонкий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Имя числительное: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третью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Глагол: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хрустит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Местоимения: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мне, меня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 Причастие: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встревожившего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7. Деепричастие: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ломаясь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8. Наречия: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уже, чуть-чуть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9. Категория состояния: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спалось, подмораживает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10. Предлоги: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из-за, на, под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11. Частицы: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вот, не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12. Союз: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13. Междометие: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увы</a:t>
            </a:r>
          </a:p>
        </p:txBody>
      </p:sp>
    </p:spTree>
    <p:extLst>
      <p:ext uri="{BB962C8B-B14F-4D97-AF65-F5344CB8AC3E}">
        <p14:creationId xmlns:p14="http://schemas.microsoft.com/office/powerpoint/2010/main" val="400666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Части речи</a:t>
            </a:r>
            <a:endParaRPr lang="ru-RU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1780723"/>
            <a:ext cx="3960440" cy="50162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3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Служебные</a:t>
            </a:r>
            <a:r>
              <a:rPr lang="ru-RU" sz="33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Предлог	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Союз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Частица	</a:t>
            </a:r>
          </a:p>
          <a:p>
            <a:pPr marL="0" indent="0">
              <a:buNone/>
            </a:pPr>
            <a:endParaRPr lang="ru-RU" sz="3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771800" y="1124744"/>
            <a:ext cx="158417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076056" y="1060643"/>
            <a:ext cx="136815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бъект 2"/>
          <p:cNvSpPr txBox="1">
            <a:spLocks/>
          </p:cNvSpPr>
          <p:nvPr/>
        </p:nvSpPr>
        <p:spPr>
          <a:xfrm>
            <a:off x="547936" y="1925216"/>
            <a:ext cx="3960440" cy="499715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Самостоятельные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	</a:t>
            </a:r>
            <a:endParaRPr lang="ru-RU" sz="3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Имя существительное	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Имя прилагательное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Имя числительное	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Местоимение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Глагол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Причастие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Деепричастие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Наречие</a:t>
            </a:r>
          </a:p>
          <a:p>
            <a:pPr marL="0" indent="0">
              <a:buFont typeface="Arial" pitchFamily="34" charset="0"/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Категория состояния</a:t>
            </a:r>
            <a:endParaRPr lang="ru-RU" sz="3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32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Найди правильные ответы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1.Самостоятельные и  служебные части речи равноправны.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2.Служебные части речи имеют общие морфологические признаки с самостоятельными.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3.Служебные части речи имеют такие же синтаксические функции, как и самостоятельные.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4.Самостоятельные и служебные части речи неравноправны.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5.Служебные части речи не бывают членами предложения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6.К служебным частя речи, как и самостоятельным,  можно задать вопрос.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7.Служебные части речи нужны для обслуживания самостоятельных. Они связывают слова, словосочетания в предложения, а так же предложения между собой.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8.К служебным частям речи задать вопрос невозможно.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93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равильные ответы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strike="sngStrike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1.Самостоятельные и  служебные части речи равноправны.</a:t>
            </a:r>
          </a:p>
          <a:p>
            <a:pPr marL="0" indent="0">
              <a:buNone/>
            </a:pPr>
            <a:r>
              <a:rPr lang="ru-RU" sz="3400" strike="sngStrike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2.Служебные части речи имеют общие морфологические признаки с самостоятельными.</a:t>
            </a:r>
          </a:p>
          <a:p>
            <a:pPr marL="0" indent="0">
              <a:buNone/>
            </a:pPr>
            <a:r>
              <a:rPr lang="ru-RU" sz="3400" strike="sngStrike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3.Служебные части речи имеют такие же синтаксические функции, как и самостоятельные.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4.Самостоятельные и служебные части речи неравноправны.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5.Служебные части речи не бывают членами предложения</a:t>
            </a:r>
          </a:p>
          <a:p>
            <a:pPr marL="0" indent="0">
              <a:buNone/>
            </a:pPr>
            <a:r>
              <a:rPr lang="ru-RU" sz="3400" strike="sngStrike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6.К служебным частя речи, как и самостоятельным,  можно задать вопрос.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7.Служебные части речи нужны для обслуживания самостоятельных. Они связывают слова, словосочетания в предложения, а так же предложения между собой.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8.К служебным частям речи задать вопрос невозможно.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634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0" descr="солнце 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Text Box 11"/>
          <p:cNvSpPr txBox="1">
            <a:spLocks noChangeArrowheads="1"/>
          </p:cNvSpPr>
          <p:nvPr/>
        </p:nvSpPr>
        <p:spPr bwMode="auto">
          <a:xfrm>
            <a:off x="250825" y="496888"/>
            <a:ext cx="8569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algn="ctr" eaLnBrk="1" hangingPunct="1"/>
            <a:r>
              <a:rPr lang="ru-RU" sz="3200" b="1">
                <a:solidFill>
                  <a:srgbClr val="FF0000"/>
                </a:solidFill>
                <a:latin typeface="Times New Roman" pitchFamily="18" charset="0"/>
              </a:rPr>
              <a:t>Служебные части речи</a:t>
            </a:r>
          </a:p>
        </p:txBody>
      </p:sp>
      <p:sp>
        <p:nvSpPr>
          <p:cNvPr id="39942" name="Rectangle 12"/>
          <p:cNvSpPr>
            <a:spLocks noChangeArrowheads="1"/>
          </p:cNvSpPr>
          <p:nvPr/>
        </p:nvSpPr>
        <p:spPr bwMode="auto">
          <a:xfrm>
            <a:off x="179388" y="2492375"/>
            <a:ext cx="1944687" cy="1441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Не изменяются</a:t>
            </a:r>
          </a:p>
        </p:txBody>
      </p:sp>
      <p:sp>
        <p:nvSpPr>
          <p:cNvPr id="39943" name="Rectangle 13"/>
          <p:cNvSpPr>
            <a:spLocks noChangeArrowheads="1"/>
          </p:cNvSpPr>
          <p:nvPr/>
        </p:nvSpPr>
        <p:spPr bwMode="auto">
          <a:xfrm>
            <a:off x="2411413" y="2492375"/>
            <a:ext cx="2016125" cy="1441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Не являются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членами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предложения</a:t>
            </a:r>
          </a:p>
        </p:txBody>
      </p:sp>
      <p:sp>
        <p:nvSpPr>
          <p:cNvPr id="39944" name="Rectangle 14"/>
          <p:cNvSpPr>
            <a:spLocks noChangeArrowheads="1"/>
          </p:cNvSpPr>
          <p:nvPr/>
        </p:nvSpPr>
        <p:spPr bwMode="auto">
          <a:xfrm>
            <a:off x="4572000" y="2492375"/>
            <a:ext cx="2087563" cy="1441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Не употребляются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без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самостоятельных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частей речи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ru-RU" sz="1800" dirty="0" smtClean="0">
              <a:latin typeface="Times New Roman" panose="02020603050405020304" pitchFamily="18" charset="0"/>
            </a:endParaRPr>
          </a:p>
        </p:txBody>
      </p:sp>
      <p:sp>
        <p:nvSpPr>
          <p:cNvPr id="39945" name="Rectangle 15"/>
          <p:cNvSpPr>
            <a:spLocks noChangeArrowheads="1"/>
          </p:cNvSpPr>
          <p:nvPr/>
        </p:nvSpPr>
        <p:spPr bwMode="auto">
          <a:xfrm>
            <a:off x="6877050" y="2492375"/>
            <a:ext cx="2016125" cy="1441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грамматическое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</a:p>
        </p:txBody>
      </p:sp>
      <p:sp>
        <p:nvSpPr>
          <p:cNvPr id="39946" name="Line 16"/>
          <p:cNvSpPr>
            <a:spLocks noChangeShapeType="1"/>
          </p:cNvSpPr>
          <p:nvPr/>
        </p:nvSpPr>
        <p:spPr bwMode="auto">
          <a:xfrm flipH="1">
            <a:off x="1187450" y="908050"/>
            <a:ext cx="2808288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947" name="Line 17"/>
          <p:cNvSpPr>
            <a:spLocks noChangeShapeType="1"/>
          </p:cNvSpPr>
          <p:nvPr/>
        </p:nvSpPr>
        <p:spPr bwMode="auto">
          <a:xfrm>
            <a:off x="3995738" y="908050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948" name="Line 18"/>
          <p:cNvSpPr>
            <a:spLocks noChangeShapeType="1"/>
          </p:cNvSpPr>
          <p:nvPr/>
        </p:nvSpPr>
        <p:spPr bwMode="auto">
          <a:xfrm>
            <a:off x="3995738" y="908050"/>
            <a:ext cx="1800225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949" name="Line 19"/>
          <p:cNvSpPr>
            <a:spLocks noChangeShapeType="1"/>
          </p:cNvSpPr>
          <p:nvPr/>
        </p:nvSpPr>
        <p:spPr bwMode="auto">
          <a:xfrm>
            <a:off x="4067175" y="836613"/>
            <a:ext cx="3889375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4828" name="Picture 6" descr="ship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786313"/>
            <a:ext cx="2214562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6" descr="ship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43500" y="5143500"/>
            <a:ext cx="21447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751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  <p:bldP spid="39942" grpId="0" animBg="1"/>
      <p:bldP spid="39943" grpId="0" animBg="1"/>
      <p:bldP spid="39944" grpId="0" animBg="1"/>
      <p:bldP spid="39945" grpId="0" animBg="1"/>
      <p:bldP spid="39946" grpId="0" animBg="1"/>
      <p:bldP spid="39947" grpId="0" animBg="1"/>
      <p:bldP spid="39948" grpId="0" animBg="1"/>
      <p:bldP spid="39948" grpId="1" animBg="1"/>
      <p:bldP spid="399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Служебные части речи</a:t>
            </a:r>
            <a:endParaRPr lang="ru-RU" b="1" dirty="0">
              <a:solidFill>
                <a:srgbClr val="250E8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1"/>
            <a:ext cx="5050904" cy="1944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Они неделимы и целы,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Корней  и приставок в них нет,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Нельзя отыскать в них морфемы – 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 этом их главный секрет.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419872" y="3212976"/>
            <a:ext cx="5050904" cy="3312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предложении на службе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падежом всегда он в дружбе,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него показывает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слова все связывает.</a:t>
            </a:r>
          </a:p>
          <a:p>
            <a:pPr marL="0" indent="0" algn="r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это?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Предлог.</a:t>
            </a:r>
          </a:p>
          <a:p>
            <a:pPr marL="0" indent="0">
              <a:buNone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9021" y="3573016"/>
            <a:ext cx="2566937" cy="3096344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336564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голубыми небесами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Великолепными коврами,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Блестя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солнце, снег лежит;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Прозрачный лес один чернеет,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 ель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сквозь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иней зеленеет,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 речка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льдом блестит.</a:t>
            </a:r>
          </a:p>
          <a:p>
            <a:pPr marL="0" indent="0" algn="r">
              <a:buNone/>
            </a:pP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А.С.Пушкин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«Зимнее утро»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76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882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Предлог – служебная часть речи, которая выражает </a:t>
            </a:r>
            <a:r>
              <a:rPr lang="ru-RU" sz="3200" b="1" i="1" u="sng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 одних слов от других в словосочетаниях и предложениях.</a:t>
            </a:r>
            <a:endParaRPr lang="ru-RU" sz="32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Предлог не так прост. Он может маскироваться под другие части речи.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Она помолилась и теперь,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бла­годаря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Бога за избавление, вернулась к себе.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Благодаря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отцу я и сестры знаем французский, немецкий и английский языки.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Лебедь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плывет, злого коршуна клюет.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леса, как в мягкой постели, выспаться можно...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67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882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Предлог – служебная часть речи, которая выражает </a:t>
            </a:r>
            <a:r>
              <a:rPr lang="ru-RU" sz="3200" b="1" i="1" u="sng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 одних слов от других в словосочетаниях и предложениях.</a:t>
            </a:r>
            <a:endParaRPr lang="ru-RU" sz="32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Предлог не так прост. Он может маскироваться под другие части речи.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Она помолилась и теперь,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бла­годаря (</a:t>
            </a:r>
            <a:r>
              <a:rPr lang="ru-RU" sz="2400" b="1" dirty="0" err="1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деепр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Бога за избавление, вернулась к себе.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Благодаря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отцу я и сестры знаем французский, немецкий и английский языки.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Лебедь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плывет, злого коршуна клюет.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леса, как в мягкой постели, выспаться можно...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13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882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Предлог – служебная часть речи, которая выражает </a:t>
            </a:r>
            <a:r>
              <a:rPr lang="ru-RU" sz="3200" b="1" i="1" u="sng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 одних слов от других в словосочетаниях и предложениях.</a:t>
            </a:r>
            <a:endParaRPr lang="ru-RU" sz="32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Предлог не так прост. Он может маскироваться под другие части речи.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Она помолилась и теперь,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бла­годаря (</a:t>
            </a:r>
            <a:r>
              <a:rPr lang="ru-RU" sz="2400" b="1" dirty="0" err="1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деепр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Бога за избавление, вернулась к себе.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Благодаря (предлог)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отцу я и сестры знаем французский, немецкий и английский языки.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Лебедь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плывет, злого коршуна клюет.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леса, как в мягкой постели, выспаться можно...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36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882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Предлог – служебная часть речи, которая выражает </a:t>
            </a:r>
            <a:r>
              <a:rPr lang="ru-RU" sz="3200" b="1" i="1" u="sng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 одних слов от других в словосочетаниях и предложениях.</a:t>
            </a:r>
            <a:endParaRPr lang="ru-RU" sz="32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Предлог не так прост. Он может маскироваться под другие части речи.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Она помолилась и теперь,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бла­годаря (</a:t>
            </a:r>
            <a:r>
              <a:rPr lang="ru-RU" sz="2400" b="1" dirty="0" err="1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деепр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Бога за избавление, вернулась к себе.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Благодаря (предлог)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отцу я и сестры знаем французский, немецкий и английский языки.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Лебедь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 (наречие)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плывет, злого коршуна клюет.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леса, как в мягкой постели, выспаться можно...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44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882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Предлог – служебная часть речи, которая выражает </a:t>
            </a:r>
            <a:r>
              <a:rPr lang="ru-RU" sz="3200" b="1" i="1" u="sng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32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 одних слов от других в словосочетаниях и предложениях.</a:t>
            </a:r>
            <a:endParaRPr lang="ru-RU" sz="32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Предлог не так прост. Он может маскироваться под другие части речи.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Она помолилась и теперь,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бла­годаря (</a:t>
            </a:r>
            <a:r>
              <a:rPr lang="ru-RU" sz="2400" b="1" dirty="0" err="1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деепр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.)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Бога за избавление, вернулась к себе.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Благодаря (предлог)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отцу я и сестры знаем французский, немецкий и английский языки.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Лебедь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 (наречие)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плывет, злого коршуна клюет. </a:t>
            </a:r>
            <a:r>
              <a:rPr lang="ru-RU" sz="24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Около (предлог)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леса, как в мягкой постели, выспаться можно...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89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u="sng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Предлоги выражают различные отношения: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1. Временные (приехать под вечер)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2. Причинные (не прийти из-за болезни)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3. Пространственные (приехать в Москву)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4. Целевые (приехать для переговоров)</a:t>
            </a:r>
          </a:p>
          <a:p>
            <a:pPr marL="0" indent="0">
              <a:buNone/>
            </a:pPr>
            <a:endParaRPr lang="ru-RU" sz="2800" b="1" dirty="0" smtClean="0">
              <a:solidFill>
                <a:srgbClr val="250E88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Предлоги бывают </a:t>
            </a:r>
          </a:p>
          <a:p>
            <a:pPr marL="0" indent="0" algn="ctr">
              <a:buNone/>
            </a:pPr>
            <a:endParaRPr lang="ru-RU" sz="2800" b="1" dirty="0" smtClean="0">
              <a:solidFill>
                <a:srgbClr val="250E88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rgbClr val="250E88"/>
                </a:solidFill>
                <a:latin typeface="Times New Roman" pitchFamily="18" charset="0"/>
                <a:cs typeface="Times New Roman" pitchFamily="18" charset="0"/>
              </a:rPr>
              <a:t>  простые и составные        производные и непроизводные</a:t>
            </a:r>
            <a:endParaRPr lang="ru-RU" sz="2400" b="1" dirty="0">
              <a:solidFill>
                <a:srgbClr val="250E8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4932040" y="4005064"/>
            <a:ext cx="108012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2843808" y="4005064"/>
            <a:ext cx="136815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60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E20000"/>
                </a:solidFill>
              </a:rPr>
              <a:t>Упражнение </a:t>
            </a:r>
            <a:r>
              <a:rPr lang="ru-RU" dirty="0" smtClean="0">
                <a:solidFill>
                  <a:srgbClr val="E20000"/>
                </a:solidFill>
              </a:rPr>
              <a:t>№  .</a:t>
            </a:r>
            <a:endParaRPr lang="ru-RU" dirty="0">
              <a:solidFill>
                <a:srgbClr val="E2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28800"/>
            <a:ext cx="28906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Временное значение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059832" y="1607127"/>
            <a:ext cx="2890664" cy="4649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Пространственное значение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084168" y="1607127"/>
            <a:ext cx="28906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Причинное значение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059832" y="1772816"/>
            <a:ext cx="0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0" y="2564904"/>
            <a:ext cx="8974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950496" y="1772816"/>
            <a:ext cx="0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936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Итоги урока.</a:t>
            </a:r>
            <a:endParaRPr lang="ru-RU" sz="4000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Чем служебные части речи отличаются от самостоятельных?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Что такое предлог?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Какие отношения выражают предлоги?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Каким членом предложения могут быть предлоги?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0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E20000"/>
                </a:solidFill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b="1" dirty="0">
              <a:solidFill>
                <a:srgbClr val="E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§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выучить теорию), </a:t>
            </a:r>
          </a:p>
          <a:p>
            <a:pPr marL="0" indent="0" algn="ctr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пр.№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письменно)</a:t>
            </a:r>
          </a:p>
          <a:p>
            <a:pPr marL="0" indent="0" algn="ctr">
              <a:buNone/>
            </a:pP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WordArt 3"/>
          <p:cNvSpPr>
            <a:spLocks noChangeArrowheads="1" noChangeShapeType="1" noTextEdit="1"/>
          </p:cNvSpPr>
          <p:nvPr/>
        </p:nvSpPr>
        <p:spPr bwMode="auto">
          <a:xfrm>
            <a:off x="381000" y="3933056"/>
            <a:ext cx="8077200" cy="2239144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3630"/>
              </a:avLst>
            </a:prstTxWarp>
            <a:scene3d>
              <a:camera prst="legacyPerspectiveFront">
                <a:rot lat="2051998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Спасибо   за   работу!</a:t>
            </a:r>
          </a:p>
        </p:txBody>
      </p:sp>
    </p:spTree>
    <p:extLst>
      <p:ext uri="{BB962C8B-B14F-4D97-AF65-F5344CB8AC3E}">
        <p14:creationId xmlns:p14="http://schemas.microsoft.com/office/powerpoint/2010/main" val="354841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1000</Words>
  <Application>Microsoft Office PowerPoint</Application>
  <PresentationFormat>Экран (4:3)</PresentationFormat>
  <Paragraphs>130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Самостоятельные и служебные части речи. Предлог как часть речи.</vt:lpstr>
      <vt:lpstr>Запишите предложения. Надпишите над словами части речи.</vt:lpstr>
      <vt:lpstr>Проверьте себя!</vt:lpstr>
      <vt:lpstr>Части речи</vt:lpstr>
      <vt:lpstr>Найди правильные ответы</vt:lpstr>
      <vt:lpstr>Правильные ответы</vt:lpstr>
      <vt:lpstr>Презентация PowerPoint</vt:lpstr>
      <vt:lpstr>Служебные части речи</vt:lpstr>
      <vt:lpstr>Презентация PowerPoint</vt:lpstr>
      <vt:lpstr>Предлог – служебная часть речи, которая выражает зависимость одних слов от других в словосочетаниях и предложениях.</vt:lpstr>
      <vt:lpstr>Предлог – служебная часть речи, которая выражает зависимость одних слов от других в словосочетаниях и предложениях.</vt:lpstr>
      <vt:lpstr>Предлог – служебная часть речи, которая выражает зависимость одних слов от других в словосочетаниях и предложениях.</vt:lpstr>
      <vt:lpstr>Предлог – служебная часть речи, которая выражает зависимость одних слов от других в словосочетаниях и предложениях.</vt:lpstr>
      <vt:lpstr>Предлог – служебная часть речи, которая выражает зависимость одних слов от других в словосочетаниях и предложениях.</vt:lpstr>
      <vt:lpstr>Презентация PowerPoint</vt:lpstr>
      <vt:lpstr>Упражнение №  .</vt:lpstr>
      <vt:lpstr>Итоги урока.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19</cp:revision>
  <dcterms:created xsi:type="dcterms:W3CDTF">2015-02-15T07:46:56Z</dcterms:created>
  <dcterms:modified xsi:type="dcterms:W3CDTF">2016-01-20T04:56:13Z</dcterms:modified>
</cp:coreProperties>
</file>