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8" r:id="rId3"/>
    <p:sldId id="289" r:id="rId4"/>
    <p:sldId id="257" r:id="rId5"/>
    <p:sldId id="258" r:id="rId6"/>
    <p:sldId id="259" r:id="rId7"/>
    <p:sldId id="261" r:id="rId8"/>
    <p:sldId id="260" r:id="rId9"/>
    <p:sldId id="262"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90" r:id="rId31"/>
    <p:sldId id="263" r:id="rId32"/>
    <p:sldId id="284" r:id="rId33"/>
    <p:sldId id="285" r:id="rId34"/>
    <p:sldId id="286" r:id="rId35"/>
    <p:sldId id="287"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A9F9"/>
    <a:srgbClr val="B4E98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4" autoAdjust="0"/>
    <p:restoredTop sz="94679" autoAdjust="0"/>
  </p:normalViewPr>
  <p:slideViewPr>
    <p:cSldViewPr>
      <p:cViewPr varScale="1">
        <p:scale>
          <a:sx n="70" d="100"/>
          <a:sy n="70" d="100"/>
        </p:scale>
        <p:origin x="-5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F03F5BB2-DDC5-45E9-8564-47BE53B5A207}" type="datetimeFigureOut">
              <a:rPr lang="ru-RU" smtClean="0"/>
              <a:pPr/>
              <a:t>24.01.2018</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FDD8134-6875-40D1-BFED-C910B7AAFFC0}" type="slidenum">
              <a:rPr lang="ru-RU" smtClean="0"/>
              <a:pPr/>
              <a:t>‹#›</a:t>
            </a:fld>
            <a:endParaRPr lang="ru-RU"/>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F03F5BB2-DDC5-45E9-8564-47BE53B5A207}" type="datetimeFigureOut">
              <a:rPr lang="ru-RU" smtClean="0"/>
              <a:pPr/>
              <a:t>24.01.2018</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7FDD8134-6875-40D1-BFED-C910B7AAFFC0}" type="slidenum">
              <a:rPr lang="ru-RU" smtClean="0"/>
              <a:pPr/>
              <a:t>‹#›</a:t>
            </a:fld>
            <a:endParaRPr lang="ru-RU"/>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F03F5BB2-DDC5-45E9-8564-47BE53B5A207}" type="datetimeFigureOut">
              <a:rPr lang="ru-RU" smtClean="0"/>
              <a:pPr/>
              <a:t>24.01.2018</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7FDD8134-6875-40D1-BFED-C910B7AAFFC0}"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F03F5BB2-DDC5-45E9-8564-47BE53B5A207}" type="datetimeFigureOut">
              <a:rPr lang="ru-RU" smtClean="0"/>
              <a:pPr/>
              <a:t>24.01.2018</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7FDD8134-6875-40D1-BFED-C910B7AAFFC0}" type="slidenum">
              <a:rPr lang="ru-RU" smtClean="0"/>
              <a:pPr/>
              <a:t>‹#›</a:t>
            </a:fld>
            <a:endParaRPr lang="ru-RU"/>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F03F5BB2-DDC5-45E9-8564-47BE53B5A207}" type="datetimeFigureOut">
              <a:rPr lang="ru-RU" smtClean="0"/>
              <a:pPr/>
              <a:t>24.01.2018</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7FDD8134-6875-40D1-BFED-C910B7AAFFC0}" type="slidenum">
              <a:rPr lang="ru-RU" smtClean="0"/>
              <a:pPr/>
              <a:t>‹#›</a:t>
            </a:fld>
            <a:endParaRPr lang="ru-RU"/>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F03F5BB2-DDC5-45E9-8564-47BE53B5A207}" type="datetimeFigureOut">
              <a:rPr lang="ru-RU" smtClean="0"/>
              <a:pPr/>
              <a:t>24.01.2018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FDD8134-6875-40D1-BFED-C910B7AAFFC0}" type="slidenum">
              <a:rPr lang="ru-RU" smtClean="0"/>
              <a:pPr/>
              <a:t>‹#›</a:t>
            </a:fld>
            <a:endParaRPr lang="ru-RU"/>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F03F5BB2-DDC5-45E9-8564-47BE53B5A207}" type="datetimeFigureOut">
              <a:rPr lang="ru-RU" smtClean="0"/>
              <a:pPr/>
              <a:t>24.01.2018</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7FDD8134-6875-40D1-BFED-C910B7AAFFC0}" type="slidenum">
              <a:rPr lang="ru-RU" smtClean="0"/>
              <a:pPr/>
              <a:t>‹#›</a:t>
            </a:fld>
            <a:endParaRPr lang="ru-RU"/>
          </a:p>
        </p:txBody>
      </p:sp>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F03F5BB2-DDC5-45E9-8564-47BE53B5A207}" type="datetimeFigureOut">
              <a:rPr lang="ru-RU" smtClean="0"/>
              <a:pPr/>
              <a:t>24.01.2018</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7FDD8134-6875-40D1-BFED-C910B7AAFFC0}" type="slidenum">
              <a:rPr lang="ru-RU" smtClean="0"/>
              <a:pPr/>
              <a:t>‹#›</a:t>
            </a:fld>
            <a:endParaRPr lang="ru-RU"/>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F03F5BB2-DDC5-45E9-8564-47BE53B5A207}" type="datetimeFigureOut">
              <a:rPr lang="ru-RU" smtClean="0"/>
              <a:pPr/>
              <a:t>24.01.2018</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7FDD8134-6875-40D1-BFED-C910B7AAFFC0}" type="slidenum">
              <a:rPr lang="ru-RU" smtClean="0"/>
              <a:pPr/>
              <a:t>‹#›</a:t>
            </a:fld>
            <a:endParaRPr lang="ru-RU"/>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03F5BB2-DDC5-45E9-8564-47BE53B5A207}" type="datetimeFigureOut">
              <a:rPr lang="ru-RU" smtClean="0"/>
              <a:pPr/>
              <a:t>24.01.2018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DD8134-6875-40D1-BFED-C910B7AAFFC0}" type="slidenum">
              <a:rPr lang="ru-RU" smtClean="0"/>
              <a:pPr/>
              <a:t>‹#›</a:t>
            </a:fld>
            <a:endParaRPr lang="ru-RU"/>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03F5BB2-DDC5-45E9-8564-47BE53B5A207}" type="datetimeFigureOut">
              <a:rPr lang="ru-RU" smtClean="0"/>
              <a:pPr/>
              <a:t>24.01.2018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DD8134-6875-40D1-BFED-C910B7AAFFC0}" type="slidenum">
              <a:rPr lang="ru-RU" smtClean="0"/>
              <a:pPr/>
              <a:t>‹#›</a:t>
            </a:fld>
            <a:endParaRPr lang="ru-RU"/>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7A9F9"/>
            </a:gs>
            <a:gs pos="60000">
              <a:schemeClr val="bg1">
                <a:shade val="92000"/>
                <a:satMod val="230000"/>
              </a:schemeClr>
            </a:gs>
            <a:gs pos="100000">
              <a:schemeClr val="bg1">
                <a:tint val="85000"/>
                <a:satMod val="400000"/>
              </a:schemeClr>
            </a:gs>
          </a:gsLst>
          <a:lin ang="5400000" scaled="0"/>
          <a:tileRect/>
        </a:gradFill>
        <a:effectLst/>
      </p:bgPr>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F03F5BB2-DDC5-45E9-8564-47BE53B5A207}" type="datetimeFigureOut">
              <a:rPr lang="ru-RU" smtClean="0"/>
              <a:pPr/>
              <a:t>24.01.2018</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FDD8134-6875-40D1-BFED-C910B7AAFFC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cut/>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16.xml"/><Relationship Id="rId18" Type="http://schemas.openxmlformats.org/officeDocument/2006/relationships/slide" Target="slide21.xml"/><Relationship Id="rId26" Type="http://schemas.openxmlformats.org/officeDocument/2006/relationships/slide" Target="slide29.xml"/><Relationship Id="rId3" Type="http://schemas.openxmlformats.org/officeDocument/2006/relationships/slide" Target="slide6.xml"/><Relationship Id="rId21" Type="http://schemas.openxmlformats.org/officeDocument/2006/relationships/slide" Target="slide24.xml"/><Relationship Id="rId7" Type="http://schemas.openxmlformats.org/officeDocument/2006/relationships/slide" Target="slide10.xml"/><Relationship Id="rId12" Type="http://schemas.openxmlformats.org/officeDocument/2006/relationships/slide" Target="slide15.xml"/><Relationship Id="rId17" Type="http://schemas.openxmlformats.org/officeDocument/2006/relationships/slide" Target="slide20.xml"/><Relationship Id="rId25" Type="http://schemas.openxmlformats.org/officeDocument/2006/relationships/slide" Target="slide28.xml"/><Relationship Id="rId2" Type="http://schemas.openxmlformats.org/officeDocument/2006/relationships/slide" Target="slide5.xml"/><Relationship Id="rId16" Type="http://schemas.openxmlformats.org/officeDocument/2006/relationships/slide" Target="slide19.xml"/><Relationship Id="rId20" Type="http://schemas.openxmlformats.org/officeDocument/2006/relationships/slide" Target="slide23.xml"/><Relationship Id="rId1" Type="http://schemas.openxmlformats.org/officeDocument/2006/relationships/slideLayout" Target="../slideLayouts/slideLayout7.xml"/><Relationship Id="rId6" Type="http://schemas.openxmlformats.org/officeDocument/2006/relationships/slide" Target="slide9.xml"/><Relationship Id="rId11" Type="http://schemas.openxmlformats.org/officeDocument/2006/relationships/slide" Target="slide14.xml"/><Relationship Id="rId24" Type="http://schemas.openxmlformats.org/officeDocument/2006/relationships/slide" Target="slide27.xml"/><Relationship Id="rId5" Type="http://schemas.openxmlformats.org/officeDocument/2006/relationships/slide" Target="slide8.xml"/><Relationship Id="rId15" Type="http://schemas.openxmlformats.org/officeDocument/2006/relationships/slide" Target="slide18.xml"/><Relationship Id="rId23" Type="http://schemas.openxmlformats.org/officeDocument/2006/relationships/slide" Target="slide26.xml"/><Relationship Id="rId10" Type="http://schemas.openxmlformats.org/officeDocument/2006/relationships/slide" Target="slide13.xml"/><Relationship Id="rId19" Type="http://schemas.openxmlformats.org/officeDocument/2006/relationships/slide" Target="slide22.xml"/><Relationship Id="rId4" Type="http://schemas.openxmlformats.org/officeDocument/2006/relationships/slide" Target="slide7.xml"/><Relationship Id="rId9" Type="http://schemas.openxmlformats.org/officeDocument/2006/relationships/slide" Target="slide12.xml"/><Relationship Id="rId14" Type="http://schemas.openxmlformats.org/officeDocument/2006/relationships/slide" Target="slide17.xml"/><Relationship Id="rId22" Type="http://schemas.openxmlformats.org/officeDocument/2006/relationships/slide" Target="slide25.xml"/><Relationship Id="rId27" Type="http://schemas.openxmlformats.org/officeDocument/2006/relationships/slide" Target="slide31.xml"/></Relationships>
</file>

<file path=ppt/slides/_rels/slide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latin typeface="Times New Roman" pitchFamily="18" charset="0"/>
                <a:cs typeface="Times New Roman" pitchFamily="18" charset="0"/>
              </a:rPr>
              <a:t>бой им. </a:t>
            </a:r>
            <a:r>
              <a:rPr lang="ru-RU" dirty="0" err="1" smtClean="0">
                <a:latin typeface="Times New Roman" pitchFamily="18" charset="0"/>
                <a:cs typeface="Times New Roman" pitchFamily="18" charset="0"/>
              </a:rPr>
              <a:t>Сакен</a:t>
            </a:r>
            <a:r>
              <a:rPr lang="ru-RU" dirty="0" smtClean="0">
                <a:latin typeface="Times New Roman" pitchFamily="18" charset="0"/>
                <a:cs typeface="Times New Roman" pitchFamily="18" charset="0"/>
              </a:rPr>
              <a:t> Сейфуллин</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14348" y="4500570"/>
            <a:ext cx="8062912" cy="1752600"/>
          </a:xfrm>
        </p:spPr>
        <p:txBody>
          <a:bodyPr/>
          <a:lstStyle/>
          <a:p>
            <a:r>
              <a:rPr lang="kk-KZ" b="1" dirty="0" smtClean="0">
                <a:solidFill>
                  <a:srgbClr val="FF0000"/>
                </a:solidFill>
                <a:latin typeface="Times New Roman" pitchFamily="18" charset="0"/>
                <a:cs typeface="Times New Roman" pitchFamily="18" charset="0"/>
              </a:rPr>
              <a:t>Физика пәні мұғалімі: Аманкелдыева А.С</a:t>
            </a:r>
          </a:p>
          <a:p>
            <a:r>
              <a:rPr lang="kk-KZ" b="1" smtClean="0">
                <a:solidFill>
                  <a:srgbClr val="FF0000"/>
                </a:solidFill>
                <a:latin typeface="Times New Roman" pitchFamily="18" charset="0"/>
                <a:cs typeface="Times New Roman" pitchFamily="18" charset="0"/>
              </a:rPr>
              <a:t>Интеллектуалды жарыс</a:t>
            </a:r>
            <a:endParaRPr lang="ru-RU" b="1" dirty="0">
              <a:solidFill>
                <a:srgbClr val="FF0000"/>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357430"/>
            <a:ext cx="8229600" cy="1399032"/>
          </a:xfrm>
        </p:spPr>
        <p:txBody>
          <a:bodyPr>
            <a:normAutofit fontScale="90000"/>
          </a:bodyPr>
          <a:lstStyle/>
          <a:p>
            <a:pPr algn="ctr"/>
            <a:r>
              <a:rPr lang="ru-RU" dirty="0" smtClean="0"/>
              <a:t>1 </a:t>
            </a:r>
            <a:r>
              <a:rPr lang="ru-RU" dirty="0" smtClean="0"/>
              <a:t>тур </a:t>
            </a:r>
            <a:br>
              <a:rPr lang="ru-RU" dirty="0" smtClean="0"/>
            </a:br>
            <a:r>
              <a:rPr lang="ru-RU" dirty="0" smtClean="0"/>
              <a:t>Полиглот</a:t>
            </a:r>
            <a:br>
              <a:rPr lang="ru-RU" dirty="0" smtClean="0"/>
            </a:br>
            <a:r>
              <a:rPr lang="kk-KZ" dirty="0" smtClean="0"/>
              <a:t>Р</a:t>
            </a:r>
            <a:r>
              <a:rPr lang="en-US" dirty="0" err="1" smtClean="0"/>
              <a:t>olyglot</a:t>
            </a:r>
            <a:r>
              <a:rPr lang="ru-RU" dirty="0" smtClean="0"/>
              <a:t/>
            </a:r>
            <a:br>
              <a:rPr lang="ru-RU" dirty="0" smtClean="0"/>
            </a:br>
            <a:endParaRPr lang="ru-RU" dirty="0"/>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357430"/>
            <a:ext cx="8229600" cy="1399032"/>
          </a:xfrm>
        </p:spPr>
        <p:txBody>
          <a:bodyPr>
            <a:normAutofit fontScale="90000"/>
          </a:bodyPr>
          <a:lstStyle/>
          <a:p>
            <a:pPr algn="ctr"/>
            <a:r>
              <a:rPr lang="ru-RU" dirty="0" smtClean="0"/>
              <a:t>2 </a:t>
            </a:r>
            <a:r>
              <a:rPr lang="ru-RU" dirty="0" smtClean="0"/>
              <a:t>тур</a:t>
            </a:r>
            <a:br>
              <a:rPr lang="ru-RU" dirty="0" smtClean="0"/>
            </a:br>
            <a:r>
              <a:rPr lang="ru-RU" dirty="0" smtClean="0"/>
              <a:t>21 </a:t>
            </a:r>
            <a:r>
              <a:rPr lang="ru-RU" dirty="0" err="1" smtClean="0"/>
              <a:t>ғасыр көшбасшысы</a:t>
            </a:r>
            <a:r>
              <a:rPr lang="ru-RU" dirty="0" smtClean="0"/>
              <a:t/>
            </a:r>
            <a:br>
              <a:rPr lang="ru-RU" dirty="0" smtClean="0"/>
            </a:br>
            <a:r>
              <a:rPr lang="ru-RU" dirty="0" smtClean="0"/>
              <a:t>Лидер 21 </a:t>
            </a:r>
            <a:r>
              <a:rPr lang="ru-RU" dirty="0" smtClean="0"/>
              <a:t>века</a:t>
            </a:r>
            <a:br>
              <a:rPr lang="ru-RU" dirty="0" smtClean="0"/>
            </a:br>
            <a:r>
              <a:rPr lang="en-US" dirty="0" smtClean="0"/>
              <a:t> Leader of the 21st century</a:t>
            </a:r>
            <a:endParaRPr lang="ru-RU" dirty="0"/>
          </a:p>
        </p:txBody>
      </p:sp>
    </p:spTree>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000372"/>
            <a:ext cx="3000396"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3200" dirty="0" smtClean="0">
                <a:latin typeface="Times New Roman" pitchFamily="18" charset="0"/>
                <a:cs typeface="Times New Roman" pitchFamily="18" charset="0"/>
              </a:rPr>
              <a:t>Оптика</a:t>
            </a:r>
            <a:endParaRPr lang="ru-RU" sz="3200" dirty="0">
              <a:latin typeface="Times New Roman" pitchFamily="18" charset="0"/>
              <a:cs typeface="Times New Roman" pitchFamily="18" charset="0"/>
            </a:endParaRPr>
          </a:p>
        </p:txBody>
      </p:sp>
      <p:sp>
        <p:nvSpPr>
          <p:cNvPr id="3" name="Прямоугольник 2"/>
          <p:cNvSpPr/>
          <p:nvPr/>
        </p:nvSpPr>
        <p:spPr>
          <a:xfrm>
            <a:off x="428596" y="642918"/>
            <a:ext cx="3000396"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3200" dirty="0" smtClean="0">
                <a:latin typeface="Times New Roman" pitchFamily="18" charset="0"/>
                <a:cs typeface="Times New Roman" pitchFamily="18" charset="0"/>
              </a:rPr>
              <a:t>Механика</a:t>
            </a:r>
            <a:endParaRPr lang="ru-RU" sz="3200" dirty="0">
              <a:latin typeface="Times New Roman" pitchFamily="18" charset="0"/>
              <a:cs typeface="Times New Roman" pitchFamily="18" charset="0"/>
            </a:endParaRPr>
          </a:p>
        </p:txBody>
      </p:sp>
      <p:sp>
        <p:nvSpPr>
          <p:cNvPr id="4" name="Прямоугольник 3"/>
          <p:cNvSpPr/>
          <p:nvPr/>
        </p:nvSpPr>
        <p:spPr>
          <a:xfrm>
            <a:off x="428596" y="4214818"/>
            <a:ext cx="3000396"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3200" dirty="0" smtClean="0">
                <a:latin typeface="Times New Roman" pitchFamily="18" charset="0"/>
                <a:cs typeface="Times New Roman" pitchFamily="18" charset="0"/>
              </a:rPr>
              <a:t>Электричество</a:t>
            </a:r>
            <a:endParaRPr lang="ru-RU" sz="3200" dirty="0">
              <a:latin typeface="Times New Roman" pitchFamily="18" charset="0"/>
              <a:cs typeface="Times New Roman" pitchFamily="18" charset="0"/>
            </a:endParaRPr>
          </a:p>
        </p:txBody>
      </p:sp>
      <p:sp>
        <p:nvSpPr>
          <p:cNvPr id="5" name="Прямоугольник 4"/>
          <p:cNvSpPr/>
          <p:nvPr/>
        </p:nvSpPr>
        <p:spPr>
          <a:xfrm>
            <a:off x="428596" y="1785926"/>
            <a:ext cx="3000396"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3200" dirty="0" smtClean="0">
                <a:latin typeface="Times New Roman" pitchFamily="18" charset="0"/>
                <a:cs typeface="Times New Roman" pitchFamily="18" charset="0"/>
              </a:rPr>
              <a:t>Астрономия</a:t>
            </a:r>
            <a:endParaRPr lang="ru-RU" sz="3200" dirty="0">
              <a:latin typeface="Times New Roman" pitchFamily="18" charset="0"/>
              <a:cs typeface="Times New Roman" pitchFamily="18" charset="0"/>
            </a:endParaRPr>
          </a:p>
        </p:txBody>
      </p:sp>
      <p:sp>
        <p:nvSpPr>
          <p:cNvPr id="6" name="Прямоугольник 5"/>
          <p:cNvSpPr/>
          <p:nvPr/>
        </p:nvSpPr>
        <p:spPr>
          <a:xfrm>
            <a:off x="428596" y="5429264"/>
            <a:ext cx="3000396"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3200" dirty="0" smtClean="0">
                <a:latin typeface="Times New Roman" pitchFamily="18" charset="0"/>
                <a:cs typeface="Times New Roman" pitchFamily="18" charset="0"/>
              </a:rPr>
              <a:t>Магнетизм </a:t>
            </a:r>
            <a:endParaRPr lang="ru-RU" sz="3200" dirty="0">
              <a:latin typeface="Times New Roman" pitchFamily="18" charset="0"/>
              <a:cs typeface="Times New Roman" pitchFamily="18" charset="0"/>
            </a:endParaRPr>
          </a:p>
        </p:txBody>
      </p:sp>
      <p:sp>
        <p:nvSpPr>
          <p:cNvPr id="7" name="Прямоугольник 6">
            <a:hlinkClick r:id="rId2" action="ppaction://hlinksldjump"/>
          </p:cNvPr>
          <p:cNvSpPr/>
          <p:nvPr/>
        </p:nvSpPr>
        <p:spPr>
          <a:xfrm>
            <a:off x="4071934" y="642918"/>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a:t>
            </a:r>
            <a:endParaRPr lang="ru-RU" sz="2400" dirty="0">
              <a:latin typeface="Times New Roman" pitchFamily="18" charset="0"/>
              <a:cs typeface="Times New Roman" pitchFamily="18" charset="0"/>
            </a:endParaRPr>
          </a:p>
        </p:txBody>
      </p:sp>
      <p:sp>
        <p:nvSpPr>
          <p:cNvPr id="8" name="Прямоугольник 7">
            <a:hlinkClick r:id="rId3" action="ppaction://hlinksldjump"/>
          </p:cNvPr>
          <p:cNvSpPr/>
          <p:nvPr/>
        </p:nvSpPr>
        <p:spPr>
          <a:xfrm>
            <a:off x="5072066" y="642918"/>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100</a:t>
            </a:r>
            <a:endParaRPr lang="ru-RU" sz="2400" dirty="0">
              <a:latin typeface="Times New Roman" pitchFamily="18" charset="0"/>
              <a:cs typeface="Times New Roman" pitchFamily="18" charset="0"/>
            </a:endParaRPr>
          </a:p>
        </p:txBody>
      </p:sp>
      <p:sp>
        <p:nvSpPr>
          <p:cNvPr id="9" name="Прямоугольник 8">
            <a:hlinkClick r:id="rId4" action="ppaction://hlinksldjump"/>
          </p:cNvPr>
          <p:cNvSpPr/>
          <p:nvPr/>
        </p:nvSpPr>
        <p:spPr>
          <a:xfrm>
            <a:off x="6072198" y="642918"/>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200</a:t>
            </a:r>
            <a:endParaRPr lang="ru-RU" sz="2400" dirty="0">
              <a:latin typeface="Times New Roman" pitchFamily="18" charset="0"/>
              <a:cs typeface="Times New Roman" pitchFamily="18" charset="0"/>
            </a:endParaRPr>
          </a:p>
        </p:txBody>
      </p:sp>
      <p:sp>
        <p:nvSpPr>
          <p:cNvPr id="10" name="Прямоугольник 9">
            <a:hlinkClick r:id="rId5" action="ppaction://hlinksldjump"/>
          </p:cNvPr>
          <p:cNvSpPr/>
          <p:nvPr/>
        </p:nvSpPr>
        <p:spPr>
          <a:xfrm>
            <a:off x="7072330" y="642918"/>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300</a:t>
            </a:r>
            <a:endParaRPr lang="ru-RU" sz="2400" dirty="0">
              <a:latin typeface="Times New Roman" pitchFamily="18" charset="0"/>
              <a:cs typeface="Times New Roman" pitchFamily="18" charset="0"/>
            </a:endParaRPr>
          </a:p>
        </p:txBody>
      </p:sp>
      <p:sp>
        <p:nvSpPr>
          <p:cNvPr id="11" name="Прямоугольник 10">
            <a:hlinkClick r:id="rId6" action="ppaction://hlinksldjump"/>
          </p:cNvPr>
          <p:cNvSpPr/>
          <p:nvPr/>
        </p:nvSpPr>
        <p:spPr>
          <a:xfrm>
            <a:off x="8143900" y="642918"/>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500</a:t>
            </a:r>
            <a:endParaRPr lang="ru-RU" sz="2400" dirty="0">
              <a:latin typeface="Times New Roman" pitchFamily="18" charset="0"/>
              <a:cs typeface="Times New Roman" pitchFamily="18" charset="0"/>
            </a:endParaRPr>
          </a:p>
        </p:txBody>
      </p:sp>
      <p:sp>
        <p:nvSpPr>
          <p:cNvPr id="12" name="Прямоугольник 11">
            <a:hlinkClick r:id="rId7" action="ppaction://hlinksldjump"/>
          </p:cNvPr>
          <p:cNvSpPr/>
          <p:nvPr/>
        </p:nvSpPr>
        <p:spPr>
          <a:xfrm>
            <a:off x="4071934" y="1785926"/>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a:t>
            </a:r>
            <a:endParaRPr lang="ru-RU" sz="2400" dirty="0">
              <a:latin typeface="Times New Roman" pitchFamily="18" charset="0"/>
              <a:cs typeface="Times New Roman" pitchFamily="18" charset="0"/>
            </a:endParaRPr>
          </a:p>
        </p:txBody>
      </p:sp>
      <p:sp>
        <p:nvSpPr>
          <p:cNvPr id="13" name="Прямоугольник 12">
            <a:hlinkClick r:id="rId8" action="ppaction://hlinksldjump"/>
          </p:cNvPr>
          <p:cNvSpPr/>
          <p:nvPr/>
        </p:nvSpPr>
        <p:spPr>
          <a:xfrm>
            <a:off x="5072066" y="1785926"/>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100</a:t>
            </a:r>
            <a:endParaRPr lang="ru-RU" sz="2400" dirty="0">
              <a:latin typeface="Times New Roman" pitchFamily="18" charset="0"/>
              <a:cs typeface="Times New Roman" pitchFamily="18" charset="0"/>
            </a:endParaRPr>
          </a:p>
        </p:txBody>
      </p:sp>
      <p:sp>
        <p:nvSpPr>
          <p:cNvPr id="14" name="Прямоугольник 13">
            <a:hlinkClick r:id="rId9" action="ppaction://hlinksldjump"/>
          </p:cNvPr>
          <p:cNvSpPr/>
          <p:nvPr/>
        </p:nvSpPr>
        <p:spPr>
          <a:xfrm>
            <a:off x="6072198" y="1785926"/>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200</a:t>
            </a:r>
            <a:endParaRPr lang="ru-RU" sz="2400" dirty="0">
              <a:latin typeface="Times New Roman" pitchFamily="18" charset="0"/>
              <a:cs typeface="Times New Roman" pitchFamily="18" charset="0"/>
            </a:endParaRPr>
          </a:p>
        </p:txBody>
      </p:sp>
      <p:sp>
        <p:nvSpPr>
          <p:cNvPr id="15" name="Прямоугольник 14">
            <a:hlinkClick r:id="rId10" action="ppaction://hlinksldjump"/>
          </p:cNvPr>
          <p:cNvSpPr/>
          <p:nvPr/>
        </p:nvSpPr>
        <p:spPr>
          <a:xfrm>
            <a:off x="7072330" y="1785926"/>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300</a:t>
            </a:r>
            <a:endParaRPr lang="ru-RU" sz="2400" dirty="0">
              <a:latin typeface="Times New Roman" pitchFamily="18" charset="0"/>
              <a:cs typeface="Times New Roman" pitchFamily="18" charset="0"/>
            </a:endParaRPr>
          </a:p>
        </p:txBody>
      </p:sp>
      <p:sp>
        <p:nvSpPr>
          <p:cNvPr id="16" name="Прямоугольник 15">
            <a:hlinkClick r:id="rId11" action="ppaction://hlinksldjump"/>
          </p:cNvPr>
          <p:cNvSpPr/>
          <p:nvPr/>
        </p:nvSpPr>
        <p:spPr>
          <a:xfrm>
            <a:off x="8143900" y="1785926"/>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500</a:t>
            </a:r>
            <a:endParaRPr lang="ru-RU" sz="2400" dirty="0">
              <a:latin typeface="Times New Roman" pitchFamily="18" charset="0"/>
              <a:cs typeface="Times New Roman" pitchFamily="18" charset="0"/>
            </a:endParaRPr>
          </a:p>
        </p:txBody>
      </p:sp>
      <p:sp>
        <p:nvSpPr>
          <p:cNvPr id="17" name="Прямоугольник 16">
            <a:hlinkClick r:id="rId12" action="ppaction://hlinksldjump"/>
          </p:cNvPr>
          <p:cNvSpPr/>
          <p:nvPr/>
        </p:nvSpPr>
        <p:spPr>
          <a:xfrm>
            <a:off x="4071934" y="3000372"/>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a:t>
            </a:r>
            <a:endParaRPr lang="ru-RU" sz="2400" dirty="0">
              <a:latin typeface="Times New Roman" pitchFamily="18" charset="0"/>
              <a:cs typeface="Times New Roman" pitchFamily="18" charset="0"/>
            </a:endParaRPr>
          </a:p>
        </p:txBody>
      </p:sp>
      <p:sp>
        <p:nvSpPr>
          <p:cNvPr id="18" name="Прямоугольник 17">
            <a:hlinkClick r:id="rId13" action="ppaction://hlinksldjump"/>
          </p:cNvPr>
          <p:cNvSpPr/>
          <p:nvPr/>
        </p:nvSpPr>
        <p:spPr>
          <a:xfrm>
            <a:off x="5072066" y="3000372"/>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100</a:t>
            </a:r>
            <a:endParaRPr lang="ru-RU" sz="2400" dirty="0">
              <a:latin typeface="Times New Roman" pitchFamily="18" charset="0"/>
              <a:cs typeface="Times New Roman" pitchFamily="18" charset="0"/>
            </a:endParaRPr>
          </a:p>
        </p:txBody>
      </p:sp>
      <p:sp>
        <p:nvSpPr>
          <p:cNvPr id="19" name="Прямоугольник 18">
            <a:hlinkClick r:id="rId14" action="ppaction://hlinksldjump"/>
          </p:cNvPr>
          <p:cNvSpPr/>
          <p:nvPr/>
        </p:nvSpPr>
        <p:spPr>
          <a:xfrm>
            <a:off x="6072198" y="3000372"/>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200</a:t>
            </a:r>
            <a:endParaRPr lang="ru-RU" sz="2400" dirty="0">
              <a:latin typeface="Times New Roman" pitchFamily="18" charset="0"/>
              <a:cs typeface="Times New Roman" pitchFamily="18" charset="0"/>
            </a:endParaRPr>
          </a:p>
        </p:txBody>
      </p:sp>
      <p:sp>
        <p:nvSpPr>
          <p:cNvPr id="20" name="Прямоугольник 19">
            <a:hlinkClick r:id="rId15" action="ppaction://hlinksldjump"/>
          </p:cNvPr>
          <p:cNvSpPr/>
          <p:nvPr/>
        </p:nvSpPr>
        <p:spPr>
          <a:xfrm>
            <a:off x="7072330" y="3000372"/>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300</a:t>
            </a:r>
            <a:endParaRPr lang="ru-RU" sz="2400" dirty="0">
              <a:latin typeface="Times New Roman" pitchFamily="18" charset="0"/>
              <a:cs typeface="Times New Roman" pitchFamily="18" charset="0"/>
            </a:endParaRPr>
          </a:p>
        </p:txBody>
      </p:sp>
      <p:sp>
        <p:nvSpPr>
          <p:cNvPr id="21" name="Прямоугольник 20">
            <a:hlinkClick r:id="rId16" action="ppaction://hlinksldjump"/>
          </p:cNvPr>
          <p:cNvSpPr/>
          <p:nvPr/>
        </p:nvSpPr>
        <p:spPr>
          <a:xfrm>
            <a:off x="8143900" y="3000372"/>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500</a:t>
            </a:r>
            <a:endParaRPr lang="ru-RU" sz="2400" dirty="0">
              <a:latin typeface="Times New Roman" pitchFamily="18" charset="0"/>
              <a:cs typeface="Times New Roman" pitchFamily="18" charset="0"/>
            </a:endParaRPr>
          </a:p>
        </p:txBody>
      </p:sp>
      <p:sp>
        <p:nvSpPr>
          <p:cNvPr id="27" name="Прямоугольник 26">
            <a:hlinkClick r:id="rId17" action="ppaction://hlinksldjump"/>
          </p:cNvPr>
          <p:cNvSpPr/>
          <p:nvPr/>
        </p:nvSpPr>
        <p:spPr>
          <a:xfrm>
            <a:off x="4071934" y="4143380"/>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a:t>
            </a:r>
            <a:endParaRPr lang="ru-RU" sz="2400" dirty="0">
              <a:latin typeface="Times New Roman" pitchFamily="18" charset="0"/>
              <a:cs typeface="Times New Roman" pitchFamily="18" charset="0"/>
            </a:endParaRPr>
          </a:p>
        </p:txBody>
      </p:sp>
      <p:sp>
        <p:nvSpPr>
          <p:cNvPr id="28" name="Прямоугольник 27">
            <a:hlinkClick r:id="rId18" action="ppaction://hlinksldjump"/>
          </p:cNvPr>
          <p:cNvSpPr/>
          <p:nvPr/>
        </p:nvSpPr>
        <p:spPr>
          <a:xfrm>
            <a:off x="5072066" y="4143380"/>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100</a:t>
            </a:r>
            <a:endParaRPr lang="ru-RU" sz="2400" dirty="0">
              <a:latin typeface="Times New Roman" pitchFamily="18" charset="0"/>
              <a:cs typeface="Times New Roman" pitchFamily="18" charset="0"/>
            </a:endParaRPr>
          </a:p>
        </p:txBody>
      </p:sp>
      <p:sp>
        <p:nvSpPr>
          <p:cNvPr id="29" name="Прямоугольник 28">
            <a:hlinkClick r:id="rId19" action="ppaction://hlinksldjump"/>
          </p:cNvPr>
          <p:cNvSpPr/>
          <p:nvPr/>
        </p:nvSpPr>
        <p:spPr>
          <a:xfrm>
            <a:off x="6072198" y="4143380"/>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200</a:t>
            </a:r>
            <a:endParaRPr lang="ru-RU" sz="2400" dirty="0">
              <a:latin typeface="Times New Roman" pitchFamily="18" charset="0"/>
              <a:cs typeface="Times New Roman" pitchFamily="18" charset="0"/>
            </a:endParaRPr>
          </a:p>
        </p:txBody>
      </p:sp>
      <p:sp>
        <p:nvSpPr>
          <p:cNvPr id="30" name="Прямоугольник 29">
            <a:hlinkClick r:id="rId20" action="ppaction://hlinksldjump"/>
          </p:cNvPr>
          <p:cNvSpPr/>
          <p:nvPr/>
        </p:nvSpPr>
        <p:spPr>
          <a:xfrm>
            <a:off x="7072330" y="4143380"/>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300</a:t>
            </a:r>
            <a:endParaRPr lang="ru-RU" sz="2400" dirty="0">
              <a:latin typeface="Times New Roman" pitchFamily="18" charset="0"/>
              <a:cs typeface="Times New Roman" pitchFamily="18" charset="0"/>
            </a:endParaRPr>
          </a:p>
        </p:txBody>
      </p:sp>
      <p:sp>
        <p:nvSpPr>
          <p:cNvPr id="31" name="Прямоугольник 30">
            <a:hlinkClick r:id="rId21" action="ppaction://hlinksldjump"/>
          </p:cNvPr>
          <p:cNvSpPr/>
          <p:nvPr/>
        </p:nvSpPr>
        <p:spPr>
          <a:xfrm>
            <a:off x="8143900" y="4143380"/>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500</a:t>
            </a:r>
            <a:endParaRPr lang="ru-RU" sz="2400" dirty="0">
              <a:latin typeface="Times New Roman" pitchFamily="18" charset="0"/>
              <a:cs typeface="Times New Roman" pitchFamily="18" charset="0"/>
            </a:endParaRPr>
          </a:p>
        </p:txBody>
      </p:sp>
      <p:sp>
        <p:nvSpPr>
          <p:cNvPr id="32" name="Прямоугольник 31">
            <a:hlinkClick r:id="rId22" action="ppaction://hlinksldjump"/>
          </p:cNvPr>
          <p:cNvSpPr/>
          <p:nvPr/>
        </p:nvSpPr>
        <p:spPr>
          <a:xfrm>
            <a:off x="4071934" y="5429264"/>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a:t>
            </a:r>
            <a:endParaRPr lang="ru-RU" sz="2400" dirty="0">
              <a:latin typeface="Times New Roman" pitchFamily="18" charset="0"/>
              <a:cs typeface="Times New Roman" pitchFamily="18" charset="0"/>
            </a:endParaRPr>
          </a:p>
        </p:txBody>
      </p:sp>
      <p:sp>
        <p:nvSpPr>
          <p:cNvPr id="33" name="Прямоугольник 32">
            <a:hlinkClick r:id="rId23" action="ppaction://hlinksldjump"/>
          </p:cNvPr>
          <p:cNvSpPr/>
          <p:nvPr/>
        </p:nvSpPr>
        <p:spPr>
          <a:xfrm>
            <a:off x="5072066" y="5429264"/>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100</a:t>
            </a:r>
            <a:endParaRPr lang="ru-RU" sz="2400" dirty="0">
              <a:latin typeface="Times New Roman" pitchFamily="18" charset="0"/>
              <a:cs typeface="Times New Roman" pitchFamily="18" charset="0"/>
            </a:endParaRPr>
          </a:p>
        </p:txBody>
      </p:sp>
      <p:sp>
        <p:nvSpPr>
          <p:cNvPr id="34" name="Прямоугольник 33">
            <a:hlinkClick r:id="rId24" action="ppaction://hlinksldjump"/>
          </p:cNvPr>
          <p:cNvSpPr/>
          <p:nvPr/>
        </p:nvSpPr>
        <p:spPr>
          <a:xfrm>
            <a:off x="6072198" y="5429264"/>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200</a:t>
            </a:r>
            <a:endParaRPr lang="ru-RU" sz="2400" dirty="0">
              <a:latin typeface="Times New Roman" pitchFamily="18" charset="0"/>
              <a:cs typeface="Times New Roman" pitchFamily="18" charset="0"/>
            </a:endParaRPr>
          </a:p>
        </p:txBody>
      </p:sp>
      <p:sp>
        <p:nvSpPr>
          <p:cNvPr id="35" name="Прямоугольник 34">
            <a:hlinkClick r:id="rId25" action="ppaction://hlinksldjump"/>
          </p:cNvPr>
          <p:cNvSpPr/>
          <p:nvPr/>
        </p:nvSpPr>
        <p:spPr>
          <a:xfrm>
            <a:off x="7072330" y="5429264"/>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300</a:t>
            </a:r>
            <a:endParaRPr lang="ru-RU" sz="2400" dirty="0">
              <a:latin typeface="Times New Roman" pitchFamily="18" charset="0"/>
              <a:cs typeface="Times New Roman" pitchFamily="18" charset="0"/>
            </a:endParaRPr>
          </a:p>
        </p:txBody>
      </p:sp>
      <p:sp>
        <p:nvSpPr>
          <p:cNvPr id="36" name="Прямоугольник 35">
            <a:hlinkClick r:id="rId26" action="ppaction://hlinksldjump"/>
          </p:cNvPr>
          <p:cNvSpPr/>
          <p:nvPr/>
        </p:nvSpPr>
        <p:spPr>
          <a:xfrm>
            <a:off x="8143900" y="5429264"/>
            <a:ext cx="785818" cy="78581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dirty="0" smtClean="0">
                <a:latin typeface="Times New Roman" pitchFamily="18" charset="0"/>
                <a:cs typeface="Times New Roman" pitchFamily="18" charset="0"/>
              </a:rPr>
              <a:t>500</a:t>
            </a:r>
            <a:endParaRPr lang="ru-RU" sz="2400" dirty="0">
              <a:latin typeface="Times New Roman" pitchFamily="18" charset="0"/>
              <a:cs typeface="Times New Roman" pitchFamily="18" charset="0"/>
            </a:endParaRPr>
          </a:p>
        </p:txBody>
      </p:sp>
      <p:sp>
        <p:nvSpPr>
          <p:cNvPr id="37" name="Стрелка вправо 36">
            <a:hlinkClick r:id="rId27" action="ppaction://hlinksldjump"/>
          </p:cNvPr>
          <p:cNvSpPr/>
          <p:nvPr/>
        </p:nvSpPr>
        <p:spPr>
          <a:xfrm>
            <a:off x="7929586" y="6357958"/>
            <a:ext cx="785818" cy="500042"/>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2214554"/>
            <a:ext cx="8229600" cy="1543047"/>
          </a:xfrm>
        </p:spPr>
        <p:txBody>
          <a:bodyPr>
            <a:normAutofit/>
          </a:bodyPr>
          <a:lstStyle/>
          <a:p>
            <a:pPr algn="ctr">
              <a:buNone/>
            </a:pPr>
            <a:r>
              <a:rPr lang="kk-KZ" sz="4800" dirty="0" smtClean="0">
                <a:latin typeface="Times New Roman" pitchFamily="18" charset="0"/>
                <a:cs typeface="Times New Roman" pitchFamily="18" charset="0"/>
              </a:rPr>
              <a:t>Еркін түсу үдеуінің мәні:</a:t>
            </a:r>
            <a:endParaRPr lang="ru-RU" sz="4800" dirty="0">
              <a:latin typeface="Times New Roman" pitchFamily="18" charset="0"/>
              <a:cs typeface="Times New Roman" pitchFamily="18" charset="0"/>
            </a:endParaRPr>
          </a:p>
        </p:txBody>
      </p:sp>
      <p:sp>
        <p:nvSpPr>
          <p:cNvPr id="2" name="Заголовок 1"/>
          <p:cNvSpPr>
            <a:spLocks noGrp="1"/>
          </p:cNvSpPr>
          <p:nvPr>
            <p:ph type="title"/>
          </p:nvPr>
        </p:nvSpPr>
        <p:spPr/>
        <p:txBody>
          <a:bodyPr/>
          <a:lstStyle/>
          <a:p>
            <a:pPr algn="ctr"/>
            <a:r>
              <a:rPr lang="kk-KZ" dirty="0" smtClean="0">
                <a:latin typeface="Times New Roman" pitchFamily="18" charset="0"/>
                <a:cs typeface="Times New Roman" pitchFamily="18" charset="0"/>
              </a:rPr>
              <a:t>МЕХАНИКА 50</a:t>
            </a:r>
            <a:endParaRPr lang="ru-RU"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1000100" y="2071678"/>
            <a:ext cx="7215238" cy="37147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7200" dirty="0" smtClean="0">
                <a:latin typeface="Comic Sans MS" pitchFamily="66" charset="0"/>
              </a:rPr>
              <a:t>9,8 м/с</a:t>
            </a:r>
            <a:r>
              <a:rPr lang="kk-KZ" sz="7200" baseline="30000" dirty="0" smtClean="0">
                <a:latin typeface="Comic Sans MS" pitchFamily="66" charset="0"/>
              </a:rPr>
              <a:t>2</a:t>
            </a:r>
            <a:endParaRPr lang="ru-RU" sz="7200" baseline="30000" dirty="0">
              <a:latin typeface="Comic Sans MS" pitchFamily="66"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latin typeface="Times New Roman" pitchFamily="18" charset="0"/>
                <a:cs typeface="Times New Roman" pitchFamily="18" charset="0"/>
              </a:rPr>
              <a:t>МЕХАНИКА 100</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marL="0" indent="533400"/>
            <a:r>
              <a:rPr lang="kk-KZ" sz="5400" dirty="0" smtClean="0">
                <a:latin typeface="Times New Roman" pitchFamily="18" charset="0"/>
                <a:cs typeface="Times New Roman" pitchFamily="18" charset="0"/>
              </a:rPr>
              <a:t>Санақ денесіне анықтама бер.</a:t>
            </a:r>
            <a:endParaRPr lang="ru-RU" sz="5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357158" y="1785926"/>
            <a:ext cx="8286808" cy="442915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4400" dirty="0" err="1">
                <a:latin typeface="Times New Roman" pitchFamily="18" charset="0"/>
                <a:cs typeface="Times New Roman" pitchFamily="18" charset="0"/>
              </a:rPr>
              <a:t>Қозғалмайды деп</a:t>
            </a:r>
            <a:r>
              <a:rPr lang="ru-RU" sz="4400" dirty="0">
                <a:latin typeface="Times New Roman" pitchFamily="18" charset="0"/>
                <a:cs typeface="Times New Roman" pitchFamily="18" charset="0"/>
              </a:rPr>
              <a:t> </a:t>
            </a:r>
            <a:r>
              <a:rPr lang="ru-RU" sz="4400" dirty="0" err="1">
                <a:latin typeface="Times New Roman" pitchFamily="18" charset="0"/>
                <a:cs typeface="Times New Roman" pitchFamily="18" charset="0"/>
              </a:rPr>
              <a:t>есептелетін</a:t>
            </a:r>
            <a:r>
              <a:rPr lang="ru-RU" sz="4400" dirty="0">
                <a:latin typeface="Times New Roman" pitchFamily="18" charset="0"/>
                <a:cs typeface="Times New Roman" pitchFamily="18" charset="0"/>
              </a:rPr>
              <a:t> </a:t>
            </a:r>
            <a:r>
              <a:rPr lang="ru-RU" sz="4400" dirty="0" err="1">
                <a:latin typeface="Times New Roman" pitchFamily="18" charset="0"/>
                <a:cs typeface="Times New Roman" pitchFamily="18" charset="0"/>
              </a:rPr>
              <a:t>және басқа денелердің қозғалысы соған салыстырылып</a:t>
            </a:r>
            <a:r>
              <a:rPr lang="ru-RU" sz="4400" dirty="0">
                <a:latin typeface="Times New Roman" pitchFamily="18" charset="0"/>
                <a:cs typeface="Times New Roman" pitchFamily="18" charset="0"/>
              </a:rPr>
              <a:t> </a:t>
            </a:r>
            <a:r>
              <a:rPr lang="ru-RU" sz="4400" dirty="0" err="1">
                <a:latin typeface="Times New Roman" pitchFamily="18" charset="0"/>
                <a:cs typeface="Times New Roman" pitchFamily="18" charset="0"/>
              </a:rPr>
              <a:t>қарастырылатын дене</a:t>
            </a:r>
            <a:endParaRPr lang="ru-RU" sz="44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latin typeface="Times New Roman" pitchFamily="18" charset="0"/>
                <a:cs typeface="Times New Roman" pitchFamily="18" charset="0"/>
              </a:rPr>
              <a:t>МЕХАНИКА 200</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ctr">
              <a:buNone/>
            </a:pPr>
            <a:r>
              <a:rPr lang="kk-KZ" sz="6600" dirty="0" smtClean="0">
                <a:latin typeface="Times New Roman" pitchFamily="18" charset="0"/>
                <a:cs typeface="Times New Roman" pitchFamily="18" charset="0"/>
              </a:rPr>
              <a:t>Как читается </a:t>
            </a:r>
            <a:r>
              <a:rPr lang="kk-KZ" sz="6600" b="1" i="1" dirty="0" smtClean="0">
                <a:latin typeface="Times New Roman" pitchFamily="18" charset="0"/>
                <a:cs typeface="Times New Roman" pitchFamily="18" charset="0"/>
              </a:rPr>
              <a:t>“Золотое правило” </a:t>
            </a:r>
            <a:r>
              <a:rPr lang="kk-KZ" sz="6600" dirty="0" smtClean="0">
                <a:latin typeface="Times New Roman" pitchFamily="18" charset="0"/>
                <a:cs typeface="Times New Roman" pitchFamily="18" charset="0"/>
              </a:rPr>
              <a:t>механики?</a:t>
            </a:r>
            <a:endParaRPr lang="ru-RU" sz="66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1071538" y="1571612"/>
            <a:ext cx="7429552" cy="421484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4000" dirty="0" smtClean="0">
                <a:latin typeface="Times New Roman" pitchFamily="18" charset="0"/>
                <a:cs typeface="Times New Roman" pitchFamily="18" charset="0"/>
              </a:rPr>
              <a:t>Во сколько раз механизм дает выигрыш в силе, во столько же раз получается проигрыш в расстоянии.</a:t>
            </a:r>
            <a:endParaRPr lang="ru-RU" sz="40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latin typeface="Times New Roman" pitchFamily="18" charset="0"/>
                <a:cs typeface="Times New Roman" pitchFamily="18" charset="0"/>
              </a:rPr>
              <a:t>МЕХАНИКА 300</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882808"/>
            <a:ext cx="8229600" cy="2689200"/>
          </a:xfrm>
        </p:spPr>
        <p:txBody>
          <a:bodyPr>
            <a:normAutofit/>
          </a:bodyPr>
          <a:lstStyle/>
          <a:p>
            <a:pPr algn="ctr">
              <a:buNone/>
            </a:pPr>
            <a:r>
              <a:rPr lang="kk-KZ" sz="5400" dirty="0" smtClean="0">
                <a:latin typeface="Times New Roman" pitchFamily="18" charset="0"/>
                <a:cs typeface="Times New Roman" pitchFamily="18" charset="0"/>
              </a:rPr>
              <a:t>Каково устройство барометр – анероида? </a:t>
            </a: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1000100" y="1571612"/>
            <a:ext cx="7572428" cy="43577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800" dirty="0">
                <a:latin typeface="Times New Roman" pitchFamily="18" charset="0"/>
                <a:cs typeface="Times New Roman" pitchFamily="18" charset="0"/>
              </a:rPr>
              <a:t>Барометр-анероид </a:t>
            </a:r>
            <a:r>
              <a:rPr lang="ru-RU" sz="2800" dirty="0" smtClean="0">
                <a:latin typeface="Times New Roman" pitchFamily="18" charset="0"/>
                <a:cs typeface="Times New Roman" pitchFamily="18" charset="0"/>
              </a:rPr>
              <a:t>(от греч. </a:t>
            </a:r>
            <a:r>
              <a:rPr lang="ru-RU" sz="2800" i="1" dirty="0" smtClean="0">
                <a:latin typeface="Times New Roman" pitchFamily="18" charset="0"/>
                <a:cs typeface="Times New Roman" pitchFamily="18" charset="0"/>
              </a:rPr>
              <a:t>анероид</a:t>
            </a:r>
            <a:r>
              <a:rPr lang="ru-RU" sz="2800" dirty="0" smtClean="0">
                <a:latin typeface="Times New Roman" pitchFamily="18" charset="0"/>
                <a:cs typeface="Times New Roman" pitchFamily="18" charset="0"/>
              </a:rPr>
              <a:t> – </a:t>
            </a:r>
            <a:r>
              <a:rPr lang="ru-RU" sz="2800" dirty="0" err="1" smtClean="0">
                <a:latin typeface="Times New Roman" pitchFamily="18" charset="0"/>
                <a:cs typeface="Times New Roman" pitchFamily="18" charset="0"/>
              </a:rPr>
              <a:t>безжидкостный</a:t>
            </a:r>
            <a:r>
              <a:rPr lang="ru-RU" sz="2800" dirty="0" smtClean="0">
                <a:latin typeface="Times New Roman" pitchFamily="18" charset="0"/>
                <a:cs typeface="Times New Roman" pitchFamily="18" charset="0"/>
              </a:rPr>
              <a:t>) – состоит из металлической гофрированной коробочки, из которой выкачан воздух. Чтобы атмосферное давление не раздавило коробочку, ее крышку оттягивают пружиной.</a:t>
            </a:r>
            <a:endParaRPr lang="ru-RU" sz="28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latin typeface="Times New Roman" pitchFamily="18" charset="0"/>
                <a:cs typeface="Times New Roman" pitchFamily="18" charset="0"/>
              </a:rPr>
              <a:t>MECHANICS</a:t>
            </a:r>
            <a:r>
              <a:rPr lang="kk-KZ" dirty="0" smtClean="0">
                <a:latin typeface="Times New Roman" pitchFamily="18" charset="0"/>
                <a:cs typeface="Times New Roman" pitchFamily="18" charset="0"/>
              </a:rPr>
              <a:t> 500</a:t>
            </a:r>
            <a:endParaRPr lang="ru-RU"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одержимое 2"/>
          <p:cNvSpPr txBox="1">
            <a:spLocks/>
          </p:cNvSpPr>
          <p:nvPr/>
        </p:nvSpPr>
        <p:spPr>
          <a:xfrm>
            <a:off x="285720" y="1571612"/>
            <a:ext cx="3757610" cy="4929222"/>
          </a:xfrm>
          <a:prstGeom prst="rect">
            <a:avLst/>
          </a:prstGeom>
        </p:spPr>
        <p:txBody>
          <a:bodyPr vert="horz" anchor="t">
            <a:noAutofit/>
          </a:bodyPr>
          <a:lstStyle/>
          <a:p>
            <a:pPr marL="6350" indent="450850" algn="just">
              <a:spcBef>
                <a:spcPct val="20000"/>
              </a:spcBef>
              <a:buClr>
                <a:schemeClr val="accent1"/>
              </a:buClr>
              <a:buSzPct val="80000"/>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Paul wants to hang a picture frame on his wall. To mark out the dimensions, he applies a horizontal force to it in the middle of the frame. If the </a:t>
            </a:r>
            <a:r>
              <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wall is perfectly smooth, then what is the minimum force that Paul has to exert to keep the frame in equilibrium? </a:t>
            </a:r>
            <a:r>
              <a:rPr lang="en-US" sz="2400" dirty="0">
                <a:latin typeface="Times New Roman" pitchFamily="18" charset="0"/>
                <a:cs typeface="Times New Roman" pitchFamily="18" charset="0"/>
              </a:rPr>
              <a:t>The coefficient of friction  between Paul's hand and the frame is equal to 1</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pic>
        <p:nvPicPr>
          <p:cNvPr id="6" name="Picture 2"/>
          <p:cNvPicPr>
            <a:picLocks noChangeAspect="1" noChangeArrowheads="1"/>
          </p:cNvPicPr>
          <p:nvPr/>
        </p:nvPicPr>
        <p:blipFill>
          <a:blip r:embed="rId3"/>
          <a:srcRect/>
          <a:stretch>
            <a:fillRect/>
          </a:stretch>
        </p:blipFill>
        <p:spPr bwMode="auto">
          <a:xfrm>
            <a:off x="4357686" y="1571611"/>
            <a:ext cx="4786314" cy="4625879"/>
          </a:xfrm>
          <a:prstGeom prst="rect">
            <a:avLst/>
          </a:prstGeom>
          <a:ln>
            <a:noFill/>
          </a:ln>
          <a:effectLst>
            <a:softEdge rad="112500"/>
          </a:effectLst>
        </p:spPr>
      </p:pic>
      <p:sp>
        <p:nvSpPr>
          <p:cNvPr id="7" name="Скругленный прямоугольник 6"/>
          <p:cNvSpPr/>
          <p:nvPr/>
        </p:nvSpPr>
        <p:spPr>
          <a:xfrm>
            <a:off x="214282" y="1571612"/>
            <a:ext cx="3929090" cy="48577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800" dirty="0">
                <a:latin typeface="Times New Roman" pitchFamily="18" charset="0"/>
                <a:cs typeface="Times New Roman" pitchFamily="18" charset="0"/>
              </a:rPr>
              <a:t>The block can not remain in equilibrium</a:t>
            </a:r>
            <a:endParaRPr lang="ru-RU" sz="48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Астрономия 50</a:t>
            </a:r>
            <a:endParaRPr lang="ru-RU" dirty="0"/>
          </a:p>
        </p:txBody>
      </p:sp>
      <p:sp>
        <p:nvSpPr>
          <p:cNvPr id="3" name="Содержимое 2"/>
          <p:cNvSpPr>
            <a:spLocks noGrp="1"/>
          </p:cNvSpPr>
          <p:nvPr>
            <p:ph idx="1"/>
          </p:nvPr>
        </p:nvSpPr>
        <p:spPr/>
        <p:txBody>
          <a:bodyPr>
            <a:normAutofit/>
          </a:bodyPr>
          <a:lstStyle/>
          <a:p>
            <a:pPr algn="ctr">
              <a:buNone/>
            </a:pPr>
            <a:r>
              <a:rPr lang="kk-KZ" sz="6600" dirty="0" smtClean="0">
                <a:latin typeface="Times New Roman" pitchFamily="18" charset="0"/>
                <a:cs typeface="Times New Roman" pitchFamily="18" charset="0"/>
              </a:rPr>
              <a:t>Күн жүйесіндегі бесінші ғаламшар.</a:t>
            </a:r>
            <a:endParaRPr lang="ru-RU" sz="6600" dirty="0">
              <a:latin typeface="Times New Roman" pitchFamily="18" charset="0"/>
              <a:cs typeface="Times New Roman" pitchFamily="18" charset="0"/>
            </a:endParaRPr>
          </a:p>
        </p:txBody>
      </p:sp>
      <p:sp>
        <p:nvSpPr>
          <p:cNvPr id="4" name="Скругленный прямоугольник 3"/>
          <p:cNvSpPr/>
          <p:nvPr/>
        </p:nvSpPr>
        <p:spPr>
          <a:xfrm>
            <a:off x="714348" y="1714488"/>
            <a:ext cx="7786742" cy="421484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9600" dirty="0" smtClean="0">
                <a:latin typeface="Times New Roman" pitchFamily="18" charset="0"/>
                <a:cs typeface="Times New Roman" pitchFamily="18" charset="0"/>
              </a:rPr>
              <a:t>Юпитер</a:t>
            </a:r>
          </a:p>
          <a:p>
            <a:pPr algn="ctr"/>
            <a:endParaRPr lang="ru-RU" sz="9600" dirty="0">
              <a:latin typeface="Times New Roman" pitchFamily="18" charset="0"/>
              <a:cs typeface="Times New Roman" pitchFamily="18" charset="0"/>
            </a:endParaRPr>
          </a:p>
        </p:txBody>
      </p:sp>
      <p:pic>
        <p:nvPicPr>
          <p:cNvPr id="21506" name="Picture 2" descr="Related image"/>
          <p:cNvPicPr>
            <a:picLocks noChangeAspect="1" noChangeArrowheads="1"/>
          </p:cNvPicPr>
          <p:nvPr/>
        </p:nvPicPr>
        <p:blipFill>
          <a:blip r:embed="rId2"/>
          <a:srcRect/>
          <a:stretch>
            <a:fillRect/>
          </a:stretch>
        </p:blipFill>
        <p:spPr bwMode="auto">
          <a:xfrm>
            <a:off x="3214678" y="3643314"/>
            <a:ext cx="2895552" cy="2171664"/>
          </a:xfrm>
          <a:prstGeom prst="rect">
            <a:avLst/>
          </a:prstGeom>
          <a:ln>
            <a:noFill/>
          </a:ln>
          <a:effectLst>
            <a:softEdge rad="112500"/>
          </a:effectLst>
        </p:spPr>
      </p:pic>
      <p:sp>
        <p:nvSpPr>
          <p:cNvPr id="6" name="Стрелка влево 5">
            <a:hlinkClick r:id="rId3"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500" fill="hold"/>
                                        <p:tgtEl>
                                          <p:spTgt spid="21506"/>
                                        </p:tgtEl>
                                        <p:attrNameLst>
                                          <p:attrName>ppt_w</p:attrName>
                                        </p:attrNameLst>
                                      </p:cBhvr>
                                      <p:tavLst>
                                        <p:tav tm="0">
                                          <p:val>
                                            <p:fltVal val="0"/>
                                          </p:val>
                                        </p:tav>
                                        <p:tav tm="100000">
                                          <p:val>
                                            <p:strVal val="#ppt_w"/>
                                          </p:val>
                                        </p:tav>
                                      </p:tavLst>
                                    </p:anim>
                                    <p:anim calcmode="lin" valueType="num">
                                      <p:cBhvr>
                                        <p:cTn id="8" dur="500" fill="hold"/>
                                        <p:tgtEl>
                                          <p:spTgt spid="21506"/>
                                        </p:tgtEl>
                                        <p:attrNameLst>
                                          <p:attrName>ppt_h</p:attrName>
                                        </p:attrNameLst>
                                      </p:cBhvr>
                                      <p:tavLst>
                                        <p:tav tm="0">
                                          <p:val>
                                            <p:fltVal val="0"/>
                                          </p:val>
                                        </p:tav>
                                        <p:tav tm="100000">
                                          <p:val>
                                            <p:strVal val="#ppt_h"/>
                                          </p:val>
                                        </p:tav>
                                      </p:tavLst>
                                    </p:anim>
                                    <p:animEffect transition="in" filter="fade">
                                      <p:cBhvr>
                                        <p:cTn id="9" dur="500"/>
                                        <p:tgtEl>
                                          <p:spTgt spid="21506"/>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Астрономия 100</a:t>
            </a:r>
            <a:endParaRPr lang="ru-RU" dirty="0"/>
          </a:p>
        </p:txBody>
      </p:sp>
      <p:sp>
        <p:nvSpPr>
          <p:cNvPr id="3" name="Содержимое 2"/>
          <p:cNvSpPr>
            <a:spLocks noGrp="1"/>
          </p:cNvSpPr>
          <p:nvPr>
            <p:ph idx="1"/>
          </p:nvPr>
        </p:nvSpPr>
        <p:spPr>
          <a:xfrm>
            <a:off x="457200" y="2143116"/>
            <a:ext cx="8229600" cy="4311692"/>
          </a:xfrm>
        </p:spPr>
        <p:txBody>
          <a:bodyPr>
            <a:normAutofit/>
          </a:bodyPr>
          <a:lstStyle/>
          <a:p>
            <a:pPr algn="ctr">
              <a:buNone/>
            </a:pPr>
            <a:r>
              <a:rPr lang="kk-KZ" sz="5400" dirty="0" smtClean="0">
                <a:latin typeface="Times New Roman" pitchFamily="18" charset="0"/>
                <a:cs typeface="Times New Roman" pitchFamily="18" charset="0"/>
              </a:rPr>
              <a:t>Бірінші және екінші ғарыштық жылдамдық мәндері қандай?</a:t>
            </a:r>
            <a:endParaRPr lang="ru-RU" sz="5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642910" y="1857364"/>
            <a:ext cx="7786742" cy="400052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4000" dirty="0" smtClean="0">
                <a:latin typeface="Times New Roman" pitchFamily="18" charset="0"/>
                <a:cs typeface="Times New Roman" pitchFamily="18" charset="0"/>
              </a:rPr>
              <a:t>Бірінші ғарыштық жылдамдық: 7,91 * 10</a:t>
            </a:r>
            <a:r>
              <a:rPr lang="kk-KZ" sz="4000" baseline="30000" dirty="0" smtClean="0">
                <a:latin typeface="Times New Roman" pitchFamily="18" charset="0"/>
                <a:cs typeface="Times New Roman" pitchFamily="18" charset="0"/>
              </a:rPr>
              <a:t>3</a:t>
            </a:r>
            <a:r>
              <a:rPr lang="kk-KZ" sz="4000" dirty="0" smtClean="0">
                <a:latin typeface="Times New Roman" pitchFamily="18" charset="0"/>
                <a:cs typeface="Times New Roman" pitchFamily="18" charset="0"/>
              </a:rPr>
              <a:t> м/с</a:t>
            </a:r>
          </a:p>
          <a:p>
            <a:pPr algn="ctr"/>
            <a:r>
              <a:rPr lang="kk-KZ" sz="4000" dirty="0" smtClean="0">
                <a:latin typeface="Times New Roman" pitchFamily="18" charset="0"/>
                <a:cs typeface="Times New Roman" pitchFamily="18" charset="0"/>
              </a:rPr>
              <a:t>Екінші ғарыштық жылдамдық: 11,2 * 10</a:t>
            </a:r>
            <a:r>
              <a:rPr lang="kk-KZ" sz="4000" baseline="30000" dirty="0" smtClean="0">
                <a:latin typeface="Times New Roman" pitchFamily="18" charset="0"/>
                <a:cs typeface="Times New Roman" pitchFamily="18" charset="0"/>
              </a:rPr>
              <a:t>3</a:t>
            </a:r>
            <a:r>
              <a:rPr lang="kk-KZ" sz="4000" dirty="0" smtClean="0">
                <a:latin typeface="Times New Roman" pitchFamily="18" charset="0"/>
                <a:cs typeface="Times New Roman" pitchFamily="18" charset="0"/>
              </a:rPr>
              <a:t> м/с</a:t>
            </a:r>
            <a:endParaRPr lang="ru-RU" sz="40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Астрономия 200</a:t>
            </a:r>
            <a:endParaRPr lang="ru-RU" dirty="0"/>
          </a:p>
        </p:txBody>
      </p:sp>
      <p:sp>
        <p:nvSpPr>
          <p:cNvPr id="3" name="Содержимое 2"/>
          <p:cNvSpPr>
            <a:spLocks noGrp="1"/>
          </p:cNvSpPr>
          <p:nvPr>
            <p:ph idx="1"/>
          </p:nvPr>
        </p:nvSpPr>
        <p:spPr/>
        <p:txBody>
          <a:bodyPr>
            <a:normAutofit/>
          </a:bodyPr>
          <a:lstStyle/>
          <a:p>
            <a:pPr algn="just">
              <a:buNone/>
            </a:pPr>
            <a:r>
              <a:rPr lang="ru-RU" sz="4400" dirty="0" smtClean="0">
                <a:latin typeface="Times New Roman" pitchFamily="18" charset="0"/>
                <a:cs typeface="Times New Roman" pitchFamily="18" charset="0"/>
              </a:rPr>
              <a:t>Можно ли создать спутник, который будет двигаться вокруг земли сколь угодно долго?</a:t>
            </a:r>
            <a:endParaRPr lang="ru-RU" sz="4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500034" y="1500174"/>
            <a:ext cx="8215370" cy="41434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3200" i="1" dirty="0">
                <a:latin typeface="Times New Roman" pitchFamily="18" charset="0"/>
                <a:cs typeface="Times New Roman" pitchFamily="18" charset="0"/>
              </a:rPr>
              <a:t>Практически можно. На высоте порядка несколько тысяч километров сопротивление воздуха почти не влияет на полёт спутника. Кроме того, на спутнике можно установить небольшие ракеты, которые будут, по мере надобности, выравнивать скорость спутника до необходимой</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Астрономия 300</a:t>
            </a:r>
            <a:endParaRPr lang="ru-RU" dirty="0"/>
          </a:p>
        </p:txBody>
      </p:sp>
      <p:sp>
        <p:nvSpPr>
          <p:cNvPr id="3" name="Содержимое 2"/>
          <p:cNvSpPr>
            <a:spLocks noGrp="1"/>
          </p:cNvSpPr>
          <p:nvPr>
            <p:ph idx="1"/>
          </p:nvPr>
        </p:nvSpPr>
        <p:spPr/>
        <p:txBody>
          <a:bodyPr>
            <a:normAutofit/>
          </a:bodyPr>
          <a:lstStyle/>
          <a:p>
            <a:pPr marL="98425" indent="635000" algn="just">
              <a:buNone/>
            </a:pPr>
            <a:r>
              <a:rPr lang="ru-RU" dirty="0" smtClean="0">
                <a:latin typeface="Times New Roman" pitchFamily="18" charset="0"/>
                <a:cs typeface="Times New Roman" pitchFamily="18" charset="0"/>
              </a:rPr>
              <a:t>Представим, что с космодрома, расположенного на экваторе, запущены четыре одинаковых спутника Земли на одинаковую высоту: на север, юг, запад, и восток. При этом каждый следующий спутник запускали через 1 мин. после предыдущего. Столкнуться ли в полёте спутники? Какой из них было легче запускать? Орбиты считать круговыми. </a:t>
            </a:r>
            <a:endParaRPr lang="ru-RU"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285720" y="1785926"/>
            <a:ext cx="8501122" cy="400052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3600" dirty="0" smtClean="0">
                <a:latin typeface="Times New Roman" pitchFamily="18" charset="0"/>
                <a:cs typeface="Times New Roman" pitchFamily="18" charset="0"/>
              </a:rPr>
              <a:t>Спутники</a:t>
            </a:r>
            <a:r>
              <a:rPr lang="ru-RU" sz="3600" dirty="0">
                <a:latin typeface="Times New Roman" pitchFamily="18" charset="0"/>
                <a:cs typeface="Times New Roman" pitchFamily="18" charset="0"/>
              </a:rPr>
              <a:t>, запущенные вдоль экватора, столкнутся, а те, что запускают на север и юг, столкнуться не </a:t>
            </a:r>
            <a:r>
              <a:rPr lang="ru-RU" sz="3600" dirty="0" smtClean="0">
                <a:latin typeface="Times New Roman" pitchFamily="18" charset="0"/>
                <a:cs typeface="Times New Roman" pitchFamily="18" charset="0"/>
              </a:rPr>
              <a:t>могут. Т. к. они будут обращаться в разных плоскостях, угол между которыми равен углу поворота Земли за 1 мин. </a:t>
            </a:r>
            <a:endParaRPr lang="ru-RU" sz="36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t>Astronomy</a:t>
            </a:r>
            <a:r>
              <a:rPr lang="kk-KZ" dirty="0" smtClean="0"/>
              <a:t> 500</a:t>
            </a:r>
            <a:endParaRPr lang="ru-RU" dirty="0"/>
          </a:p>
        </p:txBody>
      </p:sp>
      <p:sp>
        <p:nvSpPr>
          <p:cNvPr id="3" name="Содержимое 2"/>
          <p:cNvSpPr>
            <a:spLocks noGrp="1"/>
          </p:cNvSpPr>
          <p:nvPr>
            <p:ph idx="1"/>
          </p:nvPr>
        </p:nvSpPr>
        <p:spPr/>
        <p:txBody>
          <a:bodyPr>
            <a:normAutofit/>
          </a:bodyPr>
          <a:lstStyle/>
          <a:p>
            <a:pPr algn="ctr">
              <a:buNone/>
            </a:pPr>
            <a:r>
              <a:rPr lang="en-US" sz="5400" dirty="0" smtClean="0">
                <a:latin typeface="Times New Roman" pitchFamily="18" charset="0"/>
                <a:cs typeface="Times New Roman" pitchFamily="18" charset="0"/>
              </a:rPr>
              <a:t>What are the smallest and largest planets in our solar system?</a:t>
            </a: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928662" y="1928802"/>
            <a:ext cx="7572428" cy="350046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dirty="0">
                <a:latin typeface="Times New Roman" pitchFamily="18" charset="0"/>
                <a:cs typeface="Times New Roman" pitchFamily="18" charset="0"/>
              </a:rPr>
              <a:t>The smallest and largest planets in our solar system are Mercury and Jupiter, respectively.</a:t>
            </a:r>
            <a:endParaRPr lang="ru-RU" sz="40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Оптика 50</a:t>
            </a:r>
            <a:endParaRPr lang="ru-RU" dirty="0"/>
          </a:p>
        </p:txBody>
      </p:sp>
      <p:sp>
        <p:nvSpPr>
          <p:cNvPr id="3" name="Содержимое 2"/>
          <p:cNvSpPr>
            <a:spLocks noGrp="1"/>
          </p:cNvSpPr>
          <p:nvPr>
            <p:ph idx="1"/>
          </p:nvPr>
        </p:nvSpPr>
        <p:spPr/>
        <p:txBody>
          <a:bodyPr>
            <a:normAutofit/>
          </a:bodyPr>
          <a:lstStyle/>
          <a:p>
            <a:pPr algn="ctr">
              <a:buNone/>
            </a:pPr>
            <a:r>
              <a:rPr lang="kk-KZ" sz="5400" dirty="0" smtClean="0">
                <a:latin typeface="Times New Roman" pitchFamily="18" charset="0"/>
                <a:cs typeface="Times New Roman" pitchFamily="18" charset="0"/>
              </a:rPr>
              <a:t>Бір мөлдір емес денеде төрт көлеңке болуы мүмкін бе?</a:t>
            </a:r>
            <a:endParaRPr lang="ru-RU" sz="5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928662" y="1857364"/>
            <a:ext cx="7286676" cy="335758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3600" dirty="0" smtClean="0">
                <a:latin typeface="Times New Roman" pitchFamily="18" charset="0"/>
                <a:cs typeface="Times New Roman" pitchFamily="18" charset="0"/>
              </a:rPr>
              <a:t>Иә, мүмкін. </a:t>
            </a:r>
          </a:p>
          <a:p>
            <a:pPr algn="ctr"/>
            <a:r>
              <a:rPr lang="kk-KZ" sz="3600" dirty="0" smtClean="0">
                <a:latin typeface="Times New Roman" pitchFamily="18" charset="0"/>
                <a:cs typeface="Times New Roman" pitchFamily="18" charset="0"/>
              </a:rPr>
              <a:t>Футболшыға стадион төбесінен түсірілген жарықты еске түсіріңдер.</a:t>
            </a:r>
            <a:endParaRPr lang="ru-RU" sz="36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Оптика 100</a:t>
            </a:r>
            <a:endParaRPr lang="ru-RU" dirty="0"/>
          </a:p>
        </p:txBody>
      </p:sp>
      <p:sp>
        <p:nvSpPr>
          <p:cNvPr id="3" name="Содержимое 2"/>
          <p:cNvSpPr>
            <a:spLocks noGrp="1"/>
          </p:cNvSpPr>
          <p:nvPr>
            <p:ph idx="1"/>
          </p:nvPr>
        </p:nvSpPr>
        <p:spPr>
          <a:xfrm>
            <a:off x="457200" y="1882808"/>
            <a:ext cx="8229600" cy="2974952"/>
          </a:xfrm>
        </p:spPr>
        <p:txBody>
          <a:bodyPr>
            <a:normAutofit/>
          </a:bodyPr>
          <a:lstStyle/>
          <a:p>
            <a:pPr algn="ctr">
              <a:buNone/>
            </a:pPr>
            <a:r>
              <a:rPr lang="kk-KZ" sz="4800" dirty="0" smtClean="0">
                <a:latin typeface="Times New Roman" pitchFamily="18" charset="0"/>
                <a:cs typeface="Times New Roman" pitchFamily="18" charset="0"/>
              </a:rPr>
              <a:t>Жасыл жапыраққа қызыл шыны арқылы қарасақ, бізге ол қандай түспен көрінеді?</a:t>
            </a:r>
            <a:endParaRPr lang="ru-RU" sz="48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571472" y="1857364"/>
            <a:ext cx="8072494" cy="35719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8000" b="1" dirty="0" smtClean="0">
                <a:latin typeface="Times New Roman" pitchFamily="18" charset="0"/>
                <a:cs typeface="Times New Roman" pitchFamily="18" charset="0"/>
              </a:rPr>
              <a:t>Қара</a:t>
            </a:r>
            <a:endParaRPr lang="ru-RU" sz="8000" b="1"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Оптика 200</a:t>
            </a:r>
            <a:endParaRPr lang="ru-RU" dirty="0"/>
          </a:p>
        </p:txBody>
      </p:sp>
      <p:sp>
        <p:nvSpPr>
          <p:cNvPr id="3" name="Содержимое 2"/>
          <p:cNvSpPr>
            <a:spLocks noGrp="1"/>
          </p:cNvSpPr>
          <p:nvPr>
            <p:ph idx="1"/>
          </p:nvPr>
        </p:nvSpPr>
        <p:spPr>
          <a:xfrm>
            <a:off x="457200" y="1882808"/>
            <a:ext cx="8229600" cy="3046390"/>
          </a:xfrm>
        </p:spPr>
        <p:txBody>
          <a:bodyPr>
            <a:normAutofit/>
          </a:bodyPr>
          <a:lstStyle/>
          <a:p>
            <a:pPr algn="ctr">
              <a:buNone/>
            </a:pPr>
            <a:r>
              <a:rPr lang="ru-RU" sz="4800" dirty="0" smtClean="0">
                <a:latin typeface="Times New Roman" pitchFamily="18" charset="0"/>
                <a:cs typeface="Times New Roman" pitchFamily="18" charset="0"/>
              </a:rPr>
              <a:t>Почему хорошо видны фигуры, нарисованные на запотевшем оконном стекле?</a:t>
            </a:r>
            <a:endParaRPr lang="ru-RU" sz="48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785786" y="1714488"/>
            <a:ext cx="7715304" cy="35719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3200" i="1" dirty="0">
                <a:latin typeface="Times New Roman" pitchFamily="18" charset="0"/>
                <a:cs typeface="Times New Roman" pitchFamily="18" charset="0"/>
              </a:rPr>
              <a:t>Запотевшее стекло рассеивает свет и кажется молочно-белым, а в тех местах, где стёрты капельки воды, стекло видно либо тёмным (если фон тёмный – на улице поздний вечер или ночь), либо светлым, либо зеркально блестящим.</a:t>
            </a:r>
            <a:endParaRPr lang="ru-RU" sz="32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Оптика 300</a:t>
            </a:r>
            <a:endParaRPr lang="ru-RU" dirty="0"/>
          </a:p>
        </p:txBody>
      </p:sp>
      <p:sp>
        <p:nvSpPr>
          <p:cNvPr id="3" name="Содержимое 2"/>
          <p:cNvSpPr>
            <a:spLocks noGrp="1"/>
          </p:cNvSpPr>
          <p:nvPr>
            <p:ph idx="1"/>
          </p:nvPr>
        </p:nvSpPr>
        <p:spPr>
          <a:xfrm>
            <a:off x="457200" y="1882808"/>
            <a:ext cx="8229600" cy="2832076"/>
          </a:xfrm>
        </p:spPr>
        <p:txBody>
          <a:bodyPr>
            <a:normAutofit/>
          </a:bodyPr>
          <a:lstStyle/>
          <a:p>
            <a:pPr algn="ctr">
              <a:buNone/>
            </a:pPr>
            <a:r>
              <a:rPr lang="ru-RU" sz="4800" dirty="0" smtClean="0">
                <a:latin typeface="Times New Roman" pitchFamily="18" charset="0"/>
                <a:cs typeface="Times New Roman" pitchFamily="18" charset="0"/>
              </a:rPr>
              <a:t>Что светлее: чёрный бархат в солнечный день или чистый снег в лунную ночь?</a:t>
            </a: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857224" y="1643050"/>
            <a:ext cx="7572428" cy="37147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4400" b="1" i="1" dirty="0">
                <a:latin typeface="Times New Roman" pitchFamily="18" charset="0"/>
                <a:cs typeface="Times New Roman" pitchFamily="18" charset="0"/>
              </a:rPr>
              <a:t>Снег. </a:t>
            </a:r>
            <a:endParaRPr lang="ru-RU" sz="4400" b="1" i="1" dirty="0" smtClean="0">
              <a:latin typeface="Times New Roman" pitchFamily="18" charset="0"/>
              <a:cs typeface="Times New Roman" pitchFamily="18" charset="0"/>
            </a:endParaRPr>
          </a:p>
          <a:p>
            <a:pPr algn="ctr"/>
            <a:r>
              <a:rPr lang="ru-RU" sz="4000" dirty="0" smtClean="0">
                <a:latin typeface="Times New Roman" pitchFamily="18" charset="0"/>
                <a:cs typeface="Times New Roman" pitchFamily="18" charset="0"/>
              </a:rPr>
              <a:t>Более </a:t>
            </a:r>
            <a:r>
              <a:rPr lang="ru-RU" sz="4000" dirty="0">
                <a:latin typeface="Times New Roman" pitchFamily="18" charset="0"/>
                <a:cs typeface="Times New Roman" pitchFamily="18" charset="0"/>
              </a:rPr>
              <a:t>того, он будет белее и в безлунную ночь. </a:t>
            </a:r>
            <a:endParaRPr lang="ru-RU" sz="4000" dirty="0" smtClean="0">
              <a:latin typeface="Times New Roman" pitchFamily="18" charset="0"/>
              <a:cs typeface="Times New Roman" pitchFamily="18" charset="0"/>
            </a:endParaRPr>
          </a:p>
          <a:p>
            <a:pPr algn="ctr"/>
            <a:r>
              <a:rPr lang="ru-RU" sz="4000" dirty="0" smtClean="0">
                <a:latin typeface="Times New Roman" pitchFamily="18" charset="0"/>
                <a:cs typeface="Times New Roman" pitchFamily="18" charset="0"/>
              </a:rPr>
              <a:t>Снег </a:t>
            </a:r>
            <a:r>
              <a:rPr lang="ru-RU" sz="4000" dirty="0">
                <a:latin typeface="Times New Roman" pitchFamily="18" charset="0"/>
                <a:cs typeface="Times New Roman" pitchFamily="18" charset="0"/>
              </a:rPr>
              <a:t>отражает свет, а бархат поглощает</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t>Optics 500</a:t>
            </a:r>
            <a:endParaRPr lang="ru-RU" dirty="0"/>
          </a:p>
        </p:txBody>
      </p:sp>
      <p:sp>
        <p:nvSpPr>
          <p:cNvPr id="3" name="Содержимое 2"/>
          <p:cNvSpPr>
            <a:spLocks noGrp="1"/>
          </p:cNvSpPr>
          <p:nvPr>
            <p:ph idx="1"/>
          </p:nvPr>
        </p:nvSpPr>
        <p:spPr/>
        <p:txBody>
          <a:bodyPr>
            <a:normAutofit/>
          </a:bodyPr>
          <a:lstStyle/>
          <a:p>
            <a:pPr algn="ctr">
              <a:buNone/>
            </a:pPr>
            <a:r>
              <a:rPr lang="en-US" sz="5400" dirty="0" smtClean="0">
                <a:latin typeface="Times New Roman" pitchFamily="18" charset="0"/>
                <a:cs typeface="Times New Roman" pitchFamily="18" charset="0"/>
              </a:rPr>
              <a:t>Why is black clothing hotter than white clothing when out in the sun?</a:t>
            </a:r>
            <a:endParaRPr lang="ru-RU" sz="5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642910" y="1643050"/>
            <a:ext cx="7929618" cy="392909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dirty="0">
                <a:latin typeface="Times New Roman" pitchFamily="18" charset="0"/>
                <a:cs typeface="Times New Roman" pitchFamily="18" charset="0"/>
              </a:rPr>
              <a:t>White fabric reflects most of the light that shines on it, while black absorbs most of the light, which makes it warmer.</a:t>
            </a:r>
            <a:endParaRPr lang="ru-RU" sz="40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Электричество 50</a:t>
            </a:r>
            <a:endParaRPr lang="ru-RU" dirty="0"/>
          </a:p>
        </p:txBody>
      </p:sp>
      <p:sp>
        <p:nvSpPr>
          <p:cNvPr id="3" name="Содержимое 2"/>
          <p:cNvSpPr>
            <a:spLocks noGrp="1"/>
          </p:cNvSpPr>
          <p:nvPr>
            <p:ph idx="1"/>
          </p:nvPr>
        </p:nvSpPr>
        <p:spPr/>
        <p:txBody>
          <a:bodyPr>
            <a:normAutofit/>
          </a:bodyPr>
          <a:lstStyle/>
          <a:p>
            <a:pPr algn="ctr">
              <a:buNone/>
            </a:pPr>
            <a:r>
              <a:rPr lang="kk-KZ" sz="4400" dirty="0" smtClean="0">
                <a:latin typeface="Times New Roman" pitchFamily="18" charset="0"/>
                <a:cs typeface="Times New Roman" pitchFamily="18" charset="0"/>
              </a:rPr>
              <a:t>Жартылай өткізгіштердегі  электр тогы қандай заряд тасымалдаушылар арқылы жүзеге асырылады?</a:t>
            </a:r>
            <a:endParaRPr lang="ru-RU" sz="4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785786" y="1857364"/>
            <a:ext cx="7715304" cy="364333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6000" dirty="0" smtClean="0">
                <a:latin typeface="Times New Roman" pitchFamily="18" charset="0"/>
                <a:cs typeface="Times New Roman" pitchFamily="18" charset="0"/>
              </a:rPr>
              <a:t>Электрондар және кемтіктер</a:t>
            </a:r>
            <a:endParaRPr lang="ru-RU" sz="60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Электричество 100</a:t>
            </a:r>
            <a:endParaRPr lang="ru-RU" dirty="0"/>
          </a:p>
        </p:txBody>
      </p:sp>
      <p:sp>
        <p:nvSpPr>
          <p:cNvPr id="3" name="Содержимое 2"/>
          <p:cNvSpPr>
            <a:spLocks noGrp="1"/>
          </p:cNvSpPr>
          <p:nvPr>
            <p:ph idx="1"/>
          </p:nvPr>
        </p:nvSpPr>
        <p:spPr/>
        <p:txBody>
          <a:bodyPr>
            <a:normAutofit/>
          </a:bodyPr>
          <a:lstStyle/>
          <a:p>
            <a:pPr algn="ctr">
              <a:buNone/>
            </a:pPr>
            <a:r>
              <a:rPr lang="kk-KZ" sz="4400" dirty="0" smtClean="0">
                <a:latin typeface="Times New Roman" pitchFamily="18" charset="0"/>
                <a:cs typeface="Times New Roman" pitchFamily="18" charset="0"/>
              </a:rPr>
              <a:t>Электролиз кезінде ток күшін 2 есе арттырса, электролит ерітіндісінен катодта бөлініп шығатын заттың массасы қалай өзгереді?</a:t>
            </a:r>
            <a:endParaRPr lang="ru-RU" sz="4400" dirty="0" smtClean="0">
              <a:latin typeface="Times New Roman" pitchFamily="18" charset="0"/>
              <a:cs typeface="Times New Roman" pitchFamily="18" charset="0"/>
            </a:endParaRPr>
          </a:p>
          <a:p>
            <a:pPr algn="ctr">
              <a:buNone/>
            </a:pPr>
            <a:endParaRPr lang="ru-RU" sz="4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642910" y="1714488"/>
            <a:ext cx="8001056" cy="421484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8000" dirty="0" smtClean="0">
                <a:latin typeface="Times New Roman" pitchFamily="18" charset="0"/>
                <a:cs typeface="Times New Roman" pitchFamily="18" charset="0"/>
              </a:rPr>
              <a:t>2 есе артады</a:t>
            </a:r>
            <a:endParaRPr lang="ru-RU" sz="80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Электричество 200</a:t>
            </a:r>
            <a:endParaRPr lang="ru-RU" dirty="0"/>
          </a:p>
        </p:txBody>
      </p:sp>
      <p:sp>
        <p:nvSpPr>
          <p:cNvPr id="3" name="Содержимое 2"/>
          <p:cNvSpPr>
            <a:spLocks noGrp="1"/>
          </p:cNvSpPr>
          <p:nvPr>
            <p:ph idx="1"/>
          </p:nvPr>
        </p:nvSpPr>
        <p:spPr/>
        <p:txBody>
          <a:bodyPr>
            <a:normAutofit/>
          </a:bodyPr>
          <a:lstStyle/>
          <a:p>
            <a:pPr algn="ctr">
              <a:buNone/>
            </a:pPr>
            <a:r>
              <a:rPr lang="ru-RU" sz="6000" dirty="0" smtClean="0">
                <a:latin typeface="Times New Roman" pitchFamily="18" charset="0"/>
                <a:cs typeface="Times New Roman" pitchFamily="18" charset="0"/>
              </a:rPr>
              <a:t>Чем различается ток постоянный от тока переменного?</a:t>
            </a:r>
            <a:endParaRPr lang="ru-RU" sz="60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785786" y="1785926"/>
            <a:ext cx="7572428" cy="37147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3200" b="1" dirty="0" smtClean="0">
                <a:latin typeface="Times New Roman" pitchFamily="18" charset="0"/>
                <a:cs typeface="Times New Roman" pitchFamily="18" charset="0"/>
              </a:rPr>
              <a:t>Переменный ток</a:t>
            </a:r>
            <a:r>
              <a:rPr lang="ru-RU" sz="3200" dirty="0" smtClean="0">
                <a:latin typeface="Times New Roman" pitchFamily="18" charset="0"/>
                <a:cs typeface="Times New Roman" pitchFamily="18" charset="0"/>
              </a:rPr>
              <a:t>, в отличие от </a:t>
            </a:r>
            <a:r>
              <a:rPr lang="ru-RU" sz="3200" b="1" dirty="0" smtClean="0">
                <a:latin typeface="Times New Roman" pitchFamily="18" charset="0"/>
                <a:cs typeface="Times New Roman" pitchFamily="18" charset="0"/>
              </a:rPr>
              <a:t>тока постоянного</a:t>
            </a:r>
            <a:r>
              <a:rPr lang="ru-RU" sz="3200" dirty="0" smtClean="0">
                <a:latin typeface="Times New Roman" pitchFamily="18" charset="0"/>
                <a:cs typeface="Times New Roman" pitchFamily="18" charset="0"/>
              </a:rPr>
              <a:t>, непрерывно изменяется как по величине, так и по направлению, причем изменения эти происходят периодически, т. е. точно повторяются через равные промежутки времени.</a:t>
            </a:r>
            <a:endParaRPr lang="ru-RU" sz="32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Электричество 300</a:t>
            </a:r>
            <a:endParaRPr lang="ru-RU" dirty="0"/>
          </a:p>
        </p:txBody>
      </p:sp>
      <p:sp>
        <p:nvSpPr>
          <p:cNvPr id="3" name="Содержимое 2"/>
          <p:cNvSpPr>
            <a:spLocks noGrp="1"/>
          </p:cNvSpPr>
          <p:nvPr>
            <p:ph idx="1"/>
          </p:nvPr>
        </p:nvSpPr>
        <p:spPr>
          <a:xfrm>
            <a:off x="500034" y="1714488"/>
            <a:ext cx="8229600" cy="4572000"/>
          </a:xfrm>
        </p:spPr>
        <p:txBody>
          <a:bodyPr>
            <a:normAutofit/>
          </a:bodyPr>
          <a:lstStyle/>
          <a:p>
            <a:pPr marL="92075" indent="623888" algn="just">
              <a:buNone/>
            </a:pPr>
            <a:r>
              <a:rPr lang="ru-RU" sz="3600" dirty="0" smtClean="0">
                <a:latin typeface="Times New Roman" pitchFamily="18" charset="0"/>
                <a:cs typeface="Times New Roman" pitchFamily="18" charset="0"/>
              </a:rPr>
              <a:t>Новогодняя ёлка была украшена гирляндой электрических лампочек, соединенных последовательно. Одна лампочка перегорела. Её выбросили и составили снова цепь. Стала ли гирлянда гореть ярче или наоборот, померкла оттого, что лампочек стало меньше? </a:t>
            </a:r>
            <a:endParaRPr lang="ru-RU" sz="36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357158" y="1357298"/>
            <a:ext cx="8429684" cy="47863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4400" dirty="0" smtClean="0">
                <a:latin typeface="Times New Roman" pitchFamily="18" charset="0"/>
                <a:cs typeface="Times New Roman" pitchFamily="18" charset="0"/>
              </a:rPr>
              <a:t>Общее сопротивление гирлянды уменьшилось, а напряжение в сети осталось прежним. Поэтому гирлянда будет гореть ярче.</a:t>
            </a:r>
            <a:endParaRPr lang="ru-RU" sz="44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t>Electricity 500</a:t>
            </a:r>
            <a:endParaRPr lang="ru-RU" dirty="0"/>
          </a:p>
        </p:txBody>
      </p:sp>
      <p:sp>
        <p:nvSpPr>
          <p:cNvPr id="3" name="Содержимое 2"/>
          <p:cNvSpPr>
            <a:spLocks noGrp="1"/>
          </p:cNvSpPr>
          <p:nvPr>
            <p:ph idx="1"/>
          </p:nvPr>
        </p:nvSpPr>
        <p:spPr>
          <a:xfrm>
            <a:off x="457200" y="2143116"/>
            <a:ext cx="8229600" cy="4311692"/>
          </a:xfrm>
        </p:spPr>
        <p:txBody>
          <a:bodyPr>
            <a:normAutofit/>
          </a:bodyPr>
          <a:lstStyle/>
          <a:p>
            <a:pPr algn="ctr">
              <a:buNone/>
            </a:pPr>
            <a:r>
              <a:rPr lang="en-US" sz="5400" dirty="0" smtClean="0">
                <a:latin typeface="Times New Roman" pitchFamily="18" charset="0"/>
                <a:cs typeface="Times New Roman" pitchFamily="18" charset="0"/>
              </a:rPr>
              <a:t>Why don’t birds get shocked when they sit on power lines?</a:t>
            </a:r>
          </a:p>
          <a:p>
            <a:pPr algn="ctr">
              <a:buNone/>
            </a:pPr>
            <a:endParaRPr lang="ru-RU" sz="5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6" name="Скругленный прямоугольник 5"/>
          <p:cNvSpPr/>
          <p:nvPr/>
        </p:nvSpPr>
        <p:spPr>
          <a:xfrm>
            <a:off x="642910" y="1785926"/>
            <a:ext cx="8001056" cy="35719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3600" dirty="0" smtClean="0">
                <a:latin typeface="Times New Roman" pitchFamily="18" charset="0"/>
                <a:cs typeface="Times New Roman" pitchFamily="18" charset="0"/>
              </a:rPr>
              <a:t>Birds don't get electrocuted when they land on a power line because they are only touching one of the wires. If they were to touch two (or more) of the wires at the same time they WOULD get electrocuted.</a:t>
            </a:r>
            <a:endParaRPr lang="ru-RU" sz="36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Магнетизм 50</a:t>
            </a:r>
            <a:endParaRPr lang="ru-RU" dirty="0"/>
          </a:p>
        </p:txBody>
      </p:sp>
      <p:sp>
        <p:nvSpPr>
          <p:cNvPr id="3" name="Содержимое 2"/>
          <p:cNvSpPr>
            <a:spLocks noGrp="1"/>
          </p:cNvSpPr>
          <p:nvPr>
            <p:ph idx="1"/>
          </p:nvPr>
        </p:nvSpPr>
        <p:spPr/>
        <p:txBody>
          <a:bodyPr>
            <a:normAutofit/>
          </a:bodyPr>
          <a:lstStyle/>
          <a:p>
            <a:pPr algn="ctr">
              <a:buNone/>
            </a:pPr>
            <a:r>
              <a:rPr lang="kk-KZ" sz="6600" dirty="0" smtClean="0">
                <a:latin typeface="Times New Roman" pitchFamily="18" charset="0"/>
                <a:cs typeface="Times New Roman" pitchFamily="18" charset="0"/>
              </a:rPr>
              <a:t>Магнит өрісін ... туғызады.  </a:t>
            </a:r>
            <a:endParaRPr lang="ru-RU" sz="6600" dirty="0" smtClean="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1142976" y="1928802"/>
            <a:ext cx="7143800" cy="37147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5400" dirty="0" smtClean="0">
                <a:latin typeface="Times New Roman" pitchFamily="18" charset="0"/>
                <a:cs typeface="Times New Roman" pitchFamily="18" charset="0"/>
              </a:rPr>
              <a:t>Қозғалыстағы электр зарядтары</a:t>
            </a:r>
            <a:endParaRPr lang="ru-RU" sz="5400" dirty="0" smtClean="0">
              <a:latin typeface="Times New Roman" pitchFamily="18" charset="0"/>
              <a:cs typeface="Times New Roman" pitchFamily="18" charset="0"/>
            </a:endParaRPr>
          </a:p>
          <a:p>
            <a:pPr algn="ctr"/>
            <a:endParaRPr lang="ru-RU" sz="54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Магнетизм 100</a:t>
            </a:r>
            <a:endParaRPr lang="ru-RU" dirty="0"/>
          </a:p>
        </p:txBody>
      </p:sp>
      <p:sp>
        <p:nvSpPr>
          <p:cNvPr id="3" name="Содержимое 2"/>
          <p:cNvSpPr>
            <a:spLocks noGrp="1"/>
          </p:cNvSpPr>
          <p:nvPr>
            <p:ph idx="1"/>
          </p:nvPr>
        </p:nvSpPr>
        <p:spPr>
          <a:xfrm>
            <a:off x="457200" y="1882808"/>
            <a:ext cx="8229600" cy="3760770"/>
          </a:xfrm>
        </p:spPr>
        <p:txBody>
          <a:bodyPr>
            <a:noAutofit/>
          </a:bodyPr>
          <a:lstStyle/>
          <a:p>
            <a:pPr algn="ctr">
              <a:buNone/>
            </a:pPr>
            <a:r>
              <a:rPr lang="kk-KZ" sz="4800" dirty="0" smtClean="0">
                <a:latin typeface="Times New Roman" pitchFamily="18" charset="0"/>
                <a:cs typeface="Times New Roman" pitchFamily="18" charset="0"/>
              </a:rPr>
              <a:t>Параллель орналасқан екі түзу өткізгіш арқылы қарама-қарсы бағытта ток жібергенде қандай құбылыс орын алады?</a:t>
            </a:r>
            <a:endParaRPr lang="ru-RU" sz="4800" dirty="0" smtClean="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857224" y="1857364"/>
            <a:ext cx="7429552" cy="400052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5400" dirty="0" smtClean="0">
                <a:latin typeface="Times New Roman" pitchFamily="18" charset="0"/>
                <a:cs typeface="Times New Roman" pitchFamily="18" charset="0"/>
              </a:rPr>
              <a:t>Өткізгіштер бір-бірінен тебіледі</a:t>
            </a:r>
            <a:endParaRPr lang="ru-RU" sz="54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Магнетизм 200</a:t>
            </a:r>
            <a:endParaRPr lang="ru-RU" dirty="0"/>
          </a:p>
        </p:txBody>
      </p:sp>
      <p:sp>
        <p:nvSpPr>
          <p:cNvPr id="3" name="Содержимое 2"/>
          <p:cNvSpPr>
            <a:spLocks noGrp="1"/>
          </p:cNvSpPr>
          <p:nvPr>
            <p:ph idx="1"/>
          </p:nvPr>
        </p:nvSpPr>
        <p:spPr>
          <a:xfrm>
            <a:off x="457200" y="2428868"/>
            <a:ext cx="8229600" cy="4025940"/>
          </a:xfrm>
        </p:spPr>
        <p:txBody>
          <a:bodyPr>
            <a:normAutofit/>
          </a:bodyPr>
          <a:lstStyle/>
          <a:p>
            <a:pPr algn="ctr">
              <a:buNone/>
            </a:pPr>
            <a:r>
              <a:rPr lang="ru-RU" sz="4800" dirty="0" err="1" smtClean="0">
                <a:latin typeface="Times New Roman" pitchFamily="18" charset="0"/>
                <a:cs typeface="Times New Roman" pitchFamily="18" charset="0"/>
              </a:rPr>
              <a:t>Тогы</a:t>
            </a:r>
            <a:r>
              <a:rPr lang="ru-RU" sz="4800" dirty="0" smtClean="0">
                <a:latin typeface="Times New Roman" pitchFamily="18" charset="0"/>
                <a:cs typeface="Times New Roman" pitchFamily="18" charset="0"/>
              </a:rPr>
              <a:t> бар </a:t>
            </a:r>
            <a:r>
              <a:rPr lang="kk-KZ" sz="4800" dirty="0" smtClean="0">
                <a:latin typeface="Times New Roman" pitchFamily="18" charset="0"/>
                <a:cs typeface="Times New Roman" pitchFamily="18" charset="0"/>
              </a:rPr>
              <a:t>өткізгіштің магнит өрісінің күш сызықтарының бағытын анықтайтын ереже</a:t>
            </a:r>
            <a:r>
              <a:rPr lang="ru-RU" sz="4800" dirty="0" smtClean="0">
                <a:latin typeface="Times New Roman" pitchFamily="18" charset="0"/>
                <a:cs typeface="Times New Roman" pitchFamily="18" charset="0"/>
              </a:rPr>
              <a:t>?</a:t>
            </a:r>
            <a:endParaRPr lang="ru-RU" sz="48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500034" y="2071678"/>
            <a:ext cx="8215370" cy="342902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4400" dirty="0" smtClean="0">
                <a:latin typeface="Times New Roman" pitchFamily="18" charset="0"/>
                <a:cs typeface="Times New Roman" pitchFamily="18" charset="0"/>
              </a:rPr>
              <a:t>Сол қол ережесі, Ампер күші</a:t>
            </a:r>
            <a:endParaRPr lang="ru-RU" sz="44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Магнетизм 300</a:t>
            </a:r>
            <a:endParaRPr lang="ru-RU" dirty="0"/>
          </a:p>
        </p:txBody>
      </p:sp>
      <p:sp>
        <p:nvSpPr>
          <p:cNvPr id="3" name="Содержимое 2"/>
          <p:cNvSpPr>
            <a:spLocks noGrp="1"/>
          </p:cNvSpPr>
          <p:nvPr>
            <p:ph idx="1"/>
          </p:nvPr>
        </p:nvSpPr>
        <p:spPr/>
        <p:txBody>
          <a:bodyPr>
            <a:noAutofit/>
          </a:bodyPr>
          <a:lstStyle/>
          <a:p>
            <a:pPr marL="92075" indent="0" algn="ctr">
              <a:buNone/>
            </a:pPr>
            <a:r>
              <a:rPr lang="ru-RU" sz="3400" dirty="0" smtClean="0">
                <a:latin typeface="Times New Roman" pitchFamily="18" charset="0"/>
                <a:cs typeface="Times New Roman" pitchFamily="18" charset="0"/>
              </a:rPr>
              <a:t>Сила магнитного поля электромагнита зависит от силы тока, наличия сердечника и количества витков в нем (длины проводника). Меняя эти три параметра, можно регулировать силу создаваемого магнитного поля. Как Вы думаете, как будет меняться Магнитное поле, если сила тока в цепи уменьшится?</a:t>
            </a:r>
            <a:endParaRPr lang="ru-RU" sz="3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642910" y="1857364"/>
            <a:ext cx="7858180" cy="421484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3600" dirty="0" smtClean="0">
                <a:latin typeface="Times New Roman" pitchFamily="18" charset="0"/>
                <a:cs typeface="Times New Roman" pitchFamily="18" charset="0"/>
              </a:rPr>
              <a:t>Уменьшится</a:t>
            </a:r>
          </a:p>
          <a:p>
            <a:pPr algn="ctr"/>
            <a:r>
              <a:rPr lang="ru-RU" sz="3600" dirty="0" smtClean="0">
                <a:latin typeface="Times New Roman" pitchFamily="18" charset="0"/>
                <a:cs typeface="Times New Roman" pitchFamily="18" charset="0"/>
              </a:rPr>
              <a:t>При уменьшении силы тока в обмотке катушки магнитное поле ослабевает, что следует из закона Ампера.</a:t>
            </a:r>
          </a:p>
          <a:p>
            <a:pPr algn="ctr"/>
            <a:endParaRPr lang="ru-RU" sz="36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smtClean="0"/>
              <a:t>Magnetism 500</a:t>
            </a:r>
            <a:endParaRPr lang="ru-RU" dirty="0"/>
          </a:p>
        </p:txBody>
      </p:sp>
      <p:sp>
        <p:nvSpPr>
          <p:cNvPr id="3" name="Содержимое 2"/>
          <p:cNvSpPr>
            <a:spLocks noGrp="1"/>
          </p:cNvSpPr>
          <p:nvPr>
            <p:ph idx="1"/>
          </p:nvPr>
        </p:nvSpPr>
        <p:spPr/>
        <p:txBody>
          <a:bodyPr>
            <a:normAutofit/>
          </a:bodyPr>
          <a:lstStyle/>
          <a:p>
            <a:pPr algn="ctr">
              <a:buNone/>
            </a:pPr>
            <a:r>
              <a:rPr lang="en-US" sz="6000" dirty="0" smtClean="0">
                <a:latin typeface="Times New Roman" pitchFamily="18" charset="0"/>
                <a:cs typeface="Times New Roman" pitchFamily="18" charset="0"/>
              </a:rPr>
              <a:t>A material which is slightly repelled by a magnetic field is known as</a:t>
            </a:r>
            <a:endParaRPr lang="ru-RU" sz="60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7715272" y="6143644"/>
            <a:ext cx="1071570" cy="714356"/>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 name="Скругленный прямоугольник 4"/>
          <p:cNvSpPr/>
          <p:nvPr/>
        </p:nvSpPr>
        <p:spPr>
          <a:xfrm>
            <a:off x="1000100" y="1785926"/>
            <a:ext cx="7643866" cy="385765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6600" dirty="0" smtClean="0">
                <a:latin typeface="Times New Roman" pitchFamily="18" charset="0"/>
                <a:cs typeface="Times New Roman" pitchFamily="18" charset="0"/>
              </a:rPr>
              <a:t>Diamagnetic materials</a:t>
            </a:r>
            <a:endParaRPr lang="ru-RU" sz="66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496"/>
            <a:ext cx="8229600" cy="1399032"/>
          </a:xfrm>
        </p:spPr>
        <p:txBody>
          <a:bodyPr>
            <a:normAutofit fontScale="90000"/>
          </a:bodyPr>
          <a:lstStyle/>
          <a:p>
            <a:pPr algn="ctr"/>
            <a:r>
              <a:rPr lang="ru-RU" dirty="0" smtClean="0"/>
              <a:t>3 тур</a:t>
            </a:r>
            <a:br>
              <a:rPr lang="ru-RU" dirty="0" smtClean="0"/>
            </a:br>
            <a:r>
              <a:rPr lang="kk-KZ" dirty="0" smtClean="0"/>
              <a:t>Кім жылдам</a:t>
            </a:r>
            <a:r>
              <a:rPr lang="kk-KZ" dirty="0" smtClean="0"/>
              <a:t>? </a:t>
            </a:r>
            <a:r>
              <a:rPr lang="en-US" dirty="0" smtClean="0"/>
              <a:t>( </a:t>
            </a:r>
            <a:r>
              <a:rPr lang="kk-KZ" dirty="0" smtClean="0"/>
              <a:t>формуламен жарыс)</a:t>
            </a:r>
            <a:br>
              <a:rPr lang="kk-KZ" dirty="0" smtClean="0"/>
            </a:br>
            <a:r>
              <a:rPr lang="ru-RU" dirty="0" smtClean="0"/>
              <a:t>Кто </a:t>
            </a:r>
            <a:r>
              <a:rPr lang="ru-RU" dirty="0" smtClean="0"/>
              <a:t>быстрее</a:t>
            </a:r>
            <a:r>
              <a:rPr lang="ru-RU" dirty="0" smtClean="0"/>
              <a:t>?</a:t>
            </a:r>
            <a:br>
              <a:rPr lang="ru-RU" dirty="0" smtClean="0"/>
            </a:br>
            <a:r>
              <a:rPr lang="en-US" dirty="0" smtClean="0"/>
              <a:t>WHO IS </a:t>
            </a:r>
            <a:r>
              <a:rPr lang="en-US" dirty="0" smtClean="0"/>
              <a:t>FASTER</a:t>
            </a:r>
            <a:r>
              <a:rPr lang="kk-KZ" dirty="0" smtClean="0"/>
              <a:t>?</a:t>
            </a:r>
            <a:br>
              <a:rPr lang="kk-KZ" dirty="0" smtClean="0"/>
            </a:br>
            <a:endParaRPr lang="ru-RU" dirty="0"/>
          </a:p>
        </p:txBody>
      </p:sp>
    </p:spTree>
  </p:cSld>
  <p:clrMapOvr>
    <a:masterClrMapping/>
  </p:clrMapOvr>
  <p:transition>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357430"/>
            <a:ext cx="8229600" cy="1399032"/>
          </a:xfrm>
        </p:spPr>
        <p:txBody>
          <a:bodyPr/>
          <a:lstStyle/>
          <a:p>
            <a:pPr algn="ctr"/>
            <a:r>
              <a:rPr lang="kk-KZ" dirty="0" smtClean="0"/>
              <a:t>Ребус</a:t>
            </a:r>
            <a:r>
              <a:rPr lang="en-US" dirty="0" smtClean="0"/>
              <a:t/>
            </a:r>
            <a:br>
              <a:rPr lang="en-US" dirty="0" smtClean="0"/>
            </a:br>
            <a:r>
              <a:rPr lang="en-US" dirty="0" smtClean="0"/>
              <a:t>Rebus</a:t>
            </a:r>
            <a:endParaRPr lang="ru-RU" dirty="0"/>
          </a:p>
        </p:txBody>
      </p:sp>
    </p:spTree>
  </p:cSld>
  <p:clrMapOvr>
    <a:masterClrMapping/>
  </p:clrMapOvr>
  <p:transition>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857232"/>
            <a:ext cx="9144000" cy="4972242"/>
          </a:xfrm>
          <a:prstGeom prst="rect">
            <a:avLst/>
          </a:prstGeom>
          <a:noFill/>
          <a:ln w="9525">
            <a:noFill/>
            <a:miter lim="800000"/>
            <a:headEnd/>
            <a:tailEnd/>
          </a:ln>
          <a:effectLst/>
        </p:spPr>
      </p:pic>
      <p:sp>
        <p:nvSpPr>
          <p:cNvPr id="3" name="TextBox 2"/>
          <p:cNvSpPr txBox="1"/>
          <p:nvPr/>
        </p:nvSpPr>
        <p:spPr>
          <a:xfrm>
            <a:off x="3000364" y="5929330"/>
            <a:ext cx="3195875" cy="830997"/>
          </a:xfrm>
          <a:prstGeom prst="rect">
            <a:avLst/>
          </a:prstGeom>
          <a:noFill/>
        </p:spPr>
        <p:txBody>
          <a:bodyPr wrap="none" rtlCol="0">
            <a:spAutoFit/>
          </a:bodyPr>
          <a:lstStyle/>
          <a:p>
            <a:r>
              <a:rPr lang="kk-KZ" sz="4800" dirty="0" smtClean="0">
                <a:latin typeface="Times New Roman" pitchFamily="18" charset="0"/>
                <a:cs typeface="Times New Roman" pitchFamily="18" charset="0"/>
              </a:rPr>
              <a:t>Гравитация</a:t>
            </a:r>
            <a:endParaRPr lang="ru-RU" sz="48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1214422"/>
            <a:ext cx="9102500" cy="4286280"/>
          </a:xfrm>
          <a:prstGeom prst="rect">
            <a:avLst/>
          </a:prstGeom>
          <a:noFill/>
          <a:ln w="9525">
            <a:noFill/>
            <a:miter lim="800000"/>
            <a:headEnd/>
            <a:tailEnd/>
          </a:ln>
          <a:effectLst/>
        </p:spPr>
      </p:pic>
      <p:sp>
        <p:nvSpPr>
          <p:cNvPr id="3" name="TextBox 2"/>
          <p:cNvSpPr txBox="1"/>
          <p:nvPr/>
        </p:nvSpPr>
        <p:spPr>
          <a:xfrm>
            <a:off x="3071802" y="5715016"/>
            <a:ext cx="2675797" cy="769441"/>
          </a:xfrm>
          <a:prstGeom prst="rect">
            <a:avLst/>
          </a:prstGeom>
          <a:noFill/>
        </p:spPr>
        <p:txBody>
          <a:bodyPr wrap="none" rtlCol="0">
            <a:spAutoFit/>
          </a:bodyPr>
          <a:lstStyle/>
          <a:p>
            <a:r>
              <a:rPr lang="kk-KZ" sz="4400" dirty="0" smtClean="0">
                <a:latin typeface="Times New Roman" pitchFamily="18" charset="0"/>
                <a:cs typeface="Times New Roman" pitchFamily="18" charset="0"/>
              </a:rPr>
              <a:t>Константа</a:t>
            </a:r>
            <a:endParaRPr lang="ru-RU" sz="44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 y="928670"/>
            <a:ext cx="9092109" cy="4286280"/>
          </a:xfrm>
          <a:prstGeom prst="rect">
            <a:avLst/>
          </a:prstGeom>
          <a:noFill/>
          <a:ln w="9525">
            <a:noFill/>
            <a:miter lim="800000"/>
            <a:headEnd/>
            <a:tailEnd/>
          </a:ln>
          <a:effectLst/>
        </p:spPr>
      </p:pic>
      <p:sp>
        <p:nvSpPr>
          <p:cNvPr id="3" name="TextBox 2"/>
          <p:cNvSpPr txBox="1"/>
          <p:nvPr/>
        </p:nvSpPr>
        <p:spPr>
          <a:xfrm>
            <a:off x="3000364" y="5643578"/>
            <a:ext cx="2741456" cy="769441"/>
          </a:xfrm>
          <a:prstGeom prst="rect">
            <a:avLst/>
          </a:prstGeom>
          <a:noFill/>
        </p:spPr>
        <p:txBody>
          <a:bodyPr wrap="none" rtlCol="0">
            <a:spAutoFit/>
          </a:bodyPr>
          <a:lstStyle/>
          <a:p>
            <a:r>
              <a:rPr lang="kk-KZ" sz="4400" dirty="0" smtClean="0">
                <a:latin typeface="Times New Roman" pitchFamily="18" charset="0"/>
                <a:cs typeface="Times New Roman" pitchFamily="18" charset="0"/>
              </a:rPr>
              <a:t>Мощность</a:t>
            </a:r>
            <a:endParaRPr lang="ru-RU" sz="4400" dirty="0">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675</TotalTime>
  <Words>914</Words>
  <Application>Microsoft Office PowerPoint</Application>
  <PresentationFormat>Экран (4:3)</PresentationFormat>
  <Paragraphs>120</Paragraphs>
  <Slides>35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Яркая</vt:lpstr>
      <vt:lpstr>бой им. Сакен Сейфуллин</vt:lpstr>
      <vt:lpstr>1 тур  Полиглот Рolyglot </vt:lpstr>
      <vt:lpstr>2 тур 21 ғасыр көшбасшысы Лидер 21 века  Leader of the 21st century</vt:lpstr>
      <vt:lpstr>Слайд 4</vt:lpstr>
      <vt:lpstr>МЕХАНИКА 50</vt:lpstr>
      <vt:lpstr>МЕХАНИКА 100</vt:lpstr>
      <vt:lpstr>МЕХАНИКА 200</vt:lpstr>
      <vt:lpstr>МЕХАНИКА 300</vt:lpstr>
      <vt:lpstr>MECHANICS 500</vt:lpstr>
      <vt:lpstr>Астрономия 50</vt:lpstr>
      <vt:lpstr>Астрономия 100</vt:lpstr>
      <vt:lpstr>Астрономия 200</vt:lpstr>
      <vt:lpstr>Астрономия 300</vt:lpstr>
      <vt:lpstr>Astronomy 500</vt:lpstr>
      <vt:lpstr>Оптика 50</vt:lpstr>
      <vt:lpstr>Оптика 100</vt:lpstr>
      <vt:lpstr>Оптика 200</vt:lpstr>
      <vt:lpstr>Оптика 300</vt:lpstr>
      <vt:lpstr>Optics 500</vt:lpstr>
      <vt:lpstr>Электричество 50</vt:lpstr>
      <vt:lpstr>Электричество 100</vt:lpstr>
      <vt:lpstr>Электричество 200</vt:lpstr>
      <vt:lpstr>Электричество 300</vt:lpstr>
      <vt:lpstr>Electricity 500</vt:lpstr>
      <vt:lpstr>Магнетизм 50</vt:lpstr>
      <vt:lpstr>Магнетизм 100</vt:lpstr>
      <vt:lpstr>Магнетизм 200</vt:lpstr>
      <vt:lpstr>Магнетизм 300</vt:lpstr>
      <vt:lpstr>Magnetism 500</vt:lpstr>
      <vt:lpstr>3 тур Кім жылдам? ( формуламен жарыс) Кто быстрее? WHO IS FASTER? </vt:lpstr>
      <vt:lpstr>Ребус Rebus</vt:lpstr>
      <vt:lpstr>Слайд 32</vt:lpstr>
      <vt:lpstr>Слайд 33</vt:lpstr>
      <vt:lpstr>Слайд 34</vt:lpstr>
      <vt:lpstr>Слайд 35</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66</cp:revision>
  <dcterms:created xsi:type="dcterms:W3CDTF">2017-03-13T11:41:48Z</dcterms:created>
  <dcterms:modified xsi:type="dcterms:W3CDTF">2018-01-24T09:50:35Z</dcterms:modified>
</cp:coreProperties>
</file>