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7"/>
  </p:notesMasterIdLst>
  <p:sldIdLst>
    <p:sldId id="274" r:id="rId2"/>
    <p:sldId id="256" r:id="rId3"/>
    <p:sldId id="273" r:id="rId4"/>
    <p:sldId id="275" r:id="rId5"/>
    <p:sldId id="259" r:id="rId6"/>
    <p:sldId id="260" r:id="rId7"/>
    <p:sldId id="261" r:id="rId8"/>
    <p:sldId id="263" r:id="rId9"/>
    <p:sldId id="262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57" r:id="rId3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6" d="100"/>
          <a:sy n="76" d="100"/>
        </p:scale>
        <p:origin x="-120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282488F-5286-447D-8A46-5A4A81BA2FE5}" type="datetimeFigureOut">
              <a:rPr lang="ru-RU"/>
              <a:pPr>
                <a:defRPr/>
              </a:pPr>
              <a:t>23.11.2015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EC0D529-FCAF-4C24-A65D-D786114F52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161309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843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8C6F406-579A-4C74-9167-2A3E33E7BB0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C0D529-FCAF-4C24-A65D-D786114F52A6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079009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31C50-0CBA-4AF7-9499-C9B1655D73A7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31C50-0CBA-4AF7-9499-C9B1655D73A7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31C50-0CBA-4AF7-9499-C9B1655D73A7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31C50-0CBA-4AF7-9499-C9B1655D73A7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31C50-0CBA-4AF7-9499-C9B1655D73A7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31C50-0CBA-4AF7-9499-C9B1655D73A7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31C50-0CBA-4AF7-9499-C9B1655D73A7}" type="slidenum">
              <a:rPr lang="ru-RU" smtClean="0"/>
              <a:pPr/>
              <a:t>31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31C50-0CBA-4AF7-9499-C9B1655D73A7}" type="slidenum">
              <a:rPr lang="ru-RU" smtClean="0"/>
              <a:pPr/>
              <a:t>32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Rectangle 10"/>
          <p:cNvGrpSpPr>
            <a:grpSpLocks/>
          </p:cNvGrpSpPr>
          <p:nvPr/>
        </p:nvGrpSpPr>
        <p:grpSpPr bwMode="auto">
          <a:xfrm>
            <a:off x="-6350" y="3859213"/>
            <a:ext cx="9156700" cy="3005137"/>
            <a:chOff x="-4" y="2431"/>
            <a:chExt cx="5768" cy="1893"/>
          </a:xfrm>
        </p:grpSpPr>
        <p:pic>
          <p:nvPicPr>
            <p:cNvPr id="5" name="Rectangle 10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4" y="2431"/>
              <a:ext cx="5768" cy="1893"/>
            </a:xfrm>
            <a:prstGeom prst="rect">
              <a:avLst/>
            </a:prstGeom>
            <a:noFill/>
          </p:spPr>
        </p:pic>
        <p:sp>
          <p:nvSpPr>
            <p:cNvPr id="6" name="Text Box 3"/>
            <p:cNvSpPr txBox="1">
              <a:spLocks noChangeArrowheads="1"/>
            </p:cNvSpPr>
            <p:nvPr/>
          </p:nvSpPr>
          <p:spPr bwMode="auto">
            <a:xfrm>
              <a:off x="0" y="2436"/>
              <a:ext cx="5760" cy="18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latin typeface="Trebuchet MS" pitchFamily="34" charset="0"/>
              </a:endParaRPr>
            </a:p>
          </p:txBody>
        </p:sp>
      </p:grpSp>
      <p:grpSp>
        <p:nvGrpSpPr>
          <p:cNvPr id="7" name="Rectangle 11"/>
          <p:cNvGrpSpPr>
            <a:grpSpLocks/>
          </p:cNvGrpSpPr>
          <p:nvPr/>
        </p:nvGrpSpPr>
        <p:grpSpPr bwMode="auto">
          <a:xfrm>
            <a:off x="-6350" y="-6350"/>
            <a:ext cx="9156700" cy="3876675"/>
            <a:chOff x="-4" y="-4"/>
            <a:chExt cx="5768" cy="2442"/>
          </a:xfrm>
        </p:grpSpPr>
        <p:pic>
          <p:nvPicPr>
            <p:cNvPr id="8" name="Rectangle 11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-4" y="-4"/>
              <a:ext cx="5768" cy="2442"/>
            </a:xfrm>
            <a:prstGeom prst="rect">
              <a:avLst/>
            </a:prstGeom>
            <a:noFill/>
          </p:spPr>
        </p:pic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0" y="0"/>
              <a:ext cx="5760" cy="2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latin typeface="Trebuchet MS" pitchFamily="34" charset="0"/>
              </a:endParaRPr>
            </a:p>
          </p:txBody>
        </p:sp>
      </p:grpSp>
      <p:sp>
        <p:nvSpPr>
          <p:cNvPr id="10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1BE24-93D4-40E6-A76D-A21B4B2AC13F}" type="datetimeFigureOut">
              <a:rPr lang="ru-RU"/>
              <a:pPr>
                <a:defRPr/>
              </a:pPr>
              <a:t>23.11.2015</a:t>
            </a:fld>
            <a:endParaRPr lang="ru-RU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2DCC5-4557-4DB3-A3D8-7BEFBBE4BE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C559A5-5A99-42DD-84B4-1D56E5B87555}" type="datetimeFigureOut">
              <a:rPr lang="ru-RU"/>
              <a:pPr>
                <a:defRPr/>
              </a:pPr>
              <a:t>23.11.2015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8068E3-E068-435D-8946-D63DA51D2C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28EAF-6B17-43EA-8420-414D9161788C}" type="datetimeFigureOut">
              <a:rPr lang="ru-RU"/>
              <a:pPr>
                <a:defRPr/>
              </a:pPr>
              <a:t>23.11.2015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EBA5D9-C832-4B4C-B807-879BC9A907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503CE-874F-4F18-9053-D15C6B607D07}" type="datetimeFigureOut">
              <a:rPr lang="ru-RU"/>
              <a:pPr>
                <a:defRPr/>
              </a:pPr>
              <a:t>23.11.2015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9133C-1788-40DB-BE03-585B361FDC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7A93AB-A7FD-49EF-A258-D5EE94F2E5C3}" type="datetimeFigureOut">
              <a:rPr lang="ru-RU"/>
              <a:pPr>
                <a:defRPr/>
              </a:pPr>
              <a:t>23.11.2015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F3646A-4F00-4072-A3A2-407DFB76E7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AD18C-FE0C-4EF8-90B6-0789BA1D6D4C}" type="datetimeFigureOut">
              <a:rPr lang="ru-RU"/>
              <a:pPr>
                <a:defRPr/>
              </a:pPr>
              <a:t>23.11.2015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E21C67-345E-4587-A484-A1964557CA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1D7D21-CE6C-4FC9-9473-0A411AF4072D}" type="datetimeFigureOut">
              <a:rPr lang="ru-RU"/>
              <a:pPr>
                <a:defRPr/>
              </a:pPr>
              <a:t>23.11.2015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32258-733B-4354-AE6C-2E2B8C78F2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51E2AB-D5C2-47CF-8291-DE38C8D47355}" type="datetimeFigureOut">
              <a:rPr lang="ru-RU"/>
              <a:pPr>
                <a:defRPr/>
              </a:pPr>
              <a:t>23.11.2015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8AFB7-5011-43EA-AFBD-FF669ED55B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48B14-04DB-426A-9AD3-698502A95482}" type="datetimeFigureOut">
              <a:rPr lang="ru-RU"/>
              <a:pPr>
                <a:defRPr/>
              </a:pPr>
              <a:t>23.11.2015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3679E-56CF-43C0-9D49-1445C9216C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230D6-87E8-4536-873B-CD8D0C07C625}" type="datetimeFigureOut">
              <a:rPr lang="ru-RU"/>
              <a:pPr>
                <a:defRPr/>
              </a:pPr>
              <a:t>23.11.2015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200077-1F53-47EF-B42F-60C2C01808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20BA6F-4262-4C10-9CCD-C6C5C3A00376}" type="datetimeFigureOut">
              <a:rPr lang="ru-RU"/>
              <a:pPr>
                <a:defRPr/>
              </a:pPr>
              <a:t>23.11.2015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615B4-31EF-4C78-9E74-8D721D08CB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A02DD5C-45C3-48F2-A24E-DC67E0CC0712}" type="datetimeFigureOut">
              <a:rPr lang="ru-RU"/>
              <a:pPr>
                <a:defRPr/>
              </a:pPr>
              <a:t>23.11.2015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E3EA436-C78D-425B-BF5D-DA368663F3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3" r:id="rId2"/>
    <p:sldLayoutId id="2147483685" r:id="rId3"/>
    <p:sldLayoutId id="2147483682" r:id="rId4"/>
    <p:sldLayoutId id="2147483681" r:id="rId5"/>
    <p:sldLayoutId id="2147483680" r:id="rId6"/>
    <p:sldLayoutId id="2147483679" r:id="rId7"/>
    <p:sldLayoutId id="2147483678" r:id="rId8"/>
    <p:sldLayoutId id="2147483686" r:id="rId9"/>
    <p:sldLayoutId id="2147483677" r:id="rId10"/>
    <p:sldLayoutId id="2147483676" r:id="rId11"/>
  </p:sldLayoutIdLst>
  <p:timing>
    <p:tnLst>
      <p:par>
        <p:cTn id="1" dur="indefinite" restart="never" nodeType="tmRoot"/>
      </p:par>
    </p:tnLst>
  </p:timing>
  <p:txStyles>
    <p:titleStyle>
      <a:lvl1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jpe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E:\&#1096;&#1090;&#1086;&#1088;&#1099;\&#1052;&#1072;&#1088;&#1082;_&#1060;&#1088;&#1072;&#1076;&#1082;&#1080;&#1085;_-_&#1052;&#1086;&#1089;&#1082;&#1086;&#1074;&#1089;&#1082;&#1080;&#1077;_&#1086;&#1082;&#1085;&#1072;_(-).mp3" TargetMode="External"/><Relationship Id="rId6" Type="http://schemas.openxmlformats.org/officeDocument/2006/relationships/image" Target="../media/image52.pn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0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dirty="0" smtClean="0"/>
              <a:t>Ян </a:t>
            </a:r>
            <a:r>
              <a:rPr lang="ru-RU" sz="2400" dirty="0" err="1" smtClean="0"/>
              <a:t>Амос</a:t>
            </a:r>
            <a:r>
              <a:rPr lang="ru-RU" sz="2400" dirty="0" smtClean="0"/>
              <a:t> Каменский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6037" indent="0" algn="ctr">
              <a:buNone/>
            </a:pPr>
            <a:r>
              <a:rPr lang="ru-RU" sz="4400" dirty="0" smtClean="0">
                <a:latin typeface="Monotype Corsiva" pitchFamily="66" charset="0"/>
              </a:rPr>
              <a:t>«Никто не делается мастером, не упражняясь в мастерстве»</a:t>
            </a:r>
            <a:endParaRPr lang="ru-RU" sz="44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6027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51520" y="188640"/>
            <a:ext cx="8712968" cy="52014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 err="1" smtClean="0"/>
              <a:t>Тема:«Интерьер</a:t>
            </a:r>
            <a:r>
              <a:rPr lang="ru-RU" sz="3600" dirty="0" smtClean="0"/>
              <a:t> </a:t>
            </a:r>
            <a:r>
              <a:rPr lang="ru-RU" sz="3600" dirty="0"/>
              <a:t>дома.  Изготовление декоративных подхватов для штор  в технике </a:t>
            </a:r>
            <a:r>
              <a:rPr lang="ru-RU" sz="3600" dirty="0" err="1" smtClean="0"/>
              <a:t>канзаши</a:t>
            </a:r>
            <a:r>
              <a:rPr lang="ru-RU" sz="4400" dirty="0"/>
              <a:t>»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                 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            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   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		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</a:endParaRPr>
          </a:p>
        </p:txBody>
      </p:sp>
      <p:pic>
        <p:nvPicPr>
          <p:cNvPr id="1433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6056" y="2963863"/>
            <a:ext cx="3206750" cy="334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2575" y="2963863"/>
            <a:ext cx="3352800" cy="334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731520"/>
            <a:ext cx="8640960" cy="4713704"/>
          </a:xfrm>
        </p:spPr>
        <p:txBody>
          <a:bodyPr rtlCol="0">
            <a:normAutofit/>
          </a:bodyPr>
          <a:lstStyle/>
          <a:p>
            <a:pPr marL="45720" indent="0" fontAlgn="auto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Цель урока: </a:t>
            </a:r>
          </a:p>
          <a:p>
            <a:pPr marL="45720" indent="0" fontAlgn="auto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endParaRPr lang="ru-RU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indent="-182880" fontAlgn="auto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v"/>
              <a:defRPr/>
            </a:pP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Познакомиться с понятиями – интерьер, комфорт, уют; с новыми словами связанными с миром штор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v"/>
              <a:defRPr/>
            </a:pPr>
            <a:endParaRPr lang="ru-RU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indent="-182880" fontAlgn="auto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v"/>
              <a:defRPr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 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профессией дизайнер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v"/>
              <a:defRPr/>
            </a:pPr>
            <a:endParaRPr lang="ru-RU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indent="-182880" fontAlgn="auto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v"/>
              <a:defRPr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 правилами подбора штор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v"/>
              <a:defRPr/>
            </a:pP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indent="-182880" fontAlgn="auto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v"/>
              <a:defRPr/>
            </a:pPr>
            <a:endParaRPr lang="ru-RU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182880" fontAlgn="auto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v"/>
              <a:defRPr/>
            </a:pP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75656" y="692696"/>
            <a:ext cx="6123515" cy="54334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2002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Рисунок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196975"/>
            <a:ext cx="4248150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331640" y="332656"/>
            <a:ext cx="6048672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Первыми жилищами для человека</a:t>
            </a: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7175" y="3736975"/>
            <a:ext cx="4789488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08400" y="836613"/>
            <a:ext cx="3656013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3800" y="3716338"/>
            <a:ext cx="3744913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1188" y="1052513"/>
            <a:ext cx="2857500" cy="402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395536" y="260648"/>
            <a:ext cx="8424936" cy="3474720"/>
          </a:xfrm>
        </p:spPr>
        <p:txBody>
          <a:bodyPr rtlCol="0">
            <a:noAutofit/>
          </a:bodyPr>
          <a:lstStyle/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</a:rPr>
              <a:t>Дизайнер - это человек, имеющий специальное образование и помогающий всем желающим в красивом оформлении интерьера.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endParaRPr lang="ru-RU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</a:endParaRP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</a:rPr>
              <a:t>Уют - укромность и удобство, тепло в покоях, </a:t>
            </a:r>
            <a:r>
              <a:rPr lang="ru-RU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</a:rPr>
              <a:t>подручность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</a:rPr>
              <a:t> всего нужного, комфорт (В. Даль)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endParaRPr lang="ru-RU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</a:endParaRP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</a:rPr>
              <a:t>Комфорт - удобство и избыток, домашний покой (В. Даль).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endParaRPr lang="ru-RU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79512" y="908720"/>
            <a:ext cx="8712968" cy="5256584"/>
          </a:xfrm>
        </p:spPr>
        <p:txBody>
          <a:bodyPr rtlCol="0">
            <a:normAutofit/>
          </a:bodyPr>
          <a:lstStyle/>
          <a:p>
            <a:pPr indent="-182880" algn="ctr" fontAlgn="auto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Четыре основных критерия при оформлении окна:</a:t>
            </a:r>
          </a:p>
          <a:p>
            <a:pPr indent="-182880" algn="ctr" fontAlgn="auto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endParaRPr lang="ru-RU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</a:rPr>
              <a:t>  приватность, 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</a:rPr>
              <a:t>  управление светом, 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</a:rPr>
              <a:t>  функциональность, 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</a:rPr>
              <a:t>  стиль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20482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7900" y="2133600"/>
            <a:ext cx="3273425" cy="436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79512" y="188640"/>
            <a:ext cx="7364288" cy="4017600"/>
          </a:xfrm>
        </p:spPr>
        <p:txBody>
          <a:bodyPr rtlCol="0">
            <a:normAutofit/>
          </a:bodyPr>
          <a:lstStyle/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Часть 1. 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Приватность необходима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908050"/>
            <a:ext cx="3690937" cy="247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3575" y="1916113"/>
            <a:ext cx="2239963" cy="306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92725" y="3500438"/>
            <a:ext cx="3240088" cy="324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251520" y="332656"/>
            <a:ext cx="7220272" cy="3474720"/>
          </a:xfrm>
        </p:spPr>
        <p:txBody>
          <a:bodyPr rtlCol="0">
            <a:normAutofit/>
          </a:bodyPr>
          <a:lstStyle/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Часть 2. 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Управление светом 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35600" y="3914775"/>
            <a:ext cx="3505200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2060575"/>
            <a:ext cx="2403475" cy="399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1125538"/>
            <a:ext cx="2952750" cy="295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Содержимое 2"/>
          <p:cNvPicPr>
            <a:picLocks noGrp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249238" y="646113"/>
            <a:ext cx="7304087" cy="3565525"/>
          </a:xfrm>
        </p:spPr>
      </p:pic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1484313"/>
            <a:ext cx="2735263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43213" y="2781300"/>
            <a:ext cx="3097212" cy="232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86450" y="3284538"/>
            <a:ext cx="2868613" cy="329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Содержимое 2"/>
          <p:cNvPicPr>
            <a:picLocks noGrp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176213" y="96838"/>
            <a:ext cx="6480175" cy="3573462"/>
          </a:xfrm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3575" y="1412875"/>
            <a:ext cx="2736850" cy="421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981075"/>
            <a:ext cx="2535237" cy="298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1188" y="4221163"/>
            <a:ext cx="2447925" cy="226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43663" y="404813"/>
            <a:ext cx="2070100" cy="275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56325" y="3789363"/>
            <a:ext cx="2517775" cy="248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471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1125538"/>
            <a:ext cx="2663825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4"/>
          <a:srcRect/>
          <a:stretch>
            <a:fillRect/>
          </a:stretch>
        </p:blipFill>
        <p:spPr>
          <a:xfrm>
            <a:off x="5076825" y="3806825"/>
            <a:ext cx="3795713" cy="2847975"/>
          </a:xfrm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08175" y="2060575"/>
            <a:ext cx="5438775" cy="299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323528" y="260648"/>
            <a:ext cx="8640960" cy="6264696"/>
          </a:xfrm>
        </p:spPr>
        <p:txBody>
          <a:bodyPr rtlCol="0">
            <a:normAutofit/>
          </a:bodyPr>
          <a:lstStyle/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</a:rPr>
              <a:t>Различают три основных вида штор: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</a:rPr>
              <a:t>Шторы – это занавеси из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</a:rPr>
              <a:t>неп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</a:rPr>
              <a:t> -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</a:rPr>
              <a:t>росвечивающих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</a:rPr>
              <a:t> тканей. Они бы -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</a:rPr>
              <a:t>вают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</a:rPr>
              <a:t> подъёмными и раздвижными.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endParaRPr lang="ru-RU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</a:endParaRP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</a:rPr>
              <a:t>Гардины - это занавеси из мягкой 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</a:rPr>
              <a:t>набивной или прозрачной ткани; тюля; 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</a:rPr>
              <a:t>сетки, кружева, которые разнообразно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</a:rPr>
              <a:t>и свободно драпируются. 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endParaRPr lang="ru-RU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</a:endParaRP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</a:rPr>
              <a:t>Портьеры - занавеси на двери из не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</a:rPr>
              <a:t> просвечивающейся плотной ткани. Их 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</a:rPr>
              <a:t>можно шить из тех же тканей, что и шторы.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2662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5963" y="836613"/>
            <a:ext cx="2232025" cy="167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2565400"/>
            <a:ext cx="2160588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0425" y="4505325"/>
            <a:ext cx="2035175" cy="223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79512" y="116632"/>
            <a:ext cx="8784976" cy="6264696"/>
          </a:xfrm>
        </p:spPr>
        <p:txBody>
          <a:bodyPr rtlCol="0">
            <a:normAutofit/>
          </a:bodyPr>
          <a:lstStyle/>
          <a:p>
            <a:pPr indent="-182880" algn="ctr"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</a:rPr>
              <a:t>Отделкой и украшением служат: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Ламбрекен - это широкая оборка, полоска ткани, форма которой должна соответствовать стилю занавесок и интерьера. 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Драпри - это наиболее изысканный способ украшения окна; драпри могут использоваться как в дополнении к шторам, так и отдельно, в сочетании с гардинами и шлейфами. 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Джаботы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- это украшающие детали по краям штор. 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Жалюзи - чаще всего используются в офисах, однако в последнее время их применяют для декорирования жилых помещений. Они могут являться как самостоятельным способом оформления оконного проёма, так и сочетаться со шторами, обеспечивая дополнительную защиту от солнца. 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Ассиметричная занавесь - это занавесь, расположенная с одной стороны окна. Они хорошо смотрятся в узких комнатах с узкими окнами. Лучше из однотонной ткани.</a:t>
            </a: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5513" y="717550"/>
            <a:ext cx="5289550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19300" y="693738"/>
            <a:ext cx="5465763" cy="533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19872" y="980728"/>
            <a:ext cx="3449638" cy="545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89981" y="992871"/>
            <a:ext cx="4900613" cy="490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95513" y="1268760"/>
            <a:ext cx="3816350" cy="523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0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79512" y="188640"/>
            <a:ext cx="8784976" cy="6480720"/>
          </a:xfrm>
        </p:spPr>
        <p:txBody>
          <a:bodyPr rtlCol="0">
            <a:normAutofit/>
          </a:bodyPr>
          <a:lstStyle/>
          <a:p>
            <a:pPr indent="-182880" algn="ctr"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</a:rPr>
              <a:t>Способы крепления штор:</a:t>
            </a:r>
          </a:p>
          <a:p>
            <a:pPr indent="-182880" algn="ctr" fontAlgn="auto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endParaRPr lang="ru-RU" sz="28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</a:endParaRP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Декоративные карнизы - крепят над окном, к потолку или боковым стенам. 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Струны - металлическая проволока, сильно натянутая на ширину окна или больше. 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Штанга - прут с кольцами или креплениями. 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Металлические кольца большого диаметра, вбитые по углам окна или двери.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Ветки деревьев; кованые пруты, используемые вместо штанги.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981075"/>
            <a:ext cx="4838700" cy="324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463" y="1557338"/>
            <a:ext cx="3219450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92275" y="1341438"/>
            <a:ext cx="6200775" cy="399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09688" y="1462088"/>
            <a:ext cx="6524625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7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9750" y="836613"/>
            <a:ext cx="3136900" cy="201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8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63938" y="1773238"/>
            <a:ext cx="2487612" cy="376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9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940425" y="3357563"/>
            <a:ext cx="2620963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0" name="Picture 10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27088" y="765175"/>
            <a:ext cx="4657725" cy="465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1" name="Picture 1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219700" y="2205038"/>
            <a:ext cx="3024188" cy="410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0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20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0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20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/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20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1124744"/>
          </a:xfrm>
        </p:spPr>
        <p:txBody>
          <a:bodyPr/>
          <a:lstStyle/>
          <a:p>
            <a:pPr marL="46037" indent="0" algn="ctr">
              <a:buNone/>
            </a:pPr>
            <a:r>
              <a:rPr lang="ru-RU" sz="3200" b="1" dirty="0">
                <a:latin typeface="Monotype Corsiva" pitchFamily="66" charset="0"/>
              </a:rPr>
              <a:t>Московские </a:t>
            </a:r>
            <a:r>
              <a:rPr lang="ru-RU" sz="3200" b="1" dirty="0" smtClean="0">
                <a:latin typeface="Monotype Corsiva" pitchFamily="66" charset="0"/>
              </a:rPr>
              <a:t>окна, авторы </a:t>
            </a:r>
            <a:r>
              <a:rPr lang="ru-RU" sz="3200" b="1" dirty="0" err="1" smtClean="0">
                <a:latin typeface="Monotype Corsiva" pitchFamily="66" charset="0"/>
              </a:rPr>
              <a:t>Т.Хренников</a:t>
            </a:r>
            <a:r>
              <a:rPr lang="ru-RU" sz="3200" b="1" dirty="0" smtClean="0">
                <a:latin typeface="Monotype Corsiva" pitchFamily="66" charset="0"/>
              </a:rPr>
              <a:t> и </a:t>
            </a:r>
            <a:r>
              <a:rPr lang="ru-RU" sz="3200" b="1" dirty="0" err="1" smtClean="0">
                <a:latin typeface="Monotype Corsiva" pitchFamily="66" charset="0"/>
              </a:rPr>
              <a:t>М.Матусовский</a:t>
            </a:r>
            <a:endParaRPr lang="ru-RU" sz="3200" b="1" dirty="0">
              <a:latin typeface="Monotype Corsiva" pitchFamily="66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1065708"/>
            <a:ext cx="3816424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8024" y="1945128"/>
            <a:ext cx="4136071" cy="27877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3933032"/>
            <a:ext cx="4049067" cy="28615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Марк_Фрадкин_-_Московские_окна_(-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>
            <a:off x="6643702" y="592933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87979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8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476672"/>
            <a:ext cx="6400800" cy="3474720"/>
          </a:xfrm>
        </p:spPr>
        <p:txBody>
          <a:bodyPr/>
          <a:lstStyle/>
          <a:p>
            <a:r>
              <a:rPr lang="ru-RU" dirty="0"/>
              <a:t>Главная цель подхватов – поддержать шторы, чтобы они не только лучше выглядели, но и спадали аккуратными складками. Их использование позволит:</a:t>
            </a:r>
          </a:p>
          <a:p>
            <a:pPr lvl="0"/>
            <a:r>
              <a:rPr lang="ru-RU" dirty="0"/>
              <a:t>красиво оформить окно;</a:t>
            </a:r>
          </a:p>
          <a:p>
            <a:pPr lvl="0"/>
            <a:r>
              <a:rPr lang="ru-RU" dirty="0"/>
              <a:t>добавить яркий акцент в общий дизайн;</a:t>
            </a:r>
          </a:p>
          <a:p>
            <a:pPr lvl="0"/>
            <a:r>
              <a:rPr lang="ru-RU" dirty="0"/>
              <a:t>впустить в комнату больше солнечного света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Рисунок 4" descr="http://shtorygid.ru/wp-content/uploads/2014/04/podhvati-dlya-shtor_8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434980"/>
            <a:ext cx="4762500" cy="2971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675326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/>
              <a:t>Применять подхваты можно:</a:t>
            </a:r>
          </a:p>
          <a:p>
            <a:pPr lvl="0"/>
            <a:r>
              <a:rPr lang="ru-RU" dirty="0"/>
              <a:t>и с портьерами на дверях;</a:t>
            </a:r>
          </a:p>
          <a:p>
            <a:pPr lvl="0"/>
            <a:r>
              <a:rPr lang="ru-RU" dirty="0"/>
              <a:t>и с драпировкой на окнах.</a:t>
            </a:r>
          </a:p>
          <a:p>
            <a:pPr marL="46037" indent="0">
              <a:buNone/>
            </a:pPr>
            <a:endParaRPr lang="ru-RU" dirty="0"/>
          </a:p>
        </p:txBody>
      </p:sp>
      <p:pic>
        <p:nvPicPr>
          <p:cNvPr id="2050" name="Рисунок 4" descr="Описание: http://shtorygid.ru/wp-content/uploads/2014/04/podhvati-dlya-shtor_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3838574"/>
            <a:ext cx="3580362" cy="25420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Рисунок 5" descr="Описание: http://shtorygid.ru/wp-content/uploads/2014/04/podhvati-dlya-shtor_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59118" y="2204864"/>
            <a:ext cx="4038682" cy="26170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38385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69246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853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260648"/>
            <a:ext cx="6400800" cy="3474720"/>
          </a:xfrm>
        </p:spPr>
        <p:txBody>
          <a:bodyPr/>
          <a:lstStyle/>
          <a:p>
            <a:r>
              <a:rPr lang="ru-RU" dirty="0"/>
              <a:t>Материалом для декоративных элементов могут послужить:</a:t>
            </a:r>
          </a:p>
          <a:p>
            <a:pPr lvl="0"/>
            <a:r>
              <a:rPr lang="ru-RU" dirty="0"/>
              <a:t>полоски различной ткани;</a:t>
            </a:r>
          </a:p>
          <a:p>
            <a:pPr lvl="0"/>
            <a:r>
              <a:rPr lang="ru-RU" dirty="0"/>
              <a:t>веревки;</a:t>
            </a:r>
          </a:p>
          <a:p>
            <a:pPr lvl="0"/>
            <a:r>
              <a:rPr lang="ru-RU" dirty="0"/>
              <a:t>жгуты;</a:t>
            </a:r>
          </a:p>
          <a:p>
            <a:pPr lvl="0"/>
            <a:r>
              <a:rPr lang="ru-RU" dirty="0"/>
              <a:t>магниты;</a:t>
            </a:r>
          </a:p>
          <a:p>
            <a:pPr lvl="0"/>
            <a:r>
              <a:rPr lang="ru-RU" dirty="0"/>
              <a:t>цепочки;</a:t>
            </a:r>
          </a:p>
          <a:p>
            <a:pPr lvl="0"/>
            <a:r>
              <a:rPr lang="ru-RU" dirty="0"/>
              <a:t>ленты;</a:t>
            </a:r>
          </a:p>
          <a:p>
            <a:pPr lvl="0"/>
            <a:r>
              <a:rPr lang="ru-RU" dirty="0"/>
              <a:t>ремни;</a:t>
            </a:r>
          </a:p>
          <a:p>
            <a:pPr lvl="0"/>
            <a:r>
              <a:rPr lang="ru-RU" dirty="0"/>
              <a:t>и многое другое.</a:t>
            </a:r>
          </a:p>
          <a:p>
            <a:endParaRPr lang="ru-RU" dirty="0"/>
          </a:p>
        </p:txBody>
      </p:sp>
      <p:pic>
        <p:nvPicPr>
          <p:cNvPr id="4" name="Рисунок 3" descr="http://shtorygid.ru/wp-content/uploads/2014/04/podhvati-dlya-shtor_2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88948" y="1772816"/>
            <a:ext cx="3086227" cy="28285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http://shtorygid.ru/wp-content/uploads/2014/04/podhvati-dlya-shtor_3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228987"/>
            <a:ext cx="2789156" cy="25042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46439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332656"/>
            <a:ext cx="6400800" cy="3474720"/>
          </a:xfrm>
        </p:spPr>
        <p:txBody>
          <a:bodyPr/>
          <a:lstStyle/>
          <a:p>
            <a:r>
              <a:rPr lang="ru-RU" dirty="0"/>
              <a:t>Также для этих целей прекрасно подойдут такие необычные материалы как:</a:t>
            </a:r>
          </a:p>
          <a:p>
            <a:pPr lvl="0"/>
            <a:r>
              <a:rPr lang="ru-RU" dirty="0"/>
              <a:t>мягкие игрушки;</a:t>
            </a:r>
          </a:p>
          <a:p>
            <a:pPr lvl="0"/>
            <a:r>
              <a:rPr lang="ru-RU" dirty="0"/>
              <a:t>цветы на магнитах;</a:t>
            </a:r>
          </a:p>
          <a:p>
            <a:pPr lvl="0"/>
            <a:r>
              <a:rPr lang="ru-RU" dirty="0"/>
              <a:t>и даже обычные бусы.</a:t>
            </a:r>
          </a:p>
          <a:p>
            <a:pPr marL="46037" indent="0">
              <a:buNone/>
            </a:pPr>
            <a:endParaRPr lang="ru-RU" dirty="0"/>
          </a:p>
        </p:txBody>
      </p:sp>
      <p:pic>
        <p:nvPicPr>
          <p:cNvPr id="4" name="Рисунок 3" descr="http://shtorygid.ru/wp-content/uploads/2014/04/podhvati-dlya-shtor_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95886" y="2276872"/>
            <a:ext cx="3888432" cy="37143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81833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6037" indent="0">
              <a:buNone/>
            </a:pPr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3" name="Рисунок 11" descr="Описание: http://shtorygid.ru/wp-content/uploads/2014/04/podhvati-dlya-shtor_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2269" y="908720"/>
            <a:ext cx="7279462" cy="48044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3600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984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7154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5400" b="1" dirty="0" smtClean="0">
                <a:solidFill>
                  <a:srgbClr val="FF0000"/>
                </a:solidFill>
              </a:rPr>
              <a:t>История «канзаши»  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262191"/>
            <a:ext cx="7901014" cy="1500198"/>
          </a:xfrm>
        </p:spPr>
        <p:txBody>
          <a:bodyPr>
            <a:noAutofit/>
          </a:bodyPr>
          <a:lstStyle/>
          <a:p>
            <a:endParaRPr lang="en-US" sz="2000" dirty="0" smtClean="0"/>
          </a:p>
          <a:p>
            <a:pPr algn="ctr"/>
            <a:r>
              <a:rPr lang="ru-RU" sz="2000" dirty="0" smtClean="0"/>
              <a:t>Оригами, традиционное для Японии искусство превращения плоского в объёмное воплотилось ещё в одной технике национального рукоделия страны восходящего солнца. Именно в то время японки отдавали предпочтение сложным прическам, сооружая их с помощью эффектно оформленных шпилек и гребней.</a:t>
            </a:r>
            <a:endParaRPr lang="ru-RU" sz="2000" dirty="0"/>
          </a:p>
        </p:txBody>
      </p:sp>
      <p:pic>
        <p:nvPicPr>
          <p:cNvPr id="4" name="Содержимое 3" descr="Японские канзаши   украшения для волос"/>
          <p:cNvPicPr>
            <a:picLocks noGrp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 bwMode="auto">
          <a:xfrm>
            <a:off x="827584" y="2780928"/>
            <a:ext cx="3101474" cy="3670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moya-vselennaya.com/images/011812_1329_211221031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2780928"/>
            <a:ext cx="3357586" cy="3648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708109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43808" y="1268760"/>
            <a:ext cx="3458876" cy="46237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16632"/>
            <a:ext cx="3292077" cy="4389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Объект 3"/>
          <p:cNvPicPr>
            <a:picLocks noGrp="1" noChangeAspect="1"/>
          </p:cNvPicPr>
          <p:nvPr>
            <p:ph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79473" y="2924944"/>
            <a:ext cx="3064527" cy="3758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748788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11560" y="188641"/>
            <a:ext cx="7772400" cy="720080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Для изготовления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</a:rPr>
              <a:t>канзаши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потребуется:</a:t>
            </a: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4716016" y="1484784"/>
            <a:ext cx="4032448" cy="5040560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3000" b="1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/>
                <a:ea typeface="Times New Roman"/>
                <a:cs typeface="Times New Roman"/>
              </a:rPr>
              <a:t>Атласная лента;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3000" b="1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/>
                <a:ea typeface="Times New Roman"/>
                <a:cs typeface="Times New Roman"/>
              </a:rPr>
              <a:t>Ножницы;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3000" b="1" dirty="0" err="1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Английскаябулавка</a:t>
            </a:r>
            <a:endParaRPr lang="ru-RU" sz="3000" b="1" dirty="0" smtClean="0">
              <a:solidFill>
                <a:schemeClr val="accent2">
                  <a:lumMod val="50000"/>
                </a:schemeClr>
              </a:solidFill>
              <a:effectLst/>
              <a:latin typeface="Times New Roman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3000" b="1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/>
                <a:ea typeface="Times New Roman"/>
                <a:cs typeface="Times New Roman"/>
              </a:rPr>
              <a:t>Картон;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3000" b="1" dirty="0" err="1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/>
                <a:ea typeface="Times New Roman"/>
                <a:cs typeface="Times New Roman"/>
              </a:rPr>
              <a:t>Термопистолет</a:t>
            </a:r>
            <a:r>
              <a:rPr lang="ru-RU" sz="3000" b="1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/>
                <a:ea typeface="Times New Roman"/>
                <a:cs typeface="Times New Roman"/>
              </a:rPr>
              <a:t>;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3000" b="1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/>
                <a:ea typeface="Times New Roman"/>
                <a:cs typeface="Times New Roman"/>
              </a:rPr>
              <a:t>Зажигалка;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/>
              <a:buChar char=""/>
            </a:pPr>
            <a:r>
              <a:rPr lang="ru-RU" sz="3000" b="1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/>
                <a:ea typeface="Times New Roman"/>
                <a:cs typeface="Times New Roman"/>
              </a:rPr>
              <a:t>Бусина.</a:t>
            </a:r>
          </a:p>
          <a:p>
            <a:endParaRPr lang="ru-RU" dirty="0"/>
          </a:p>
        </p:txBody>
      </p:sp>
      <p:pic>
        <p:nvPicPr>
          <p:cNvPr id="6146" name="Picture 2" descr="C:\Users\user\Desktop\Новая папка (3)\IMG_061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459964" y="2212444"/>
            <a:ext cx="4191624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64275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22755" y="3284984"/>
            <a:ext cx="8280920" cy="80486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Нарежьте из ленты квадратики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170" name="Picture 2" descr="C:\Users\user\Desktop\Новая папка (3)\IMG_0618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79512" y="1168358"/>
            <a:ext cx="2806941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203847" y="1168358"/>
            <a:ext cx="2760605" cy="184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084168" y="1168357"/>
            <a:ext cx="2808312" cy="1876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Текст 5"/>
          <p:cNvSpPr txBox="1">
            <a:spLocks/>
          </p:cNvSpPr>
          <p:nvPr/>
        </p:nvSpPr>
        <p:spPr>
          <a:xfrm>
            <a:off x="467544" y="4246240"/>
            <a:ext cx="8280920" cy="19259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Возьмите квадрат ленты и согните его пополам по диагонали, потом еще раз пополам, и в третий раз … тоже пополам. 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366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67544" y="5013176"/>
            <a:ext cx="8280920" cy="115902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Должен получиться многослойный треугольник</a:t>
            </a:r>
            <a:endParaRPr lang="ru-RU" sz="4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9218" name="Picture 2" descr="C:\Users\user\Desktop\Новая папка (3)\IMG_0625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72000" y="1195671"/>
            <a:ext cx="4572000" cy="3049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user\Desktop\Новая папка (3)\IMG_0624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1195671"/>
            <a:ext cx="4581315" cy="3055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24497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31635" y="4725144"/>
            <a:ext cx="8280920" cy="159107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Острый и тупой углы треугольника немного подрезаем</a:t>
            </a:r>
            <a:endParaRPr lang="ru-RU" sz="4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1196752"/>
            <a:ext cx="4572000" cy="304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72095" y="1196753"/>
            <a:ext cx="4572000" cy="304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6751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74820" y="2924944"/>
            <a:ext cx="8280920" cy="17350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Острый угол треугольника опаляем о пламя и прижимаем пальцами для скрепления</a:t>
            </a:r>
            <a:endParaRPr lang="ru-RU" sz="4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51519" y="850070"/>
            <a:ext cx="2894873" cy="1930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146392" y="850070"/>
            <a:ext cx="2937776" cy="1950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084168" y="850070"/>
            <a:ext cx="2896288" cy="1930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Текст 5"/>
          <p:cNvSpPr txBox="1">
            <a:spLocks/>
          </p:cNvSpPr>
          <p:nvPr/>
        </p:nvSpPr>
        <p:spPr>
          <a:xfrm>
            <a:off x="478029" y="4869160"/>
            <a:ext cx="8280920" cy="1663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Тупой угол треугольника опаляем о пламя и прижимаем пальцами для закрепления</a:t>
            </a:r>
            <a:endParaRPr lang="ru-RU" sz="40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4004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392815" y="2924944"/>
            <a:ext cx="8280920" cy="115902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Таких лепестков-заготовок нужно несколько штук</a:t>
            </a:r>
            <a:endParaRPr lang="ru-RU" sz="4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92815" y="326813"/>
            <a:ext cx="2609473" cy="1727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203848" y="333690"/>
            <a:ext cx="2585351" cy="1727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012160" y="326813"/>
            <a:ext cx="2595645" cy="1734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Текст 5"/>
          <p:cNvSpPr txBox="1">
            <a:spLocks/>
          </p:cNvSpPr>
          <p:nvPr/>
        </p:nvSpPr>
        <p:spPr>
          <a:xfrm>
            <a:off x="467544" y="4797152"/>
            <a:ext cx="8280920" cy="1375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b="1" smtClean="0">
                <a:solidFill>
                  <a:schemeClr val="accent2">
                    <a:lumMod val="50000"/>
                  </a:schemeClr>
                </a:solidFill>
              </a:rPr>
              <a:t>Склеиваем лепестки между собой термопистолетом </a:t>
            </a:r>
            <a:endParaRPr lang="ru-RU" sz="40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9385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67544" y="4725144"/>
            <a:ext cx="8280920" cy="144705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Вырезанный из картона кружок обклеиваем атласной лентой</a:t>
            </a:r>
            <a:endParaRPr lang="ru-RU" sz="4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" y="1196752"/>
            <a:ext cx="4572000" cy="304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85611" y="1196752"/>
            <a:ext cx="4558390" cy="304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5701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539552" y="1772816"/>
            <a:ext cx="8280920" cy="195111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Обклеенный кружок приклеиваем с обратной стороны цветка. Также приклеиваем зажим.</a:t>
            </a:r>
          </a:p>
          <a:p>
            <a:pPr marL="0" indent="0" algn="ctr">
              <a:buNone/>
            </a:pP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В серединку цветка приклеиваем бусинку. </a:t>
            </a:r>
            <a:r>
              <a:rPr lang="ru-RU" sz="3200" b="1" dirty="0" err="1">
                <a:solidFill>
                  <a:schemeClr val="accent2">
                    <a:lumMod val="50000"/>
                  </a:schemeClr>
                </a:solidFill>
              </a:rPr>
              <a:t>Канзаши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 готов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!</a:t>
            </a:r>
            <a:endParaRPr lang="ru-RU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034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0" r="660"/>
          <a:stretch>
            <a:fillRect/>
          </a:stretch>
        </p:blipFill>
        <p:spPr>
          <a:xfrm>
            <a:off x="4211960" y="404664"/>
            <a:ext cx="4522031" cy="3437357"/>
          </a:xfr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2492896"/>
            <a:ext cx="4427640" cy="41490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01339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622" r="8622"/>
          <a:stretch>
            <a:fillRect/>
          </a:stretch>
        </p:blipFill>
        <p:spPr>
          <a:xfrm>
            <a:off x="3779912" y="260648"/>
            <a:ext cx="5242111" cy="3984715"/>
          </a:xfr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7584" y="4437112"/>
            <a:ext cx="6383538" cy="1143000"/>
          </a:xfrm>
        </p:spPr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513001"/>
            <a:ext cx="4036757" cy="5136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78861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831975" y="765175"/>
            <a:ext cx="508000" cy="50323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831975" y="1268413"/>
            <a:ext cx="508000" cy="50482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824038" y="1773238"/>
            <a:ext cx="508000" cy="503237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819275" y="3781425"/>
            <a:ext cx="506413" cy="50482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843338" y="1773238"/>
            <a:ext cx="508000" cy="503237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348038" y="1773238"/>
            <a:ext cx="506412" cy="503237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838450" y="1773238"/>
            <a:ext cx="508000" cy="503237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2332038" y="1773238"/>
            <a:ext cx="506412" cy="503237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2332038" y="4291013"/>
            <a:ext cx="506412" cy="50482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332038" y="3787775"/>
            <a:ext cx="506412" cy="50323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332038" y="3281363"/>
            <a:ext cx="506412" cy="503237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332038" y="2776538"/>
            <a:ext cx="506412" cy="50482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2332038" y="2276475"/>
            <a:ext cx="506412" cy="50482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3336925" y="2776538"/>
            <a:ext cx="506413" cy="50482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3854450" y="2776538"/>
            <a:ext cx="508000" cy="50482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2840038" y="2776538"/>
            <a:ext cx="508000" cy="50482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1325563" y="2781300"/>
            <a:ext cx="506412" cy="50323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1831975" y="2776538"/>
            <a:ext cx="508000" cy="50482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4362450" y="2776538"/>
            <a:ext cx="506413" cy="50482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2828925" y="3787775"/>
            <a:ext cx="508000" cy="50323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4362450" y="5299075"/>
            <a:ext cx="506413" cy="50482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4362450" y="4795838"/>
            <a:ext cx="506413" cy="503237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4360863" y="4294188"/>
            <a:ext cx="508000" cy="503237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4362450" y="3789363"/>
            <a:ext cx="506413" cy="50482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4362450" y="3284538"/>
            <a:ext cx="506413" cy="50482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4362450" y="2276475"/>
            <a:ext cx="506413" cy="50482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2332038" y="4795838"/>
            <a:ext cx="506412" cy="503237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1311275" y="3781425"/>
            <a:ext cx="508000" cy="50323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3344863" y="3786188"/>
            <a:ext cx="508000" cy="503237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3843338" y="5299075"/>
            <a:ext cx="508000" cy="50482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4868863" y="5299075"/>
            <a:ext cx="508000" cy="50482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5376863" y="5299075"/>
            <a:ext cx="506412" cy="50482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5883275" y="5299075"/>
            <a:ext cx="508000" cy="50482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6391275" y="5299075"/>
            <a:ext cx="506413" cy="50482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1908175" y="785813"/>
            <a:ext cx="4937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rebuchet MS" pitchFamily="34" charset="0"/>
              </a:rPr>
              <a:t>У</a:t>
            </a:r>
          </a:p>
        </p:txBody>
      </p: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1865313" y="1290638"/>
            <a:ext cx="49371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rebuchet MS" pitchFamily="34" charset="0"/>
              </a:rPr>
              <a:t>Ю</a:t>
            </a: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1846263" y="1793875"/>
            <a:ext cx="4937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rebuchet MS" pitchFamily="34" charset="0"/>
              </a:rPr>
              <a:t>Т</a:t>
            </a: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2395538" y="2786063"/>
            <a:ext cx="49371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rebuchet MS" pitchFamily="34" charset="0"/>
              </a:rPr>
              <a:t>М</a:t>
            </a:r>
          </a:p>
        </p:txBody>
      </p: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2401888" y="1793875"/>
            <a:ext cx="4937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rebuchet MS" pitchFamily="34" charset="0"/>
              </a:rPr>
              <a:t>К</a:t>
            </a:r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2378075" y="2292350"/>
            <a:ext cx="4937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rebuchet MS" pitchFamily="34" charset="0"/>
              </a:rPr>
              <a:t>О</a:t>
            </a: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3903663" y="1795463"/>
            <a:ext cx="4937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rebuchet MS" pitchFamily="34" charset="0"/>
              </a:rPr>
              <a:t>Ь</a:t>
            </a:r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3409950" y="1795463"/>
            <a:ext cx="4937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rebuchet MS" pitchFamily="34" charset="0"/>
              </a:rPr>
              <a:t>Н</a:t>
            </a:r>
          </a:p>
        </p:txBody>
      </p:sp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2916238" y="1793875"/>
            <a:ext cx="4937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rebuchet MS" pitchFamily="34" charset="0"/>
              </a:rPr>
              <a:t>А</a:t>
            </a:r>
          </a:p>
        </p:txBody>
      </p:sp>
      <p:sp>
        <p:nvSpPr>
          <p:cNvPr id="48" name="TextBox 47"/>
          <p:cNvSpPr txBox="1">
            <a:spLocks noChangeArrowheads="1"/>
          </p:cNvSpPr>
          <p:nvPr/>
        </p:nvSpPr>
        <p:spPr bwMode="auto">
          <a:xfrm>
            <a:off x="2395538" y="3298825"/>
            <a:ext cx="4937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rebuchet MS" pitchFamily="34" charset="0"/>
              </a:rPr>
              <a:t>Ф</a:t>
            </a:r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2403475" y="3808413"/>
            <a:ext cx="4937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rebuchet MS" pitchFamily="34" charset="0"/>
              </a:rPr>
              <a:t>О</a:t>
            </a:r>
          </a:p>
        </p:txBody>
      </p:sp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2395538" y="4319588"/>
            <a:ext cx="4937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rebuchet MS" pitchFamily="34" charset="0"/>
              </a:rPr>
              <a:t>Р</a:t>
            </a:r>
          </a:p>
        </p:txBody>
      </p:sp>
      <p:sp>
        <p:nvSpPr>
          <p:cNvPr id="51" name="TextBox 50"/>
          <p:cNvSpPr txBox="1">
            <a:spLocks noChangeArrowheads="1"/>
          </p:cNvSpPr>
          <p:nvPr/>
        </p:nvSpPr>
        <p:spPr bwMode="auto">
          <a:xfrm>
            <a:off x="2401888" y="4840288"/>
            <a:ext cx="4937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rebuchet MS" pitchFamily="34" charset="0"/>
              </a:rPr>
              <a:t>Т</a:t>
            </a:r>
          </a:p>
        </p:txBody>
      </p:sp>
      <p:sp>
        <p:nvSpPr>
          <p:cNvPr id="52" name="TextBox 51"/>
          <p:cNvSpPr txBox="1">
            <a:spLocks noChangeArrowheads="1"/>
          </p:cNvSpPr>
          <p:nvPr/>
        </p:nvSpPr>
        <p:spPr bwMode="auto">
          <a:xfrm>
            <a:off x="2895600" y="2797175"/>
            <a:ext cx="4937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rebuchet MS" pitchFamily="34" charset="0"/>
              </a:rPr>
              <a:t>Н</a:t>
            </a:r>
          </a:p>
        </p:txBody>
      </p:sp>
      <p:sp>
        <p:nvSpPr>
          <p:cNvPr id="53" name="TextBox 52"/>
          <p:cNvSpPr txBox="1">
            <a:spLocks noChangeArrowheads="1"/>
          </p:cNvSpPr>
          <p:nvPr/>
        </p:nvSpPr>
        <p:spPr bwMode="auto">
          <a:xfrm>
            <a:off x="1371600" y="2808288"/>
            <a:ext cx="4937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rebuchet MS" pitchFamily="34" charset="0"/>
              </a:rPr>
              <a:t>К</a:t>
            </a:r>
          </a:p>
        </p:txBody>
      </p: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1878013" y="2798763"/>
            <a:ext cx="4937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rebuchet MS" pitchFamily="34" charset="0"/>
              </a:rPr>
              <a:t>О</a:t>
            </a:r>
          </a:p>
        </p:txBody>
      </p:sp>
      <p:sp>
        <p:nvSpPr>
          <p:cNvPr id="55" name="TextBox 54"/>
          <p:cNvSpPr txBox="1">
            <a:spLocks noChangeArrowheads="1"/>
          </p:cNvSpPr>
          <p:nvPr/>
        </p:nvSpPr>
        <p:spPr bwMode="auto">
          <a:xfrm>
            <a:off x="4403725" y="2808288"/>
            <a:ext cx="4937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rebuchet MS" pitchFamily="34" charset="0"/>
              </a:rPr>
              <a:t>А</a:t>
            </a:r>
          </a:p>
        </p:txBody>
      </p:sp>
      <p:sp>
        <p:nvSpPr>
          <p:cNvPr id="56" name="TextBox 55"/>
          <p:cNvSpPr txBox="1">
            <a:spLocks noChangeArrowheads="1"/>
          </p:cNvSpPr>
          <p:nvPr/>
        </p:nvSpPr>
        <p:spPr bwMode="auto">
          <a:xfrm>
            <a:off x="3910013" y="2798763"/>
            <a:ext cx="4937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rebuchet MS" pitchFamily="34" charset="0"/>
              </a:rPr>
              <a:t>Т</a:t>
            </a:r>
          </a:p>
        </p:txBody>
      </p:sp>
      <p:sp>
        <p:nvSpPr>
          <p:cNvPr id="57" name="TextBox 56"/>
          <p:cNvSpPr txBox="1">
            <a:spLocks noChangeArrowheads="1"/>
          </p:cNvSpPr>
          <p:nvPr/>
        </p:nvSpPr>
        <p:spPr bwMode="auto">
          <a:xfrm>
            <a:off x="3392488" y="2792413"/>
            <a:ext cx="49371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rebuchet MS" pitchFamily="34" charset="0"/>
              </a:rPr>
              <a:t>А</a:t>
            </a:r>
          </a:p>
        </p:txBody>
      </p:sp>
      <p:sp>
        <p:nvSpPr>
          <p:cNvPr id="58" name="TextBox 57"/>
          <p:cNvSpPr txBox="1">
            <a:spLocks noChangeArrowheads="1"/>
          </p:cNvSpPr>
          <p:nvPr/>
        </p:nvSpPr>
        <p:spPr bwMode="auto">
          <a:xfrm>
            <a:off x="3400425" y="3808413"/>
            <a:ext cx="4937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rebuchet MS" pitchFamily="34" charset="0"/>
              </a:rPr>
              <a:t>А</a:t>
            </a:r>
          </a:p>
        </p:txBody>
      </p:sp>
      <p:sp>
        <p:nvSpPr>
          <p:cNvPr id="59" name="TextBox 58"/>
          <p:cNvSpPr txBox="1">
            <a:spLocks noChangeArrowheads="1"/>
          </p:cNvSpPr>
          <p:nvPr/>
        </p:nvSpPr>
        <p:spPr bwMode="auto">
          <a:xfrm>
            <a:off x="2919413" y="3803650"/>
            <a:ext cx="49371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rebuchet MS" pitchFamily="34" charset="0"/>
              </a:rPr>
              <a:t>Р</a:t>
            </a:r>
          </a:p>
        </p:txBody>
      </p:sp>
      <p:sp>
        <p:nvSpPr>
          <p:cNvPr id="60" name="TextBox 59"/>
          <p:cNvSpPr txBox="1">
            <a:spLocks noChangeArrowheads="1"/>
          </p:cNvSpPr>
          <p:nvPr/>
        </p:nvSpPr>
        <p:spPr bwMode="auto">
          <a:xfrm>
            <a:off x="1865313" y="3806825"/>
            <a:ext cx="4937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rebuchet MS" pitchFamily="34" charset="0"/>
              </a:rPr>
              <a:t>Т</a:t>
            </a:r>
          </a:p>
        </p:txBody>
      </p:sp>
      <p:sp>
        <p:nvSpPr>
          <p:cNvPr id="61" name="TextBox 60"/>
          <p:cNvSpPr txBox="1">
            <a:spLocks noChangeArrowheads="1"/>
          </p:cNvSpPr>
          <p:nvPr/>
        </p:nvSpPr>
        <p:spPr bwMode="auto">
          <a:xfrm>
            <a:off x="1357313" y="3824288"/>
            <a:ext cx="4937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rebuchet MS" pitchFamily="34" charset="0"/>
              </a:rPr>
              <a:t>Ш</a:t>
            </a:r>
          </a:p>
        </p:txBody>
      </p:sp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4403725" y="4311650"/>
            <a:ext cx="4937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rebuchet MS" pitchFamily="34" charset="0"/>
              </a:rPr>
              <a:t>И</a:t>
            </a:r>
          </a:p>
        </p:txBody>
      </p:sp>
      <p:sp>
        <p:nvSpPr>
          <p:cNvPr id="63" name="TextBox 62"/>
          <p:cNvSpPr txBox="1">
            <a:spLocks noChangeArrowheads="1"/>
          </p:cNvSpPr>
          <p:nvPr/>
        </p:nvSpPr>
        <p:spPr bwMode="auto">
          <a:xfrm>
            <a:off x="4403725" y="3805238"/>
            <a:ext cx="4937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rebuchet MS" pitchFamily="34" charset="0"/>
              </a:rPr>
              <a:t>Д</a:t>
            </a:r>
          </a:p>
        </p:txBody>
      </p:sp>
      <p:sp>
        <p:nvSpPr>
          <p:cNvPr id="64" name="TextBox 63"/>
          <p:cNvSpPr txBox="1">
            <a:spLocks noChangeArrowheads="1"/>
          </p:cNvSpPr>
          <p:nvPr/>
        </p:nvSpPr>
        <p:spPr bwMode="auto">
          <a:xfrm>
            <a:off x="4403725" y="3311525"/>
            <a:ext cx="4937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rebuchet MS" pitchFamily="34" charset="0"/>
              </a:rPr>
              <a:t>Р</a:t>
            </a:r>
          </a:p>
        </p:txBody>
      </p:sp>
      <p:sp>
        <p:nvSpPr>
          <p:cNvPr id="65" name="TextBox 64"/>
          <p:cNvSpPr txBox="1">
            <a:spLocks noChangeArrowheads="1"/>
          </p:cNvSpPr>
          <p:nvPr/>
        </p:nvSpPr>
        <p:spPr bwMode="auto">
          <a:xfrm>
            <a:off x="4403725" y="2309813"/>
            <a:ext cx="4937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rebuchet MS" pitchFamily="34" charset="0"/>
              </a:rPr>
              <a:t>Г</a:t>
            </a:r>
          </a:p>
        </p:txBody>
      </p:sp>
      <p:sp>
        <p:nvSpPr>
          <p:cNvPr id="66" name="TextBox 65"/>
          <p:cNvSpPr txBox="1">
            <a:spLocks noChangeArrowheads="1"/>
          </p:cNvSpPr>
          <p:nvPr/>
        </p:nvSpPr>
        <p:spPr bwMode="auto">
          <a:xfrm>
            <a:off x="4403725" y="5319713"/>
            <a:ext cx="4937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rebuchet MS" pitchFamily="34" charset="0"/>
              </a:rPr>
              <a:t>А</a:t>
            </a:r>
          </a:p>
        </p:txBody>
      </p:sp>
      <p:sp>
        <p:nvSpPr>
          <p:cNvPr id="67" name="TextBox 66"/>
          <p:cNvSpPr txBox="1">
            <a:spLocks noChangeArrowheads="1"/>
          </p:cNvSpPr>
          <p:nvPr/>
        </p:nvSpPr>
        <p:spPr bwMode="auto">
          <a:xfrm>
            <a:off x="4403725" y="4816475"/>
            <a:ext cx="4937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rebuchet MS" pitchFamily="34" charset="0"/>
              </a:rPr>
              <a:t>Н</a:t>
            </a:r>
          </a:p>
        </p:txBody>
      </p:sp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5921375" y="5337175"/>
            <a:ext cx="4937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rebuchet MS" pitchFamily="34" charset="0"/>
              </a:rPr>
              <a:t>З</a:t>
            </a:r>
          </a:p>
        </p:txBody>
      </p:sp>
      <p:sp>
        <p:nvSpPr>
          <p:cNvPr id="69" name="TextBox 68"/>
          <p:cNvSpPr txBox="1">
            <a:spLocks noChangeArrowheads="1"/>
          </p:cNvSpPr>
          <p:nvPr/>
        </p:nvSpPr>
        <p:spPr bwMode="auto">
          <a:xfrm>
            <a:off x="5427663" y="5319713"/>
            <a:ext cx="4937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rebuchet MS" pitchFamily="34" charset="0"/>
              </a:rPr>
              <a:t>Ю</a:t>
            </a:r>
          </a:p>
        </p:txBody>
      </p:sp>
      <p:sp>
        <p:nvSpPr>
          <p:cNvPr id="70" name="TextBox 69"/>
          <p:cNvSpPr txBox="1">
            <a:spLocks noChangeArrowheads="1"/>
          </p:cNvSpPr>
          <p:nvPr/>
        </p:nvSpPr>
        <p:spPr bwMode="auto">
          <a:xfrm>
            <a:off x="4921250" y="5326063"/>
            <a:ext cx="4937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rebuchet MS" pitchFamily="34" charset="0"/>
              </a:rPr>
              <a:t>Л</a:t>
            </a:r>
          </a:p>
        </p:txBody>
      </p:sp>
      <p:sp>
        <p:nvSpPr>
          <p:cNvPr id="71" name="TextBox 70"/>
          <p:cNvSpPr txBox="1">
            <a:spLocks noChangeArrowheads="1"/>
          </p:cNvSpPr>
          <p:nvPr/>
        </p:nvSpPr>
        <p:spPr bwMode="auto">
          <a:xfrm>
            <a:off x="3894138" y="5319713"/>
            <a:ext cx="4937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rebuchet MS" pitchFamily="34" charset="0"/>
              </a:rPr>
              <a:t>Ж</a:t>
            </a:r>
          </a:p>
        </p:txBody>
      </p:sp>
      <p:sp>
        <p:nvSpPr>
          <p:cNvPr id="72" name="TextBox 71"/>
          <p:cNvSpPr txBox="1">
            <a:spLocks noChangeArrowheads="1"/>
          </p:cNvSpPr>
          <p:nvPr/>
        </p:nvSpPr>
        <p:spPr bwMode="auto">
          <a:xfrm>
            <a:off x="6443663" y="5319713"/>
            <a:ext cx="4937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rebuchet MS" pitchFamily="34" charset="0"/>
              </a:rPr>
              <a:t>И</a:t>
            </a:r>
          </a:p>
        </p:txBody>
      </p:sp>
      <p:sp>
        <p:nvSpPr>
          <p:cNvPr id="30789" name="TextBox 72"/>
          <p:cNvSpPr txBox="1">
            <a:spLocks noChangeArrowheads="1"/>
          </p:cNvSpPr>
          <p:nvPr/>
        </p:nvSpPr>
        <p:spPr bwMode="auto">
          <a:xfrm>
            <a:off x="1797050" y="709613"/>
            <a:ext cx="298450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latin typeface="Trebuchet MS" pitchFamily="34" charset="0"/>
              </a:rPr>
              <a:t>1</a:t>
            </a:r>
          </a:p>
        </p:txBody>
      </p:sp>
      <p:sp>
        <p:nvSpPr>
          <p:cNvPr id="30790" name="TextBox 73"/>
          <p:cNvSpPr txBox="1">
            <a:spLocks noChangeArrowheads="1"/>
          </p:cNvSpPr>
          <p:nvPr/>
        </p:nvSpPr>
        <p:spPr bwMode="auto">
          <a:xfrm>
            <a:off x="1265238" y="2714625"/>
            <a:ext cx="2984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latin typeface="Trebuchet MS" pitchFamily="34" charset="0"/>
              </a:rPr>
              <a:t>5</a:t>
            </a:r>
          </a:p>
        </p:txBody>
      </p:sp>
      <p:sp>
        <p:nvSpPr>
          <p:cNvPr id="30791" name="TextBox 74"/>
          <p:cNvSpPr txBox="1">
            <a:spLocks noChangeArrowheads="1"/>
          </p:cNvSpPr>
          <p:nvPr/>
        </p:nvSpPr>
        <p:spPr bwMode="auto">
          <a:xfrm>
            <a:off x="2286000" y="1716088"/>
            <a:ext cx="2984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latin typeface="Trebuchet MS" pitchFamily="34" charset="0"/>
              </a:rPr>
              <a:t>2</a:t>
            </a:r>
          </a:p>
        </p:txBody>
      </p:sp>
      <p:sp>
        <p:nvSpPr>
          <p:cNvPr id="30792" name="TextBox 75"/>
          <p:cNvSpPr txBox="1">
            <a:spLocks noChangeArrowheads="1"/>
          </p:cNvSpPr>
          <p:nvPr/>
        </p:nvSpPr>
        <p:spPr bwMode="auto">
          <a:xfrm>
            <a:off x="1762125" y="1716088"/>
            <a:ext cx="3000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latin typeface="Trebuchet MS" pitchFamily="34" charset="0"/>
              </a:rPr>
              <a:t>4</a:t>
            </a:r>
          </a:p>
        </p:txBody>
      </p:sp>
      <p:sp>
        <p:nvSpPr>
          <p:cNvPr id="30793" name="TextBox 76"/>
          <p:cNvSpPr txBox="1">
            <a:spLocks noChangeArrowheads="1"/>
          </p:cNvSpPr>
          <p:nvPr/>
        </p:nvSpPr>
        <p:spPr bwMode="auto">
          <a:xfrm>
            <a:off x="4316413" y="2220913"/>
            <a:ext cx="2984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latin typeface="Trebuchet MS" pitchFamily="34" charset="0"/>
              </a:rPr>
              <a:t>3</a:t>
            </a:r>
          </a:p>
        </p:txBody>
      </p:sp>
      <p:sp>
        <p:nvSpPr>
          <p:cNvPr id="30794" name="TextBox 77"/>
          <p:cNvSpPr txBox="1">
            <a:spLocks noChangeArrowheads="1"/>
          </p:cNvSpPr>
          <p:nvPr/>
        </p:nvSpPr>
        <p:spPr bwMode="auto">
          <a:xfrm>
            <a:off x="3778250" y="5259388"/>
            <a:ext cx="3000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latin typeface="Trebuchet MS" pitchFamily="34" charset="0"/>
              </a:rPr>
              <a:t>7</a:t>
            </a:r>
          </a:p>
        </p:txBody>
      </p:sp>
      <p:sp>
        <p:nvSpPr>
          <p:cNvPr id="30795" name="TextBox 78"/>
          <p:cNvSpPr txBox="1">
            <a:spLocks noChangeArrowheads="1"/>
          </p:cNvSpPr>
          <p:nvPr/>
        </p:nvSpPr>
        <p:spPr bwMode="auto">
          <a:xfrm>
            <a:off x="1252538" y="3729038"/>
            <a:ext cx="2984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latin typeface="Trebuchet MS" pitchFamily="34" charset="0"/>
              </a:rPr>
              <a:t>6</a:t>
            </a:r>
          </a:p>
        </p:txBody>
      </p:sp>
      <p:sp>
        <p:nvSpPr>
          <p:cNvPr id="30796" name="TextBox 79"/>
          <p:cNvSpPr txBox="1">
            <a:spLocks noChangeArrowheads="1"/>
          </p:cNvSpPr>
          <p:nvPr/>
        </p:nvSpPr>
        <p:spPr bwMode="auto">
          <a:xfrm>
            <a:off x="2849563" y="111125"/>
            <a:ext cx="367347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latin typeface="Trebuchet MS" pitchFamily="34" charset="0"/>
              </a:rPr>
              <a:t>1. Укромность и удобство, тепло в покоях, подручность всего нужного, комфорт</a:t>
            </a:r>
          </a:p>
        </p:txBody>
      </p:sp>
      <p:sp>
        <p:nvSpPr>
          <p:cNvPr id="30797" name="TextBox 80"/>
          <p:cNvSpPr txBox="1">
            <a:spLocks noChangeArrowheads="1"/>
          </p:cNvSpPr>
          <p:nvPr/>
        </p:nvSpPr>
        <p:spPr bwMode="auto">
          <a:xfrm>
            <a:off x="4316413" y="728663"/>
            <a:ext cx="30241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latin typeface="Trebuchet MS" pitchFamily="34" charset="0"/>
              </a:rPr>
              <a:t>2. Удобство и избыток, домашний покой </a:t>
            </a:r>
          </a:p>
        </p:txBody>
      </p:sp>
      <p:sp>
        <p:nvSpPr>
          <p:cNvPr id="30798" name="TextBox 81"/>
          <p:cNvSpPr txBox="1">
            <a:spLocks noChangeArrowheads="1"/>
          </p:cNvSpPr>
          <p:nvPr/>
        </p:nvSpPr>
        <p:spPr bwMode="auto">
          <a:xfrm>
            <a:off x="5168900" y="1331913"/>
            <a:ext cx="3671888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latin typeface="Trebuchet MS" pitchFamily="34" charset="0"/>
              </a:rPr>
              <a:t>3. Занавеси из мягкой набивной или прозрачной ткани; тюля; сетки, кружева, которые разнообразно и свободно драпируются. </a:t>
            </a:r>
          </a:p>
        </p:txBody>
      </p:sp>
      <p:sp>
        <p:nvSpPr>
          <p:cNvPr id="30799" name="TextBox 82"/>
          <p:cNvSpPr txBox="1">
            <a:spLocks noChangeArrowheads="1"/>
          </p:cNvSpPr>
          <p:nvPr/>
        </p:nvSpPr>
        <p:spPr bwMode="auto">
          <a:xfrm>
            <a:off x="5360988" y="2498725"/>
            <a:ext cx="3792537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latin typeface="Trebuchet MS" pitchFamily="34" charset="0"/>
              </a:rPr>
              <a:t>4. Материал для изготовления белья, одежды, покрывал, занавесей.</a:t>
            </a:r>
          </a:p>
        </p:txBody>
      </p:sp>
      <p:sp>
        <p:nvSpPr>
          <p:cNvPr id="30800" name="TextBox 83"/>
          <p:cNvSpPr txBox="1">
            <a:spLocks noChangeArrowheads="1"/>
          </p:cNvSpPr>
          <p:nvPr/>
        </p:nvSpPr>
        <p:spPr bwMode="auto">
          <a:xfrm>
            <a:off x="5445125" y="3143250"/>
            <a:ext cx="35877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latin typeface="Trebuchet MS" pitchFamily="34" charset="0"/>
              </a:rPr>
              <a:t>5. Синоним слова горница</a:t>
            </a:r>
          </a:p>
        </p:txBody>
      </p:sp>
      <p:sp>
        <p:nvSpPr>
          <p:cNvPr id="30801" name="TextBox 1"/>
          <p:cNvSpPr txBox="1">
            <a:spLocks noChangeArrowheads="1"/>
          </p:cNvSpPr>
          <p:nvPr/>
        </p:nvSpPr>
        <p:spPr bwMode="auto">
          <a:xfrm>
            <a:off x="5419725" y="3538538"/>
            <a:ext cx="371792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latin typeface="Trebuchet MS" pitchFamily="34" charset="0"/>
              </a:rPr>
              <a:t>6. Занавеси из непросвечивающих тканей. Они бывают подъёмными и раздвижными. </a:t>
            </a:r>
          </a:p>
        </p:txBody>
      </p:sp>
      <p:sp>
        <p:nvSpPr>
          <p:cNvPr id="30802" name="TextBox 2"/>
          <p:cNvSpPr txBox="1">
            <a:spLocks noChangeArrowheads="1"/>
          </p:cNvSpPr>
          <p:nvPr/>
        </p:nvSpPr>
        <p:spPr bwMode="auto">
          <a:xfrm>
            <a:off x="5411788" y="4462463"/>
            <a:ext cx="38147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latin typeface="Trebuchet MS" pitchFamily="34" charset="0"/>
              </a:rPr>
              <a:t>7. Шторы или ставни из жестких поперечных параллельных пластинок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</p:bld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634</TotalTime>
  <Words>813</Words>
  <Application>Microsoft Office PowerPoint</Application>
  <PresentationFormat>Экран (4:3)</PresentationFormat>
  <Paragraphs>157</Paragraphs>
  <Slides>35</Slides>
  <Notes>10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Воздушный поток</vt:lpstr>
      <vt:lpstr>Ян Амос Каменский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История «канзаши»  </vt:lpstr>
      <vt:lpstr>Слайд 24</vt:lpstr>
      <vt:lpstr>Для изготовления канзаши потребуется: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add</dc:creator>
  <cp:lastModifiedBy>user</cp:lastModifiedBy>
  <cp:revision>51</cp:revision>
  <dcterms:created xsi:type="dcterms:W3CDTF">2013-11-01T22:49:35Z</dcterms:created>
  <dcterms:modified xsi:type="dcterms:W3CDTF">2015-11-23T12:41:47Z</dcterms:modified>
</cp:coreProperties>
</file>