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25" r:id="rId2"/>
    <p:sldId id="326" r:id="rId3"/>
    <p:sldId id="275" r:id="rId4"/>
    <p:sldId id="323" r:id="rId5"/>
    <p:sldId id="270" r:id="rId6"/>
    <p:sldId id="271" r:id="rId7"/>
    <p:sldId id="272" r:id="rId8"/>
    <p:sldId id="320" r:id="rId9"/>
    <p:sldId id="257" r:id="rId10"/>
    <p:sldId id="262" r:id="rId11"/>
    <p:sldId id="298" r:id="rId12"/>
    <p:sldId id="276" r:id="rId13"/>
    <p:sldId id="278" r:id="rId14"/>
    <p:sldId id="321" r:id="rId15"/>
    <p:sldId id="322" r:id="rId16"/>
    <p:sldId id="297" r:id="rId17"/>
    <p:sldId id="296" r:id="rId18"/>
    <p:sldId id="295" r:id="rId19"/>
    <p:sldId id="302" r:id="rId20"/>
    <p:sldId id="300" r:id="rId21"/>
    <p:sldId id="287" r:id="rId22"/>
    <p:sldId id="291" r:id="rId23"/>
    <p:sldId id="305" r:id="rId24"/>
    <p:sldId id="301" r:id="rId25"/>
    <p:sldId id="304" r:id="rId26"/>
    <p:sldId id="303" r:id="rId27"/>
    <p:sldId id="292" r:id="rId28"/>
    <p:sldId id="306" r:id="rId29"/>
    <p:sldId id="307" r:id="rId30"/>
    <p:sldId id="310" r:id="rId31"/>
    <p:sldId id="308" r:id="rId32"/>
    <p:sldId id="311" r:id="rId33"/>
    <p:sldId id="313" r:id="rId34"/>
    <p:sldId id="315" r:id="rId35"/>
    <p:sldId id="328" r:id="rId36"/>
    <p:sldId id="329" r:id="rId37"/>
    <p:sldId id="294" r:id="rId38"/>
    <p:sldId id="318" r:id="rId39"/>
    <p:sldId id="330" r:id="rId40"/>
    <p:sldId id="279" r:id="rId41"/>
    <p:sldId id="319" r:id="rId42"/>
    <p:sldId id="317" r:id="rId43"/>
    <p:sldId id="268" r:id="rId44"/>
    <p:sldId id="324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96" y="150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AE8E0-276B-4C7A-82FF-19275C849812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7707F-347B-4D43-BCD4-C3940A5B4F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7707F-347B-4D43-BCD4-C3940A5B4F7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12C97-039E-492A-A929-2D4B1952E0BE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8FF47-CF7E-4C63-A6E9-EEC07CBD8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72;&#1074;&#1072;&#1074;&#1072;&#1074;\Desktop\&#1082;&#1102;&#1081;\Haly_k_j_-_Ke_es_(xMuzic.me).mp3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72;&#1074;&#1072;&#1074;&#1072;&#1074;\Desktop\&#1082;&#1102;&#1081;\Haly_k_j_-_Ke_es_(xMuzic.me)%20(1).mp3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72;&#1074;&#1072;&#1074;&#1072;&#1074;\Desktop\&#1082;&#1102;&#1081;\ADAY_K&#1198;Y.mp3" TargetMode="Externa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&#1050;&#1088;&#1080;&#1090;&#1077;&#1088;&#1080;&#1080;%20&#1086;&#1094;&#1077;&#1085;&#1080;&#1074;&#1072;&#1085;&#1080;&#1103;%20&#1085;&#1072;&#1074;&#1099;&#1082;&#1086;&#1074;%20%20&#1074;&#1099;&#1088;&#1072;&#1079;&#1080;&#1090;&#1077;&#1083;&#1100;&#1085;&#1086;&#1075;&#1086;%20%20&#1095;&#1090;&#1077;&#1085;&#1080;&#1103;.ppt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&#1050;&#1088;&#1080;&#1090;&#1077;&#1088;&#1080;&#1080;%20&#1086;&#1094;&#1077;&#1085;&#1080;&#1074;&#1072;&#1085;&#1080;&#1103;%20&#1085;&#1072;&#1074;&#1099;&#1082;&#1086;&#1074;%20%20&#1074;&#1099;&#1088;&#1072;&#1079;&#1080;&#1090;&#1077;&#1083;&#1100;&#1085;&#1086;&#1075;&#1086;%20%20&#1095;&#1090;&#1077;&#1085;&#1080;&#1103;.ppt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&#1050;&#1088;&#1080;&#1090;&#1077;&#1088;&#1080;&#1080;%20&#1086;&#1094;&#1077;&#1085;&#1080;&#1074;&#1072;&#1085;&#1080;&#1103;%20&#1085;&#1072;&#1074;&#1099;&#1082;&#1086;&#1074;%20%20&#1074;&#1099;&#1088;&#1072;&#1079;&#1080;&#1090;&#1077;&#1083;&#1100;&#1085;&#1086;&#1075;&#1086;%20%20&#1095;&#1090;&#1077;&#1085;&#1080;&#1103;.ppt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вавав\Desktop\Қазақтың ұлттық аспаптары\img0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14546" y="571480"/>
            <a:ext cx="5357850" cy="17145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Тема:  Струны Великой степи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44098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/>
          </a:bodyPr>
          <a:lstStyle/>
          <a:p>
            <a:pPr algn="l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1.Приветствие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2.Психологический настрой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Прозвенел звонок веселый.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Мы начать урок готовы.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Будем слушать, рассуждать.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И друг другу помогать 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pic>
        <p:nvPicPr>
          <p:cNvPr id="40961" name="Picture 1" descr="C:\Users\ававав\Desktop\Формат Оценивание\hello_html_6252e57d (1)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786323"/>
            <a:ext cx="2152679" cy="2071678"/>
          </a:xfrm>
          <a:prstGeom prst="rect">
            <a:avLst/>
          </a:prstGeom>
          <a:noFill/>
        </p:spPr>
      </p:pic>
      <p:pic>
        <p:nvPicPr>
          <p:cNvPr id="40962" name="Picture 2" descr="C:\Users\ававав\Desktop\Формат Оценивание\depositphotos_84201716-stock-illustration-happy-emoticon-giving-thumb-u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4286232"/>
            <a:ext cx="3033582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2" y="0"/>
            <a:ext cx="10215634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9001188" cy="6429420"/>
          </a:xfrm>
        </p:spPr>
        <p:txBody>
          <a:bodyPr>
            <a:normAutofit fontScale="90000"/>
          </a:bodyPr>
          <a:lstStyle/>
          <a:p>
            <a:pPr algn="l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   М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озговой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штурм: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Какие виды сказок вы знаете?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Мастер Али какая сказка? Какого народа?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Каким был хан?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Кого любил хан?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Куда уехал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Хусаин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не сказав отцу?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Почему хан обещал залить глотку свинцом тому, 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кто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привезё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т недобрую весть?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- Что смастерил старый пастух Али?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- Как назвали новый музыкальный  инструмент?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Опишите из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сказки  </a:t>
            </a:r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«Мастер Али»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главного героя  старого пастуха  Али  используя имя прилагательное. (Работа по стратегии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«Пузырьки»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Определите род прилагательных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049" name="Oval 1"/>
          <p:cNvSpPr>
            <a:spLocks noChangeArrowheads="1"/>
          </p:cNvSpPr>
          <p:nvPr/>
        </p:nvSpPr>
        <p:spPr bwMode="auto">
          <a:xfrm>
            <a:off x="3428992" y="3357562"/>
            <a:ext cx="2286016" cy="1285884"/>
          </a:xfrm>
          <a:prstGeom prst="ellipse">
            <a:avLst/>
          </a:prstGeom>
          <a:solidFill>
            <a:srgbClr val="F7964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Али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0" name="Oval 12"/>
          <p:cNvSpPr>
            <a:spLocks noChangeArrowheads="1"/>
          </p:cNvSpPr>
          <p:nvPr/>
        </p:nvSpPr>
        <p:spPr bwMode="auto">
          <a:xfrm>
            <a:off x="5929322" y="1928802"/>
            <a:ext cx="2357454" cy="128588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Oval 4"/>
          <p:cNvSpPr>
            <a:spLocks noChangeArrowheads="1"/>
          </p:cNvSpPr>
          <p:nvPr/>
        </p:nvSpPr>
        <p:spPr bwMode="auto">
          <a:xfrm>
            <a:off x="6786578" y="3500438"/>
            <a:ext cx="2071702" cy="142876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Oval 2"/>
          <p:cNvSpPr>
            <a:spLocks noChangeArrowheads="1"/>
          </p:cNvSpPr>
          <p:nvPr/>
        </p:nvSpPr>
        <p:spPr bwMode="auto">
          <a:xfrm>
            <a:off x="3000364" y="1571612"/>
            <a:ext cx="2286016" cy="1143008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Oval 3"/>
          <p:cNvSpPr>
            <a:spLocks noChangeArrowheads="1"/>
          </p:cNvSpPr>
          <p:nvPr/>
        </p:nvSpPr>
        <p:spPr bwMode="auto">
          <a:xfrm>
            <a:off x="1214414" y="4714884"/>
            <a:ext cx="2286016" cy="1500198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714348" y="2571744"/>
            <a:ext cx="2143140" cy="114300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AutoShape 11"/>
          <p:cNvSpPr>
            <a:spLocks noChangeShapeType="1"/>
          </p:cNvSpPr>
          <p:nvPr/>
        </p:nvSpPr>
        <p:spPr bwMode="auto">
          <a:xfrm>
            <a:off x="5429256" y="4643446"/>
            <a:ext cx="357190" cy="50006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3" name="AutoShape 5"/>
          <p:cNvSpPr>
            <a:spLocks noChangeShapeType="1"/>
          </p:cNvSpPr>
          <p:nvPr/>
        </p:nvSpPr>
        <p:spPr bwMode="auto">
          <a:xfrm flipV="1">
            <a:off x="5429256" y="3143248"/>
            <a:ext cx="714380" cy="42862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/>
          <p:cNvSpPr>
            <a:spLocks noChangeShapeType="1"/>
          </p:cNvSpPr>
          <p:nvPr/>
        </p:nvSpPr>
        <p:spPr bwMode="auto">
          <a:xfrm>
            <a:off x="5786446" y="4071942"/>
            <a:ext cx="928694" cy="4571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5" name="AutoShape 7"/>
          <p:cNvSpPr>
            <a:spLocks noChangeShapeType="1"/>
          </p:cNvSpPr>
          <p:nvPr/>
        </p:nvSpPr>
        <p:spPr bwMode="auto">
          <a:xfrm flipH="1">
            <a:off x="3143240" y="4429132"/>
            <a:ext cx="571503" cy="35719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/>
          <p:cNvSpPr>
            <a:spLocks noChangeShapeType="1"/>
          </p:cNvSpPr>
          <p:nvPr/>
        </p:nvSpPr>
        <p:spPr bwMode="auto">
          <a:xfrm flipH="1" flipV="1">
            <a:off x="2857486" y="3286124"/>
            <a:ext cx="642943" cy="35719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7" name="AutoShape 9"/>
          <p:cNvSpPr>
            <a:spLocks noChangeShapeType="1"/>
          </p:cNvSpPr>
          <p:nvPr/>
        </p:nvSpPr>
        <p:spPr bwMode="auto">
          <a:xfrm flipH="1" flipV="1">
            <a:off x="4357686" y="2714619"/>
            <a:ext cx="142876" cy="71438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5143504" y="5143512"/>
            <a:ext cx="2143140" cy="128588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 стрелкой 10"/>
          <p:cNvCxnSpPr/>
          <p:nvPr/>
        </p:nvCxnSpPr>
        <p:spPr>
          <a:xfrm rot="5400000" flipH="1" flipV="1">
            <a:off x="5322099" y="2107397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643570" y="3429000"/>
            <a:ext cx="857256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5357818" y="4357694"/>
            <a:ext cx="71438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3286116" y="4357694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6200000" flipV="1">
            <a:off x="3107521" y="2035959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10800000">
            <a:off x="2428860" y="350043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1"/>
          <p:cNvSpPr>
            <a:spLocks noChangeArrowheads="1"/>
          </p:cNvSpPr>
          <p:nvPr/>
        </p:nvSpPr>
        <p:spPr bwMode="auto">
          <a:xfrm>
            <a:off x="3428992" y="2643182"/>
            <a:ext cx="2286016" cy="1571636"/>
          </a:xfrm>
          <a:prstGeom prst="ellipse">
            <a:avLst/>
          </a:prstGeom>
          <a:solidFill>
            <a:srgbClr val="F7964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Али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5500694" y="4929198"/>
            <a:ext cx="2643206" cy="135732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kk-KZ" sz="3200" dirty="0" smtClean="0">
                <a:latin typeface="Calibri" pitchFamily="34" charset="0"/>
                <a:cs typeface="Arial" pitchFamily="34" charset="0"/>
              </a:rPr>
              <a:t>старый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Oval 4"/>
          <p:cNvSpPr>
            <a:spLocks noChangeArrowheads="1"/>
          </p:cNvSpPr>
          <p:nvPr/>
        </p:nvSpPr>
        <p:spPr bwMode="auto">
          <a:xfrm>
            <a:off x="6572264" y="2786058"/>
            <a:ext cx="2286016" cy="1500198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Arial" pitchFamily="34" charset="0"/>
                <a:cs typeface="Arial" pitchFamily="34" charset="0"/>
              </a:rPr>
              <a:t>нищий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Oval 12"/>
          <p:cNvSpPr>
            <a:spLocks noChangeArrowheads="1"/>
          </p:cNvSpPr>
          <p:nvPr/>
        </p:nvSpPr>
        <p:spPr bwMode="auto">
          <a:xfrm>
            <a:off x="5500694" y="571480"/>
            <a:ext cx="2357454" cy="1428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Arial" pitchFamily="34" charset="0"/>
                <a:cs typeface="Arial" pitchFamily="34" charset="0"/>
              </a:rPr>
              <a:t>мудрый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Oval 2"/>
          <p:cNvSpPr>
            <a:spLocks noChangeArrowheads="1"/>
          </p:cNvSpPr>
          <p:nvPr/>
        </p:nvSpPr>
        <p:spPr bwMode="auto">
          <a:xfrm>
            <a:off x="1357290" y="642918"/>
            <a:ext cx="2286016" cy="1214446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Arial" pitchFamily="34" charset="0"/>
                <a:cs typeface="Arial" pitchFamily="34" charset="0"/>
              </a:rPr>
              <a:t>добрый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Oval 10"/>
          <p:cNvSpPr>
            <a:spLocks noChangeArrowheads="1"/>
          </p:cNvSpPr>
          <p:nvPr/>
        </p:nvSpPr>
        <p:spPr bwMode="auto">
          <a:xfrm>
            <a:off x="214282" y="2786058"/>
            <a:ext cx="2143140" cy="142876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Arial" pitchFamily="34" charset="0"/>
                <a:cs typeface="Arial" pitchFamily="34" charset="0"/>
              </a:rPr>
              <a:t>старый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Oval 3"/>
          <p:cNvSpPr>
            <a:spLocks noChangeArrowheads="1"/>
          </p:cNvSpPr>
          <p:nvPr/>
        </p:nvSpPr>
        <p:spPr bwMode="auto">
          <a:xfrm>
            <a:off x="1214414" y="5000636"/>
            <a:ext cx="2571768" cy="1357322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Arial" pitchFamily="34" charset="0"/>
                <a:cs typeface="Arial" pitchFamily="34" charset="0"/>
              </a:rPr>
              <a:t>храбрый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0"/>
            <a:ext cx="9929882" cy="70723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072230"/>
          </a:xfrm>
        </p:spPr>
        <p:txBody>
          <a:bodyPr>
            <a:noAutofit/>
          </a:bodyPr>
          <a:lstStyle/>
          <a:p>
            <a:pPr algn="l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Каких  казахских  национальных музыкальных инструментов вы знаете?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А каких русских народных музыкальных инструментов вы знаете?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-Каких казахских (кюйши) композиторов вы знаете?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А какой распростран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нный  музыкальный инструмент у казахов?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Как вы думаете, 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чём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мы сегодня будем говорить?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57422" y="0"/>
            <a:ext cx="4572032" cy="4714884"/>
          </a:xfrm>
        </p:spPr>
      </p:pic>
      <p:pic>
        <p:nvPicPr>
          <p:cNvPr id="18434" name="Picture 2" descr="https://fs00.infourok.ru/images/doc/164/189057/hello_html_64d0e15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356452">
            <a:off x="6537360" y="734842"/>
            <a:ext cx="1923337" cy="35115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36" name="Picture 4" descr="https://www.ljplus.ru/img4/s/l/slider_72/IMG_218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357694"/>
            <a:ext cx="4071966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38" name="Picture 6" descr="https://massaget.kz/userdata/uploads/u53995/1489649833_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4357694"/>
            <a:ext cx="3929050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40" name="Picture 8" descr="http://5fan.ru/files/2/5fan_ru_14781_6310cc8d8cc1ff2e190d4fa291ba12cf.html_files/4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164974">
            <a:off x="528736" y="603657"/>
            <a:ext cx="2589456" cy="3156818"/>
          </a:xfrm>
          <a:prstGeom prst="rect">
            <a:avLst/>
          </a:prstGeom>
          <a:noFill/>
        </p:spPr>
      </p:pic>
      <p:pic>
        <p:nvPicPr>
          <p:cNvPr id="7" name="Haly_k_j_-_Ke_es_(xMuz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4572000" y="27146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0715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Казахские  национальные музыкальные инструменты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142852"/>
            <a:ext cx="8215370" cy="857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РУССКИЕ НАРОДНЫЕ ИНСТРУМЕНТЫ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857232"/>
            <a:ext cx="8643998" cy="57864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10215634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endParaRPr lang="kk-KZ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казахские народные песни вы знаете?  </a:t>
            </a:r>
          </a:p>
          <a:p>
            <a:pPr>
              <a:buNone/>
            </a:pPr>
            <a:endParaRPr lang="kk-KZ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Камажай, Кара Жорга, Дударай, Папурри, Сулу кыз, Сар жайлау, Балкадиша, Ак жайнак, Агугай, Ак баян, Беу айдай, Елим ай, Саулем саулем, Козимнин карасы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и тд.        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5786478"/>
          </a:xfrm>
        </p:spPr>
        <p:txBody>
          <a:bodyPr>
            <a:normAutofit/>
          </a:bodyPr>
          <a:lstStyle/>
          <a:p>
            <a:r>
              <a:rPr lang="kk-KZ" sz="3200" dirty="0" smtClean="0"/>
              <a:t>Курмангазы   Коркут       Жамбыл    Таттимбет  Биржан          Дина       Акан сери      Кенес     </a:t>
            </a:r>
            <a:br>
              <a:rPr lang="kk-KZ" sz="3200" dirty="0" smtClean="0"/>
            </a:br>
            <a:endParaRPr lang="ru-RU" sz="3200" dirty="0"/>
          </a:p>
        </p:txBody>
      </p:sp>
      <p:pic>
        <p:nvPicPr>
          <p:cNvPr id="4" name="Содержимое 3" descr="thumb_Kurmangaz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785794"/>
            <a:ext cx="1643074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26" name="Picture 2" descr="C:\Users\ававав\Documents\thumb_Korkit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785794"/>
            <a:ext cx="1571636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27" name="Picture 3" descr="C:\Users\ававав\Documents\thumb_Tattimbe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785794"/>
            <a:ext cx="1643074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28" name="Picture 4" descr="C:\Users\ававав\Documents\thumb_ZhambylZhabayev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785794"/>
            <a:ext cx="1643074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29" name="Picture 5" descr="C:\Users\ававав\Documents\thumb_Duisekeev_kenes_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54" y="3786190"/>
            <a:ext cx="1643074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30" name="Picture 6" descr="C:\Users\ававав\Documents\thumb_Nurpeisova_din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3786190"/>
            <a:ext cx="1571636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31" name="Picture 7" descr="C:\Users\ававав\Documents\thumb_Birzhan_sal_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7224" y="3786190"/>
            <a:ext cx="1714512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632" name="Picture 8" descr="C:\Users\ававав\Documents\thumb_akansere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57752" y="3786190"/>
            <a:ext cx="1571636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357158" y="142852"/>
            <a:ext cx="8501122" cy="571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Великие композиторы Казахстана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9715568" cy="6857999"/>
          </a:xfrm>
          <a:prstGeom prst="rect">
            <a:avLst/>
          </a:prstGeom>
          <a:noFill/>
        </p:spPr>
      </p:pic>
      <p:pic>
        <p:nvPicPr>
          <p:cNvPr id="4" name="Содержимое 3" descr="img15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844" y="571480"/>
            <a:ext cx="4214842" cy="5143536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071802" y="642918"/>
            <a:ext cx="5614998" cy="548324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Домбра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одно из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великих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изобретений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, которое подарили миру </a:t>
            </a: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тюркские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народы. В 2010 году домбра – казахский народный инструмент – была занесена в Книгу рекордов Гиннеса, после того как в Китае 10450 </a:t>
            </a: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искусных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домбристов исполнили казахский кюй “Кенес”.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9715568" cy="6857999"/>
          </a:xfrm>
          <a:prstGeom prst="rect">
            <a:avLst/>
          </a:prstGeom>
          <a:noFill/>
        </p:spPr>
      </p:pic>
      <p:pic>
        <p:nvPicPr>
          <p:cNvPr id="1026" name="Picture 2" descr="C:\Users\ававав\Desktop\Қазақтың ұлттық аспаптары\10450КЮЙШИ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8143932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2" y="0"/>
            <a:ext cx="9715568" cy="6857999"/>
          </a:xfrm>
          <a:prstGeom prst="rect">
            <a:avLst/>
          </a:prstGeom>
          <a:noFill/>
        </p:spPr>
      </p:pic>
      <p:pic>
        <p:nvPicPr>
          <p:cNvPr id="4" name="Содержимое 3" descr="9b31cafa7e85767782bcf08b5ac7a6c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85720" y="357166"/>
            <a:ext cx="8358246" cy="6072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Haly_k_j_-_Ke_es_(xMuzic.me)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7286644" y="5786454"/>
            <a:ext cx="590552" cy="590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4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01121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285728"/>
            <a:ext cx="842968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000760" y="5500702"/>
            <a:ext cx="2643206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Домбра состоит из двух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корпуса и грифа.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143931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28596" y="214290"/>
            <a:ext cx="8143932" cy="12144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 отличается домбра от балалайки?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378619"/>
            <a:ext cx="5786478" cy="569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357686" y="428604"/>
            <a:ext cx="4286280" cy="55721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Домбра </a:t>
            </a:r>
          </a:p>
          <a:p>
            <a:pPr algn="ctr"/>
            <a:r>
              <a:rPr lang="kk-KZ" dirty="0" smtClean="0"/>
              <a:t> 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Грушеобразная доска, 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Две струны, а звук какой!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 переливами живой!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Узнаю его в момент –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Домбра казахский инструмен!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70973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7" y="285728"/>
            <a:ext cx="842968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64399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714480" y="142852"/>
            <a:ext cx="5414994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такой кюй?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ававав\Desktop\Формат Оценивание\img29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143932" cy="621510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285728"/>
            <a:ext cx="1214446" cy="13573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Ф.О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1600200"/>
            <a:ext cx="328614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ававав\Desktop\Қазақтың ұлттық аспаптары\slide_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1" y="214290"/>
            <a:ext cx="8715437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500188"/>
          <a:ext cx="8229600" cy="5000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346"/>
                <a:gridCol w="3857652"/>
                <a:gridCol w="2614602"/>
              </a:tblGrid>
              <a:tr h="714378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  </a:t>
                      </a:r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Падеж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Вопросы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Окончания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4378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И.п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какие?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-ые, -ие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4378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Р.п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каких?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-ых, -их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4378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Д.п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каким?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-ым, -им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4378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В.п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как И. или</a:t>
                      </a:r>
                      <a:r>
                        <a:rPr lang="kk-KZ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4378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Т.п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какими?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-ыми, -ими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4378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П.п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 о каких?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--ых, -их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0034" y="142852"/>
            <a:ext cx="8215370" cy="11430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Падежные окончания прилагательных во множественном числе 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850112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ADAY_KҮ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500826" y="492919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9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ававав\Desktop\Қазақтың ұлттық аспаптары\img8 (9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71604" y="214290"/>
            <a:ext cx="6796540" cy="11430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Текст</a:t>
            </a:r>
          </a:p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“Душа казаха”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43306" y="1643050"/>
            <a:ext cx="4929222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1 группа: 1абзац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  Выделить основную мысль текста,найти ключевые фразы.</a:t>
            </a:r>
          </a:p>
          <a:p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2 группа. 2абзац. 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Выделить основную мысль текста, найти ключевые фразы.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Самооценивание(дескриптор)</a:t>
            </a:r>
          </a:p>
          <a:p>
            <a:pPr marL="457200" indent="-4572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Текст прочитал, содержание понял, но определить основную идею не смог.</a:t>
            </a:r>
          </a:p>
          <a:p>
            <a:pPr marL="457200" indent="-4572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Содержание хорошопонял, мысль и идею определил. Мне ещё нужно поработать над собой.</a:t>
            </a:r>
          </a:p>
          <a:p>
            <a:pPr marL="457200" indent="-4572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Я отличаю поработал над текстом, смог определитьтосновную тему, идею и ключевые слова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10215634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86544"/>
          </a:xfrm>
        </p:spPr>
        <p:txBody>
          <a:bodyPr/>
          <a:lstStyle/>
          <a:p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Словарная работа.</a:t>
            </a:r>
            <a:endParaRPr lang="ru-RU" dirty="0" smtClean="0"/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Домбра – (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dombra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) – домбыра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жайляу -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(  jailau )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- жайлау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кюй 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( ky)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- күй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2428868"/>
            <a:ext cx="1357322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Үйір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00826" y="3643314"/>
            <a:ext cx="2000264" cy="20717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Подняв голову, увидела, как по фиолетовому вечернему небу не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сётся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табун лошадей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57686" y="3643314"/>
            <a:ext cx="1843094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Табун лошадей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3643314"/>
            <a:ext cx="1843094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Herd</a:t>
            </a:r>
          </a:p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(of horses)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6357950" y="1928802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6357950" y="3000372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5429256" y="3071810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 flipV="1">
            <a:off x="3500430" y="3000372"/>
            <a:ext cx="207170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6572264" y="1214422"/>
            <a:ext cx="1700218" cy="571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Табун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/>
          <a:lstStyle/>
          <a:p>
            <a:r>
              <a:rPr lang="kk-KZ" dirty="0" smtClean="0"/>
              <a:t>Ф.О. Взаимооценивание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86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443302"/>
                <a:gridCol w="2043098"/>
              </a:tblGrid>
              <a:tr h="758539">
                <a:tc>
                  <a:txBody>
                    <a:bodyPr/>
                    <a:lstStyle/>
                    <a:p>
                      <a:r>
                        <a:rPr lang="kk-KZ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Критерии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Дескрипторы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Балл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09260">
                <a:tc>
                  <a:txBody>
                    <a:bodyPr/>
                    <a:lstStyle/>
                    <a:p>
                      <a:r>
                        <a:rPr lang="kk-KZ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Понимает содержание текста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Определяет главную информацию текста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09260">
                <a:tc>
                  <a:txBody>
                    <a:bodyPr/>
                    <a:lstStyle/>
                    <a:p>
                      <a:r>
                        <a:rPr lang="kk-KZ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Умеет пересказывать близко к тексту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Соблюдает логическую последовательность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09260">
                <a:tc>
                  <a:txBody>
                    <a:bodyPr/>
                    <a:lstStyle/>
                    <a:p>
                      <a:r>
                        <a:rPr lang="kk-KZ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Определяет  ключевые слова, фразы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289810" algn="r"/>
                        </a:tabLst>
                      </a:pPr>
                      <a:r>
                        <a:rPr lang="kk-KZ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Умеет находить и                     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использовать </a:t>
                      </a:r>
                      <a:r>
                        <a:rPr lang="kk-KZ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ключевые фразы:  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10072758" cy="7072338"/>
          </a:xfrm>
          <a:prstGeom prst="rect">
            <a:avLst/>
          </a:prstGeom>
          <a:noFill/>
        </p:spPr>
      </p:pic>
      <p:pic>
        <p:nvPicPr>
          <p:cNvPr id="4" name="Содержимое 3" descr="табун лошадей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357166"/>
            <a:ext cx="5000660" cy="3214710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286124"/>
            <a:ext cx="5715008" cy="335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429388" y="2500306"/>
            <a:ext cx="2214578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Жайляу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3786190"/>
            <a:ext cx="2500330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Табун лошадей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Дифференцированное задание. Составление кластер “Солнышко”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>
            <a:hlinkClick r:id="rId2" action="ppaction://hlinkpres?slideindex=1&amp;slidetitle="/>
          </p:cNvPr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  <a:prstGeom prst="sun">
            <a:avLst>
              <a:gd name="adj" fmla="val 2303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Казахские национальные инструменты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071546"/>
            <a:ext cx="2000264" cy="428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Группа “Домбра”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Дифференцированное задание. Составление кластер “Солнышко”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>
            <a:hlinkClick r:id="rId2" action="ppaction://hlinkpres?slideindex=1&amp;slidetitle="/>
          </p:cNvPr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  <a:prstGeom prst="sun">
            <a:avLst>
              <a:gd name="adj" fmla="val 2303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Душа казаха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071546"/>
            <a:ext cx="2857520" cy="428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Группа “Балалайка”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Дифференцированное задание. Составление кластер “Солнышко”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>
            <a:hlinkClick r:id="rId2" action="ppaction://hlinkpres?slideindex=1&amp;slidetitle="/>
          </p:cNvPr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  <a:prstGeom prst="sun">
            <a:avLst>
              <a:gd name="adj" fmla="val 2303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Казахские кюйши композиторы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071546"/>
            <a:ext cx="2214578" cy="428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Всем классом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1группа “ Домбра”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00" y="2214552"/>
          <a:ext cx="7358113" cy="3729042"/>
        </p:xfrm>
        <a:graphic>
          <a:graphicData uri="http://schemas.openxmlformats.org/drawingml/2006/table">
            <a:tbl>
              <a:tblPr/>
              <a:tblGrid>
                <a:gridCol w="1434613"/>
                <a:gridCol w="5923500"/>
              </a:tblGrid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И.п</a:t>
                      </a:r>
                      <a:endParaRPr lang="ru-RU" sz="4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казахск</a:t>
                      </a:r>
                      <a:r>
                        <a:rPr lang="kk-KZ" sz="3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ий</a:t>
                      </a:r>
                      <a:r>
                        <a:rPr lang="kk-KZ" sz="3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композитор</a:t>
                      </a:r>
                      <a:endParaRPr lang="ru-RU" sz="3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3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казахск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    </a:t>
                      </a: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композитор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3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казакск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 </a:t>
                      </a: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композит</a:t>
                      </a:r>
                      <a:r>
                        <a:rPr lang="kk-KZ" sz="3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3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казахск</a:t>
                      </a:r>
                      <a:r>
                        <a:rPr lang="kk-KZ" sz="36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  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композитор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казахск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</a:t>
                      </a: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композитор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ом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 </a:t>
                      </a:r>
                      <a:r>
                        <a:rPr lang="kk-KZ" sz="3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казахск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 </a:t>
                      </a:r>
                      <a:r>
                        <a:rPr lang="kk-KZ" sz="3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композитор</a:t>
                      </a:r>
                      <a:r>
                        <a:rPr lang="kk-KZ" sz="3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ах</a:t>
                      </a:r>
                      <a:endParaRPr lang="ru-RU" sz="3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2группа “Балалайка”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00100" y="2214552"/>
          <a:ext cx="7358113" cy="3729042"/>
        </p:xfrm>
        <a:graphic>
          <a:graphicData uri="http://schemas.openxmlformats.org/drawingml/2006/table">
            <a:tbl>
              <a:tblPr/>
              <a:tblGrid>
                <a:gridCol w="1434613"/>
                <a:gridCol w="5923500"/>
              </a:tblGrid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И.п</a:t>
                      </a:r>
                      <a:endParaRPr lang="ru-RU" sz="4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народн</a:t>
                      </a:r>
                      <a:r>
                        <a:rPr lang="kk-KZ" sz="4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ые</a:t>
                      </a: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песн</a:t>
                      </a:r>
                      <a:r>
                        <a:rPr lang="kk-KZ" sz="4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народн</a:t>
                      </a:r>
                      <a:r>
                        <a:rPr lang="kk-KZ" sz="4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  </a:t>
                      </a: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4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песен</a:t>
                      </a:r>
                      <a:endParaRPr lang="ru-RU" sz="4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народн</a:t>
                      </a:r>
                      <a:r>
                        <a:rPr lang="kk-KZ" sz="4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  </a:t>
                      </a: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4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песн</a:t>
                      </a:r>
                      <a:r>
                        <a:rPr lang="kk-KZ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ям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народн</a:t>
                      </a:r>
                      <a:r>
                        <a:rPr lang="kk-KZ" sz="4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  </a:t>
                      </a: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4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песн</a:t>
                      </a:r>
                      <a:r>
                        <a:rPr lang="kk-KZ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народн</a:t>
                      </a:r>
                      <a:r>
                        <a:rPr lang="kk-KZ" sz="40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....  </a:t>
                      </a:r>
                      <a:r>
                        <a:rPr lang="kk-KZ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4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песн</a:t>
                      </a:r>
                      <a:r>
                        <a:rPr lang="kk-KZ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ями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4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П.п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 народн</a:t>
                      </a:r>
                      <a:r>
                        <a:rPr lang="kk-KZ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... </a:t>
                      </a:r>
                      <a:r>
                        <a:rPr lang="kk-KZ" sz="4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песн</a:t>
                      </a:r>
                      <a:r>
                        <a:rPr lang="kk-KZ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ях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9715568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Разминка для пальчиков: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Мы ладошки потрясём, каждый пальчик разомнём. Чтоб красиво написать, нужно пальчики размять. Раз, два, три, четыре, пять – за письмо получим «пять».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9715568" cy="6857999"/>
          </a:xfrm>
          <a:prstGeom prst="rect">
            <a:avLst/>
          </a:prstGeom>
          <a:noFill/>
        </p:spPr>
      </p:pic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785818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вавав\Documents\imgpreview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9715568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Самооценивание. </a:t>
            </a:r>
            <a:endParaRPr lang="kk-KZ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слайду</a:t>
            </a:r>
          </a:p>
          <a:p>
            <a:pPr>
              <a:buNone/>
            </a:pP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 вопроса»: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  1. 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Что я узнал сегодня на уроке?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2.  Мне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больше всего понравилось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lvl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3.  Мне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надо доработать…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35824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r>
              <a:rPr lang="en-GB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Пальцы</a:t>
            </a:r>
            <a:r>
              <a:rPr lang="en-GB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428736"/>
            <a:ext cx="757242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Домашняя работа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Составьте  синквейн к слову  </a:t>
            </a: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домбра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286807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5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9" y="285750"/>
            <a:ext cx="8501122" cy="6215084"/>
          </a:xfrm>
        </p:spPr>
      </p:pic>
      <p:sp>
        <p:nvSpPr>
          <p:cNvPr id="3" name="Прямоугольник 2"/>
          <p:cNvSpPr/>
          <p:nvPr/>
        </p:nvSpPr>
        <p:spPr>
          <a:xfrm>
            <a:off x="4786314" y="1857364"/>
            <a:ext cx="3000396" cy="22145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Ребята вы молодцы! </a:t>
            </a:r>
          </a:p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Супер!</a:t>
            </a:r>
          </a:p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таких учениках мечтает каждая учительница!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35824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581</Words>
  <Application>Microsoft Office PowerPoint</Application>
  <PresentationFormat>Экран (4:3)</PresentationFormat>
  <Paragraphs>143</Paragraphs>
  <Slides>44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Слайд 1</vt:lpstr>
      <vt:lpstr>Слайд 2</vt:lpstr>
      <vt:lpstr>    1.Приветствие     2.Психологический настрой      Прозвенел звонок веселый.      Мы начать урок готовы.      Будем слушать, рассуждать.      И друг другу помогать   </vt:lpstr>
      <vt:lpstr>    Мозговой штурм:  - Какие виды сказок вы знаете?  - Мастер Али какая сказка? Какого народа?   - Каким был хан?  - Кого любил хан?  - Куда уехал Хусаин не сказав отцу?  - Почему хан обещал залить глотку свинцом тому,      кто привезёт недобрую весть?  - Что смастерил старый пастух Али?  - Как назвали новый музыкальный  инструмент? </vt:lpstr>
      <vt:lpstr>  Опишите из сказки  «Мастер Али»  главного героя  старого пастуха  Али  используя имя прилагательное. (Работа по стратегии «Пузырьки»). Определите род прилагательных. </vt:lpstr>
      <vt:lpstr>Слайд 6</vt:lpstr>
      <vt:lpstr>- Каких  казахских  национальных музыкальных инструментов вы знаете? - А каких русских народных музыкальных инструментов вы знаете? -Каких казахских (кюйши) композиторов вы знаете? - А какой распространённый  музыкальный инструмент у казахов? - Как вы думаете, о чём мы сегодня будем говорить?</vt:lpstr>
      <vt:lpstr>Слайд 8</vt:lpstr>
      <vt:lpstr>Слайд 9</vt:lpstr>
      <vt:lpstr>Слайд 10</vt:lpstr>
      <vt:lpstr>Слайд 11</vt:lpstr>
      <vt:lpstr>Курмангазы   Коркут       Жамбыл    Таттимбет  Биржан          Дина       Акан сери      Кенес     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Ф.О. Взаимооценивание</vt:lpstr>
      <vt:lpstr>Слайд 31</vt:lpstr>
      <vt:lpstr>Дифференцированное задание. Составление кластер “Солнышко”</vt:lpstr>
      <vt:lpstr>Дифференцированное задание. Составление кластер “Солнышко”</vt:lpstr>
      <vt:lpstr>Дифференцированное задание. Составление кластер “Солнышко”</vt:lpstr>
      <vt:lpstr>Слайд 35</vt:lpstr>
      <vt:lpstr>Слайд 36</vt:lpstr>
      <vt:lpstr>Физкультминутка</vt:lpstr>
      <vt:lpstr>Слайд 38</vt:lpstr>
      <vt:lpstr>Слайд 39</vt:lpstr>
      <vt:lpstr>Слайд 40</vt:lpstr>
      <vt:lpstr>Рефлексия. «Пальцы»</vt:lpstr>
      <vt:lpstr>Домашняя работа Составьте  синквейн к слову  домбра</vt:lpstr>
      <vt:lpstr>Слайд 43</vt:lpstr>
      <vt:lpstr>Слайд 44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154</cp:revision>
  <dcterms:created xsi:type="dcterms:W3CDTF">2018-01-16T15:09:13Z</dcterms:created>
  <dcterms:modified xsi:type="dcterms:W3CDTF">2018-01-21T17:52:03Z</dcterms:modified>
</cp:coreProperties>
</file>