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2" r:id="rId11"/>
    <p:sldId id="261" r:id="rId12"/>
    <p:sldId id="267" r:id="rId13"/>
    <p:sldId id="268" r:id="rId14"/>
    <p:sldId id="285" r:id="rId15"/>
    <p:sldId id="286" r:id="rId16"/>
    <p:sldId id="272" r:id="rId17"/>
    <p:sldId id="283" r:id="rId18"/>
    <p:sldId id="273" r:id="rId19"/>
    <p:sldId id="287" r:id="rId20"/>
    <p:sldId id="282" r:id="rId21"/>
    <p:sldId id="290" r:id="rId22"/>
    <p:sldId id="291" r:id="rId23"/>
    <p:sldId id="292" r:id="rId24"/>
    <p:sldId id="293" r:id="rId25"/>
    <p:sldId id="294" r:id="rId26"/>
    <p:sldId id="296" r:id="rId27"/>
    <p:sldId id="295" r:id="rId28"/>
    <p:sldId id="297" r:id="rId29"/>
    <p:sldId id="298" r:id="rId30"/>
    <p:sldId id="299" r:id="rId31"/>
    <p:sldId id="300" r:id="rId32"/>
    <p:sldId id="302" r:id="rId33"/>
    <p:sldId id="301" r:id="rId34"/>
    <p:sldId id="289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C80000"/>
    <a:srgbClr val="D00000"/>
    <a:srgbClr val="FF8F8F"/>
    <a:srgbClr val="FF4F4F"/>
    <a:srgbClr val="FF5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24" autoAdjust="0"/>
  </p:normalViewPr>
  <p:slideViewPr>
    <p:cSldViewPr>
      <p:cViewPr varScale="1">
        <p:scale>
          <a:sx n="70" d="100"/>
          <a:sy n="70" d="100"/>
        </p:scale>
        <p:origin x="-5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B715C-3ABC-41E0-8688-65EDD26889EE}" type="datetimeFigureOut">
              <a:rPr lang="ru-RU"/>
              <a:pPr>
                <a:defRPr/>
              </a:pPr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FDD71-A43F-4ADC-9233-8D15035CF8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7826E-9094-48FD-8051-639F90206BE3}" type="datetimeFigureOut">
              <a:rPr lang="ru-RU"/>
              <a:pPr>
                <a:defRPr/>
              </a:pPr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284F5-92B4-4B07-89AF-C1472727D2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7C2B7-1E6F-4BFA-AB31-FCED77A87A07}" type="datetimeFigureOut">
              <a:rPr lang="ru-RU"/>
              <a:pPr>
                <a:defRPr/>
              </a:pPr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5C5C4-F011-4F10-878E-9F3120DFA1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363D3-F194-41F4-B551-D39094F79136}" type="datetimeFigureOut">
              <a:rPr lang="ru-RU"/>
              <a:pPr>
                <a:defRPr/>
              </a:pPr>
              <a:t>10.12.2015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0285F-FD0C-4BF4-B29B-9DCF08B485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35551-08B3-4DDA-BDF2-F1F7C1DDDB6C}" type="datetimeFigureOut">
              <a:rPr lang="ru-RU"/>
              <a:pPr>
                <a:defRPr/>
              </a:pPr>
              <a:t>10.12.2015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84048-65D0-45EC-8C23-C534A01E5D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49E33-60E3-45AB-A10D-5A596BBF0DA6}" type="datetimeFigureOut">
              <a:rPr lang="ru-RU"/>
              <a:pPr>
                <a:defRPr/>
              </a:pPr>
              <a:t>10.12.2015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7906D-524A-4D93-B474-9E0D3063ED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D7184-5936-4735-BBA9-AECEAEF2EA93}" type="datetimeFigureOut">
              <a:rPr lang="ru-RU"/>
              <a:pPr>
                <a:defRPr/>
              </a:pPr>
              <a:t>10.12.2015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D7F05-11C0-4B60-BF5D-74C3F5C53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0A924-93D1-4732-97A4-2771424F5DBE}" type="datetimeFigureOut">
              <a:rPr lang="ru-RU"/>
              <a:pPr>
                <a:defRPr/>
              </a:pPr>
              <a:t>10.12.2015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F771C-F977-4CE7-B998-F916DC2557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CA9F5-BEE4-4B1B-864B-65B82F9C2612}" type="datetimeFigureOut">
              <a:rPr lang="ru-RU"/>
              <a:pPr>
                <a:defRPr/>
              </a:pPr>
              <a:t>10.12.2015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88EE7-7907-4DF1-893C-A0BEA523E4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289B6-3A05-47BE-AA3A-7C9D90CB697F}" type="datetimeFigureOut">
              <a:rPr lang="ru-RU"/>
              <a:pPr>
                <a:defRPr/>
              </a:pPr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FE1E8-5103-41B3-89FB-20F2512EBD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4F1CD-F615-45A2-8127-BB42C94C097A}" type="datetimeFigureOut">
              <a:rPr lang="ru-RU"/>
              <a:pPr>
                <a:defRPr/>
              </a:pPr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4193D-B211-44FA-8B1A-768928E9B0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46F65A-F6E9-4F37-9560-85095DD80034}" type="datetimeFigureOut">
              <a:rPr lang="ru-RU"/>
              <a:pPr>
                <a:defRPr/>
              </a:pPr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AB30845-89B3-4671-8C60-58D2C83065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med">
    <p:split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9.jpeg"/><Relationship Id="rId7" Type="http://schemas.openxmlformats.org/officeDocument/2006/relationships/slide" Target="slide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openxmlformats.org/officeDocument/2006/relationships/slide" Target="slide5.xml"/><Relationship Id="rId9" Type="http://schemas.openxmlformats.org/officeDocument/2006/relationships/slide" Target="slide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18" Type="http://schemas.openxmlformats.org/officeDocument/2006/relationships/hyperlink" Target="http://www.bookvoed.ru/view_images.php?code=7769&amp;tip=1" TargetMode="External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17" Type="http://schemas.openxmlformats.org/officeDocument/2006/relationships/image" Target="../media/image33.jpeg"/><Relationship Id="rId2" Type="http://schemas.openxmlformats.org/officeDocument/2006/relationships/image" Target="../media/image1.jpeg"/><Relationship Id="rId16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png"/><Relationship Id="rId15" Type="http://schemas.openxmlformats.org/officeDocument/2006/relationships/image" Target="../media/image31.jpeg"/><Relationship Id="rId10" Type="http://schemas.openxmlformats.org/officeDocument/2006/relationships/image" Target="../media/image26.jpeg"/><Relationship Id="rId19" Type="http://schemas.openxmlformats.org/officeDocument/2006/relationships/image" Target="../media/image34.jpeg"/><Relationship Id="rId4" Type="http://schemas.openxmlformats.org/officeDocument/2006/relationships/image" Target="../media/image20.png"/><Relationship Id="rId9" Type="http://schemas.openxmlformats.org/officeDocument/2006/relationships/image" Target="../media/image25.jpeg"/><Relationship Id="rId1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&#1052;&#1091;&#1083;&#1100;&#1090;&#1080;&#1082;&#1080;-%20&#1057;&#1090;&#1086;&#1081;&#1082;&#1080;&#1081;%20&#1086;&#1083;&#1086;&#1074;&#1103;&#1085;&#1085;&#1099;&#1081;%20&#1089;&#1086;&#1083;&#1076;&#1072;&#1090;&#1080;&#1082;.mp4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 l="783" r="591"/>
          <a:stretch>
            <a:fillRect/>
          </a:stretch>
        </p:blipFill>
        <p:spPr bwMode="auto">
          <a:xfrm>
            <a:off x="0" y="0"/>
            <a:ext cx="9286875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TextBox 5"/>
          <p:cNvSpPr txBox="1">
            <a:spLocks noChangeArrowheads="1"/>
          </p:cNvSpPr>
          <p:nvPr/>
        </p:nvSpPr>
        <p:spPr bwMode="auto">
          <a:xfrm>
            <a:off x="928662" y="3714752"/>
            <a:ext cx="7572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класс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TextBox 6"/>
          <p:cNvSpPr txBox="1">
            <a:spLocks noChangeArrowheads="1"/>
          </p:cNvSpPr>
          <p:nvPr/>
        </p:nvSpPr>
        <p:spPr bwMode="auto">
          <a:xfrm>
            <a:off x="214282" y="1142984"/>
            <a:ext cx="871537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Урок </a:t>
            </a:r>
          </a:p>
          <a:p>
            <a:pPr algn="ctr"/>
            <a:r>
              <a:rPr lang="ru-RU" sz="6000" b="1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литературного  чтения</a:t>
            </a:r>
            <a:endParaRPr lang="ru-RU" sz="6000" b="1" dirty="0">
              <a:solidFill>
                <a:srgbClr val="66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 l="783" r="591"/>
          <a:stretch>
            <a:fillRect/>
          </a:stretch>
        </p:blipFill>
        <p:spPr bwMode="auto">
          <a:xfrm>
            <a:off x="0" y="0"/>
            <a:ext cx="9286875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072063" y="4714884"/>
            <a:ext cx="385765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5400" dirty="0">
                <a:solidFill>
                  <a:srgbClr val="66FFFF"/>
                </a:solidFill>
                <a:latin typeface="Monotype Corsiva" pitchFamily="66" charset="0"/>
              </a:rPr>
              <a:t>(1805-1875)</a:t>
            </a:r>
          </a:p>
        </p:txBody>
      </p:sp>
      <p:sp>
        <p:nvSpPr>
          <p:cNvPr id="14340" name="TextBox 5"/>
          <p:cNvSpPr txBox="1">
            <a:spLocks noChangeArrowheads="1"/>
          </p:cNvSpPr>
          <p:nvPr/>
        </p:nvSpPr>
        <p:spPr bwMode="auto">
          <a:xfrm>
            <a:off x="285720" y="3643314"/>
            <a:ext cx="5572133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66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Monotype Corsiva" pitchFamily="66" charset="0"/>
              </a:rPr>
              <a:t>Ганс  Христиан</a:t>
            </a:r>
          </a:p>
          <a:p>
            <a:pPr algn="ctr"/>
            <a:r>
              <a:rPr lang="ru-RU" sz="66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Monotype Corsiva" pitchFamily="66" charset="0"/>
              </a:rPr>
              <a:t>Андерсен</a:t>
            </a:r>
          </a:p>
        </p:txBody>
      </p:sp>
      <p:pic>
        <p:nvPicPr>
          <p:cNvPr id="25602" name="Picture 2" descr="http://xn----9sbbijsogtlb0ag5d.xn--p1ai/upload/medialibrary/223/2239fbfed6a38198d7fc7acfb6d566e7.jpg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6072198" y="357166"/>
            <a:ext cx="2805640" cy="416081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285720" y="571480"/>
            <a:ext cx="55721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dirty="0" smtClean="0">
                <a:solidFill>
                  <a:schemeClr val="bg1"/>
                </a:solidFill>
              </a:rPr>
              <a:t>«В Дании цветущей, где свет увидел я,</a:t>
            </a:r>
          </a:p>
          <a:p>
            <a:pPr algn="r"/>
            <a:r>
              <a:rPr lang="ru-RU" sz="3600" dirty="0" smtClean="0">
                <a:solidFill>
                  <a:schemeClr val="bg1"/>
                </a:solidFill>
              </a:rPr>
              <a:t>Берёт мой мир своё начало»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 l="783" r="591"/>
          <a:stretch>
            <a:fillRect/>
          </a:stretch>
        </p:blipFill>
        <p:spPr bwMode="auto">
          <a:xfrm>
            <a:off x="0" y="0"/>
            <a:ext cx="9286875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Box 2"/>
          <p:cNvSpPr txBox="1">
            <a:spLocks noChangeArrowheads="1"/>
          </p:cNvSpPr>
          <p:nvPr/>
        </p:nvSpPr>
        <p:spPr bwMode="auto">
          <a:xfrm>
            <a:off x="214313" y="285750"/>
            <a:ext cx="8715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>
                <a:solidFill>
                  <a:srgbClr val="66FFFF"/>
                </a:solidFill>
                <a:latin typeface="Monotype Corsiva" pitchFamily="66" charset="0"/>
              </a:rPr>
              <a:t>Сказки  Андерсена</a:t>
            </a:r>
          </a:p>
        </p:txBody>
      </p:sp>
      <p:pic>
        <p:nvPicPr>
          <p:cNvPr id="15363" name="Picture 3" descr="C:\Documents and Settings\Admin\Мои документы\11 08 10.jpg"/>
          <p:cNvPicPr>
            <a:picLocks noChangeAspect="1" noChangeArrowheads="1"/>
          </p:cNvPicPr>
          <p:nvPr/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857250" y="1428750"/>
            <a:ext cx="1643063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 descr="C:\Documents and Settings\Admin\Мои документы\11 08 10 001.jpg"/>
          <p:cNvPicPr>
            <a:picLocks noChangeAspect="1" noChangeArrowheads="1"/>
          </p:cNvPicPr>
          <p:nvPr/>
        </p:nvPicPr>
        <p:blipFill>
          <a:blip r:embed="rId4">
            <a:lum contrast="10000"/>
          </a:blip>
          <a:srcRect/>
          <a:stretch>
            <a:fillRect/>
          </a:stretch>
        </p:blipFill>
        <p:spPr bwMode="auto">
          <a:xfrm>
            <a:off x="857250" y="4214813"/>
            <a:ext cx="15779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C:\Documents and Settings\Admin\Мои документы\11 0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13" y="4286250"/>
            <a:ext cx="1808162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 descr="C:\Documents and Settings\Admin\Мои документы\11 08 10 003.jpg"/>
          <p:cNvPicPr>
            <a:picLocks noChangeAspect="1" noChangeArrowheads="1"/>
          </p:cNvPicPr>
          <p:nvPr/>
        </p:nvPicPr>
        <p:blipFill>
          <a:blip r:embed="rId6">
            <a:lum contrast="10000"/>
          </a:blip>
          <a:srcRect/>
          <a:stretch>
            <a:fillRect/>
          </a:stretch>
        </p:blipFill>
        <p:spPr bwMode="auto">
          <a:xfrm>
            <a:off x="3714750" y="1428750"/>
            <a:ext cx="16637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7" descr="C:\Documents and Settings\Admin\Мои документы\11 08 10 005.jpg"/>
          <p:cNvPicPr>
            <a:picLocks noChangeAspect="1" noChangeArrowheads="1"/>
          </p:cNvPicPr>
          <p:nvPr/>
        </p:nvPicPr>
        <p:blipFill>
          <a:blip r:embed="rId7">
            <a:lum contrast="20000"/>
          </a:blip>
          <a:srcRect/>
          <a:stretch>
            <a:fillRect/>
          </a:stretch>
        </p:blipFill>
        <p:spPr bwMode="auto">
          <a:xfrm>
            <a:off x="6500813" y="1428750"/>
            <a:ext cx="1643062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8" descr="C:\Documents and Settings\Admin\Мои документы\11 08 10 006.jpg"/>
          <p:cNvPicPr>
            <a:picLocks noChangeAspect="1" noChangeArrowheads="1"/>
          </p:cNvPicPr>
          <p:nvPr/>
        </p:nvPicPr>
        <p:blipFill>
          <a:blip r:embed="rId8">
            <a:lum bright="-10000" contrast="20000"/>
          </a:blip>
          <a:srcRect/>
          <a:stretch>
            <a:fillRect/>
          </a:stretch>
        </p:blipFill>
        <p:spPr bwMode="auto">
          <a:xfrm>
            <a:off x="6500813" y="4286250"/>
            <a:ext cx="1590675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 l="783" r="591"/>
          <a:stretch>
            <a:fillRect/>
          </a:stretch>
        </p:blipFill>
        <p:spPr bwMode="auto">
          <a:xfrm>
            <a:off x="0" y="0"/>
            <a:ext cx="9286875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214313" y="285750"/>
            <a:ext cx="8715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>
                <a:solidFill>
                  <a:srgbClr val="66FFFF"/>
                </a:solidFill>
                <a:latin typeface="Monotype Corsiva" pitchFamily="66" charset="0"/>
              </a:rPr>
              <a:t>Сказки  Андерсена</a:t>
            </a:r>
          </a:p>
        </p:txBody>
      </p:sp>
      <p:pic>
        <p:nvPicPr>
          <p:cNvPr id="16387" name="Picture 3" descr="C:\Documents and Settings\Admin\Мои документы\дуб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200081"/>
              </a:clrFrom>
              <a:clrTo>
                <a:srgbClr val="20008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50" y="1357313"/>
            <a:ext cx="7715250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1857375" y="2357438"/>
            <a:ext cx="785813" cy="7143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Овал 6">
            <a:hlinkClick r:id="rId5" action="ppaction://hlinksldjump"/>
          </p:cNvPr>
          <p:cNvSpPr/>
          <p:nvPr/>
        </p:nvSpPr>
        <p:spPr>
          <a:xfrm>
            <a:off x="5572125" y="2786063"/>
            <a:ext cx="785813" cy="714375"/>
          </a:xfrm>
          <a:prstGeom prst="ellipse">
            <a:avLst/>
          </a:prstGeom>
          <a:solidFill>
            <a:srgbClr val="FF8F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Овал 7">
            <a:hlinkClick r:id="rId6" action="ppaction://hlinksldjump"/>
          </p:cNvPr>
          <p:cNvSpPr/>
          <p:nvPr/>
        </p:nvSpPr>
        <p:spPr>
          <a:xfrm>
            <a:off x="6357938" y="3786188"/>
            <a:ext cx="785812" cy="714375"/>
          </a:xfrm>
          <a:prstGeom prst="ellipse">
            <a:avLst/>
          </a:prstGeom>
          <a:solidFill>
            <a:srgbClr val="C8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Овал 8">
            <a:hlinkClick r:id="rId7" action="ppaction://hlinksldjump"/>
          </p:cNvPr>
          <p:cNvSpPr/>
          <p:nvPr/>
        </p:nvSpPr>
        <p:spPr>
          <a:xfrm>
            <a:off x="1643063" y="3929063"/>
            <a:ext cx="785812" cy="714375"/>
          </a:xfrm>
          <a:prstGeom prst="ellipse">
            <a:avLst/>
          </a:prstGeom>
          <a:solidFill>
            <a:srgbClr val="FF575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Овал 9">
            <a:hlinkClick r:id="rId8" action="ppaction://hlinksldjump"/>
          </p:cNvPr>
          <p:cNvSpPr/>
          <p:nvPr/>
        </p:nvSpPr>
        <p:spPr>
          <a:xfrm>
            <a:off x="3929063" y="2000250"/>
            <a:ext cx="785812" cy="714375"/>
          </a:xfrm>
          <a:prstGeom prst="ellipse">
            <a:avLst/>
          </a:prstGeom>
          <a:solidFill>
            <a:srgbClr val="D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трелка влево 10">
            <a:hlinkClick r:id="rId9" action="ppaction://hlinksldjump"/>
          </p:cNvPr>
          <p:cNvSpPr/>
          <p:nvPr/>
        </p:nvSpPr>
        <p:spPr>
          <a:xfrm rot="5400000" flipH="1">
            <a:off x="8679656" y="6179344"/>
            <a:ext cx="500063" cy="428625"/>
          </a:xfrm>
          <a:prstGeom prst="lef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 l="783" r="591"/>
          <a:stretch>
            <a:fillRect/>
          </a:stretch>
        </p:blipFill>
        <p:spPr bwMode="auto">
          <a:xfrm>
            <a:off x="0" y="0"/>
            <a:ext cx="9286875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214313" y="285750"/>
            <a:ext cx="8715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>
                <a:solidFill>
                  <a:srgbClr val="66FFFF"/>
                </a:solidFill>
                <a:latin typeface="Monotype Corsiva" pitchFamily="66" charset="0"/>
              </a:rPr>
              <a:t>Из какой сказки эти строчки?</a:t>
            </a:r>
          </a:p>
        </p:txBody>
      </p:sp>
      <p:sp>
        <p:nvSpPr>
          <p:cNvPr id="17411" name="TextBox 3"/>
          <p:cNvSpPr txBox="1">
            <a:spLocks noChangeArrowheads="1"/>
          </p:cNvSpPr>
          <p:nvPr/>
        </p:nvSpPr>
        <p:spPr bwMode="auto">
          <a:xfrm>
            <a:off x="571500" y="1428750"/>
            <a:ext cx="814387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«-Я почти глаз не сомкнула! Бог знает что у меня была за постель! Я лежала на чём-то таком твёрдом, что у меня всё тело теперь в синяках!»</a:t>
            </a:r>
          </a:p>
        </p:txBody>
      </p:sp>
      <p:pic>
        <p:nvPicPr>
          <p:cNvPr id="2051" name="Picture 3" descr="C:\Documents and Settings\Admin\Мои документы\Копия 11 08 10 007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E1074"/>
              </a:clrFrom>
              <a:clrTo>
                <a:srgbClr val="0E1074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5505617" y="3500438"/>
            <a:ext cx="3068472" cy="314327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Стрелка влево 6">
            <a:hlinkClick r:id="rId4" action="ppaction://hlinksldjump"/>
          </p:cNvPr>
          <p:cNvSpPr/>
          <p:nvPr/>
        </p:nvSpPr>
        <p:spPr>
          <a:xfrm rot="5400000">
            <a:off x="8679656" y="6179344"/>
            <a:ext cx="500063" cy="428625"/>
          </a:xfrm>
          <a:prstGeom prst="lef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 l="783" r="591"/>
          <a:stretch>
            <a:fillRect/>
          </a:stretch>
        </p:blipFill>
        <p:spPr bwMode="auto">
          <a:xfrm>
            <a:off x="0" y="0"/>
            <a:ext cx="9286875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extBox 2"/>
          <p:cNvSpPr txBox="1">
            <a:spLocks noChangeArrowheads="1"/>
          </p:cNvSpPr>
          <p:nvPr/>
        </p:nvSpPr>
        <p:spPr bwMode="auto">
          <a:xfrm>
            <a:off x="214313" y="285750"/>
            <a:ext cx="8715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>
                <a:solidFill>
                  <a:srgbClr val="66FFFF"/>
                </a:solidFill>
                <a:latin typeface="Monotype Corsiva" pitchFamily="66" charset="0"/>
              </a:rPr>
              <a:t>Из какой сказки эти строчки?</a:t>
            </a:r>
          </a:p>
        </p:txBody>
      </p:sp>
      <p:sp>
        <p:nvSpPr>
          <p:cNvPr id="18435" name="TextBox 3"/>
          <p:cNvSpPr txBox="1">
            <a:spLocks noChangeArrowheads="1"/>
          </p:cNvSpPr>
          <p:nvPr/>
        </p:nvSpPr>
        <p:spPr bwMode="auto">
          <a:xfrm>
            <a:off x="571500" y="1428750"/>
            <a:ext cx="8143875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«Собака и не заметила, что крупа сыпалась за нею по всей дороге, от самого дворца до окна солдата, куда она прыгнула с принцессой. Поутру король и королева сразу узнали,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куда </a:t>
            </a: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ездила принцесса,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    и </a:t>
            </a: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солдата посадили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в </a:t>
            </a: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тюрьму»</a:t>
            </a:r>
          </a:p>
        </p:txBody>
      </p:sp>
      <p:pic>
        <p:nvPicPr>
          <p:cNvPr id="3074" name="Picture 2" descr="C:\Documents and Settings\Admin\Мои документы\Копия 11 08 10 004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10000"/>
          </a:blip>
          <a:srcRect/>
          <a:stretch>
            <a:fillRect/>
          </a:stretch>
        </p:blipFill>
        <p:spPr bwMode="auto">
          <a:xfrm>
            <a:off x="5465322" y="3643314"/>
            <a:ext cx="3251697" cy="321468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Стрелка влево 7">
            <a:hlinkClick r:id="rId4" action="ppaction://hlinksldjump"/>
          </p:cNvPr>
          <p:cNvSpPr/>
          <p:nvPr/>
        </p:nvSpPr>
        <p:spPr>
          <a:xfrm rot="5400000">
            <a:off x="8679656" y="6179344"/>
            <a:ext cx="500063" cy="428625"/>
          </a:xfrm>
          <a:prstGeom prst="lef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 l="783" r="591"/>
          <a:stretch>
            <a:fillRect/>
          </a:stretch>
        </p:blipFill>
        <p:spPr bwMode="auto">
          <a:xfrm>
            <a:off x="0" y="0"/>
            <a:ext cx="9286875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extBox 2"/>
          <p:cNvSpPr txBox="1">
            <a:spLocks noChangeArrowheads="1"/>
          </p:cNvSpPr>
          <p:nvPr/>
        </p:nvSpPr>
        <p:spPr bwMode="auto">
          <a:xfrm>
            <a:off x="214313" y="285750"/>
            <a:ext cx="8715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>
                <a:solidFill>
                  <a:srgbClr val="66FFFF"/>
                </a:solidFill>
                <a:latin typeface="Monotype Corsiva" pitchFamily="66" charset="0"/>
              </a:rPr>
              <a:t>Из какой сказки эти строчки?</a:t>
            </a:r>
          </a:p>
        </p:txBody>
      </p:sp>
      <p:sp>
        <p:nvSpPr>
          <p:cNvPr id="19459" name="TextBox 3"/>
          <p:cNvSpPr txBox="1">
            <a:spLocks noChangeArrowheads="1"/>
          </p:cNvSpPr>
          <p:nvPr/>
        </p:nvSpPr>
        <p:spPr bwMode="auto">
          <a:xfrm>
            <a:off x="571500" y="1428750"/>
            <a:ext cx="8143875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«Он некрасив, но у него доброе сердце, и плавает он не хуже, смею даже сказать – лучше других. Я думаю, что он вырастет, похорошеет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или </a:t>
            </a: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станет со временем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поменьше</a:t>
            </a: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4098" name="Picture 2" descr="C:\Documents and Settings\Admin\Мои документы\Копия 1108101.jpg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5227405" y="3500438"/>
            <a:ext cx="3346684" cy="335756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Стрелка влево 6">
            <a:hlinkClick r:id="rId4" action="ppaction://hlinksldjump"/>
          </p:cNvPr>
          <p:cNvSpPr/>
          <p:nvPr/>
        </p:nvSpPr>
        <p:spPr>
          <a:xfrm rot="5400000">
            <a:off x="8679656" y="6179344"/>
            <a:ext cx="500063" cy="428625"/>
          </a:xfrm>
          <a:prstGeom prst="lef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 l="783" r="591"/>
          <a:stretch>
            <a:fillRect/>
          </a:stretch>
        </p:blipFill>
        <p:spPr bwMode="auto">
          <a:xfrm>
            <a:off x="0" y="0"/>
            <a:ext cx="9286875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extBox 2"/>
          <p:cNvSpPr txBox="1">
            <a:spLocks noChangeArrowheads="1"/>
          </p:cNvSpPr>
          <p:nvPr/>
        </p:nvSpPr>
        <p:spPr bwMode="auto">
          <a:xfrm>
            <a:off x="214313" y="285750"/>
            <a:ext cx="8715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>
                <a:solidFill>
                  <a:srgbClr val="66FFFF"/>
                </a:solidFill>
                <a:latin typeface="Monotype Corsiva" pitchFamily="66" charset="0"/>
              </a:rPr>
              <a:t>Из какой сказки эти строчки?</a:t>
            </a:r>
          </a:p>
        </p:txBody>
      </p:sp>
      <p:sp>
        <p:nvSpPr>
          <p:cNvPr id="20483" name="TextBox 3"/>
          <p:cNvSpPr txBox="1">
            <a:spLocks noChangeArrowheads="1"/>
          </p:cNvSpPr>
          <p:nvPr/>
        </p:nvSpPr>
        <p:spPr bwMode="auto">
          <a:xfrm>
            <a:off x="571500" y="1428750"/>
            <a:ext cx="8143875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«Они взяли хорошенькую кроватку и уплыли с ней, а девочка осталась одна-одинёшенька на зелёном листе и горько-горько плакала, - ей вовсе не хотелось жить у гадкой жабы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и </a:t>
            </a: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выйти замуж за её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противного </a:t>
            </a: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сына»</a:t>
            </a:r>
          </a:p>
        </p:txBody>
      </p:sp>
      <p:pic>
        <p:nvPicPr>
          <p:cNvPr id="5123" name="Picture 3" descr="C:\Documents and Settings\Admin\Мои документы\Копия 110810.jpg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5287963" y="3571875"/>
            <a:ext cx="3286125" cy="328612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Стрелка влево 7">
            <a:hlinkClick r:id="rId4" action="ppaction://hlinksldjump"/>
          </p:cNvPr>
          <p:cNvSpPr/>
          <p:nvPr/>
        </p:nvSpPr>
        <p:spPr>
          <a:xfrm rot="5400000">
            <a:off x="8679656" y="6179344"/>
            <a:ext cx="500063" cy="428625"/>
          </a:xfrm>
          <a:prstGeom prst="lef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 l="783" r="591"/>
          <a:stretch>
            <a:fillRect/>
          </a:stretch>
        </p:blipFill>
        <p:spPr bwMode="auto">
          <a:xfrm>
            <a:off x="0" y="0"/>
            <a:ext cx="9286875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214313" y="285750"/>
            <a:ext cx="8715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>
                <a:solidFill>
                  <a:srgbClr val="66FFFF"/>
                </a:solidFill>
                <a:latin typeface="Monotype Corsiva" pitchFamily="66" charset="0"/>
              </a:rPr>
              <a:t>Из какой сказки эти строчки?</a:t>
            </a:r>
          </a:p>
        </p:txBody>
      </p:sp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571500" y="1428750"/>
            <a:ext cx="8143875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«Все шестеро принцесс были прехорошенькими…, но лучше всех была самая младшая, нежная и прозрачная, как лепесток розы,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с </a:t>
            </a: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глубокими синими,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как </a:t>
            </a: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море, глазами» </a:t>
            </a:r>
          </a:p>
        </p:txBody>
      </p:sp>
      <p:pic>
        <p:nvPicPr>
          <p:cNvPr id="6146" name="Picture 2" descr="C:\Documents and Settings\Admin\Мои документы\11 08.jpg"/>
          <p:cNvPicPr>
            <a:picLocks noChangeAspect="1" noChangeArrowheads="1"/>
          </p:cNvPicPr>
          <p:nvPr/>
        </p:nvPicPr>
        <p:blipFill>
          <a:blip r:embed="rId3">
            <a:lum bright="10000" contrast="30000"/>
          </a:blip>
          <a:srcRect/>
          <a:stretch>
            <a:fillRect/>
          </a:stretch>
        </p:blipFill>
        <p:spPr bwMode="auto">
          <a:xfrm>
            <a:off x="5218287" y="3654188"/>
            <a:ext cx="3480313" cy="328612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Стрелка влево 6">
            <a:hlinkClick r:id="rId4" action="ppaction://hlinksldjump"/>
          </p:cNvPr>
          <p:cNvSpPr/>
          <p:nvPr/>
        </p:nvSpPr>
        <p:spPr>
          <a:xfrm rot="5400000">
            <a:off x="8679656" y="6179344"/>
            <a:ext cx="500063" cy="428625"/>
          </a:xfrm>
          <a:prstGeom prst="lef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 l="783" r="591"/>
          <a:stretch>
            <a:fillRect/>
          </a:stretch>
        </p:blipFill>
        <p:spPr bwMode="auto">
          <a:xfrm>
            <a:off x="0" y="0"/>
            <a:ext cx="9286875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Box 2"/>
          <p:cNvSpPr txBox="1">
            <a:spLocks noChangeArrowheads="1"/>
          </p:cNvSpPr>
          <p:nvPr/>
        </p:nvSpPr>
        <p:spPr bwMode="auto">
          <a:xfrm>
            <a:off x="214313" y="285750"/>
            <a:ext cx="2643187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Monotype Corsiva" pitchFamily="66" charset="0"/>
              </a:rPr>
              <a:t>Дания</a:t>
            </a:r>
          </a:p>
          <a:p>
            <a:r>
              <a:rPr lang="ru-RU" sz="5400" dirty="0" smtClean="0">
                <a:solidFill>
                  <a:schemeClr val="bg1"/>
                </a:solidFill>
                <a:latin typeface="Monotype Corsiva" pitchFamily="66" charset="0"/>
              </a:rPr>
              <a:t>о. </a:t>
            </a:r>
            <a:r>
              <a:rPr lang="ru-RU" sz="5400" dirty="0" err="1">
                <a:solidFill>
                  <a:schemeClr val="bg1"/>
                </a:solidFill>
                <a:latin typeface="Monotype Corsiva" pitchFamily="66" charset="0"/>
              </a:rPr>
              <a:t>Фюн</a:t>
            </a:r>
            <a:endParaRPr lang="ru-RU" sz="5400" dirty="0">
              <a:solidFill>
                <a:schemeClr val="bg1"/>
              </a:solidFill>
              <a:latin typeface="Monotype Corsiva" pitchFamily="66" charset="0"/>
            </a:endParaRPr>
          </a:p>
          <a:p>
            <a:r>
              <a:rPr lang="ru-RU" sz="5400" dirty="0" smtClean="0">
                <a:solidFill>
                  <a:schemeClr val="bg1"/>
                </a:solidFill>
                <a:latin typeface="Monotype Corsiva" pitchFamily="66" charset="0"/>
              </a:rPr>
              <a:t>г. </a:t>
            </a:r>
            <a:r>
              <a:rPr lang="ru-RU" sz="5400" dirty="0">
                <a:solidFill>
                  <a:schemeClr val="bg1"/>
                </a:solidFill>
                <a:latin typeface="Monotype Corsiva" pitchFamily="66" charset="0"/>
              </a:rPr>
              <a:t>Оденсе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3765550" y="285750"/>
            <a:ext cx="5154613" cy="62150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Овал 7"/>
          <p:cNvSpPr/>
          <p:nvPr/>
        </p:nvSpPr>
        <p:spPr>
          <a:xfrm>
            <a:off x="6072188" y="4714875"/>
            <a:ext cx="214312" cy="214313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 l="783" r="591"/>
          <a:stretch>
            <a:fillRect/>
          </a:stretch>
        </p:blipFill>
        <p:spPr bwMode="auto">
          <a:xfrm>
            <a:off x="0" y="0"/>
            <a:ext cx="9286875" cy="7358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4"/>
          <p:cNvPicPr>
            <a:picLocks noChangeAspect="1" noChangeArrowheads="1"/>
          </p:cNvPicPr>
          <p:nvPr/>
        </p:nvPicPr>
        <p:blipFill>
          <a:blip r:embed="rId3">
            <a:lum bright="-20000" contrast="20000"/>
          </a:blip>
          <a:srcRect l="14468" t="23662" r="20230" b="12373"/>
          <a:stretch>
            <a:fillRect/>
          </a:stretch>
        </p:blipFill>
        <p:spPr bwMode="auto">
          <a:xfrm>
            <a:off x="1500166" y="2143110"/>
            <a:ext cx="6143644" cy="460773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3555" name="TextBox 5"/>
          <p:cNvSpPr txBox="1">
            <a:spLocks noChangeArrowheads="1"/>
          </p:cNvSpPr>
          <p:nvPr/>
        </p:nvSpPr>
        <p:spPr bwMode="auto">
          <a:xfrm>
            <a:off x="214313" y="285750"/>
            <a:ext cx="8715375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 dirty="0">
                <a:solidFill>
                  <a:srgbClr val="66FFFF"/>
                </a:solidFill>
                <a:latin typeface="Monotype Corsiva" pitchFamily="66" charset="0"/>
              </a:rPr>
              <a:t>Дом, где провёл детство Андерсен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 l="783" r="591"/>
          <a:stretch>
            <a:fillRect/>
          </a:stretch>
        </p:blipFill>
        <p:spPr bwMode="auto">
          <a:xfrm>
            <a:off x="0" y="0"/>
            <a:ext cx="9286875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extBox 2"/>
          <p:cNvSpPr txBox="1">
            <a:spLocks noChangeArrowheads="1"/>
          </p:cNvSpPr>
          <p:nvPr/>
        </p:nvSpPr>
        <p:spPr bwMode="auto">
          <a:xfrm>
            <a:off x="214313" y="285750"/>
            <a:ext cx="4643437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>
                <a:solidFill>
                  <a:srgbClr val="66FFFF"/>
                </a:solidFill>
                <a:latin typeface="Monotype Corsiva" pitchFamily="66" charset="0"/>
              </a:rPr>
              <a:t>Андерсен с детства любил</a:t>
            </a:r>
          </a:p>
          <a:p>
            <a:pPr algn="ctr"/>
            <a:r>
              <a:rPr lang="ru-RU" sz="5400">
                <a:solidFill>
                  <a:srgbClr val="66FFFF"/>
                </a:solidFill>
                <a:latin typeface="Monotype Corsiva" pitchFamily="66" charset="0"/>
              </a:rPr>
              <a:t>мечтать </a:t>
            </a:r>
          </a:p>
        </p:txBody>
      </p:sp>
      <p:pic>
        <p:nvPicPr>
          <p:cNvPr id="5" name="Picture 3" descr="C:\Documents and Settings\Александр\Мои документы\ЖОНКИНА ПИСАНИНА\Рисунок3.jpg"/>
          <p:cNvPicPr>
            <a:picLocks noChangeAspect="1" noChangeArrowheads="1"/>
          </p:cNvPicPr>
          <p:nvPr/>
        </p:nvPicPr>
        <p:blipFill>
          <a:blip r:embed="rId3">
            <a:lum bright="-20000" contrast="1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476250"/>
            <a:ext cx="3805237" cy="54562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 l="783" r="591"/>
          <a:stretch>
            <a:fillRect/>
          </a:stretch>
        </p:blipFill>
        <p:spPr bwMode="auto">
          <a:xfrm>
            <a:off x="0" y="0"/>
            <a:ext cx="9286875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214313" y="285750"/>
            <a:ext cx="564356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dirty="0">
                <a:solidFill>
                  <a:srgbClr val="66FFFF"/>
                </a:solidFill>
                <a:latin typeface="Monotype Corsiva" pitchFamily="66" charset="0"/>
              </a:rPr>
              <a:t>Обучение в </a:t>
            </a:r>
            <a:r>
              <a:rPr lang="ru-RU" sz="5400" dirty="0" smtClean="0">
                <a:solidFill>
                  <a:srgbClr val="66FFFF"/>
                </a:solidFill>
                <a:latin typeface="Monotype Corsiva" pitchFamily="66" charset="0"/>
              </a:rPr>
              <a:t>гимназии</a:t>
            </a:r>
          </a:p>
          <a:p>
            <a:pPr algn="ctr"/>
            <a:r>
              <a:rPr lang="ru-RU" sz="5400" dirty="0" smtClean="0">
                <a:solidFill>
                  <a:srgbClr val="66FFFF"/>
                </a:solidFill>
                <a:latin typeface="Monotype Corsiva" pitchFamily="66" charset="0"/>
              </a:rPr>
              <a:t>в 18 лет</a:t>
            </a:r>
            <a:endParaRPr lang="ru-RU" sz="5400" dirty="0">
              <a:solidFill>
                <a:srgbClr val="66FFFF"/>
              </a:solidFill>
              <a:latin typeface="Monotype Corsiva" pitchFamily="66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57250" y="2857500"/>
            <a:ext cx="4000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dirty="0">
                <a:solidFill>
                  <a:srgbClr val="66FFFF"/>
                </a:solidFill>
                <a:latin typeface="Monotype Corsiva" pitchFamily="66" charset="0"/>
              </a:rPr>
              <a:t>Университет</a:t>
            </a:r>
          </a:p>
        </p:txBody>
      </p:sp>
      <p:pic>
        <p:nvPicPr>
          <p:cNvPr id="8" name="Рисунок 7" descr="47205a87de2eb5dc3dd4cf817f56b9f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1982" y="1214422"/>
            <a:ext cx="3734517" cy="435771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 l="783" r="591"/>
          <a:stretch>
            <a:fillRect/>
          </a:stretch>
        </p:blipFill>
        <p:spPr bwMode="auto">
          <a:xfrm>
            <a:off x="0" y="0"/>
            <a:ext cx="9286875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5" descr="андерсен1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 bwMode="auto">
          <a:xfrm>
            <a:off x="3132138" y="404813"/>
            <a:ext cx="2871787" cy="36004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6387" name="Picture 5" descr="geroi1"/>
          <p:cNvPicPr>
            <a:picLocks noGrp="1" noChangeAspect="1" noChangeArrowheads="1"/>
          </p:cNvPicPr>
          <p:nvPr>
            <p:ph type="title"/>
          </p:nvPr>
        </p:nvPicPr>
        <p:blipFill>
          <a:blip r:embed="rId4"/>
          <a:srcRect/>
          <a:stretch>
            <a:fillRect/>
          </a:stretch>
        </p:blipFill>
        <p:spPr>
          <a:xfrm>
            <a:off x="7686675" y="404813"/>
            <a:ext cx="1177925" cy="1944687"/>
          </a:xfrm>
          <a:noFill/>
        </p:spPr>
      </p:pic>
      <p:pic>
        <p:nvPicPr>
          <p:cNvPr id="16388" name="Picture 4" descr="gero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292600"/>
            <a:ext cx="137160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4" descr="gero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317914">
            <a:off x="0" y="4292600"/>
            <a:ext cx="137160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0" name="Picture 6" descr="pic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03575" y="3789363"/>
            <a:ext cx="1389063" cy="1800225"/>
          </a:xfrm>
          <a:prstGeom prst="rect">
            <a:avLst/>
          </a:prstGeom>
          <a:noFill/>
          <a:ln w="25400">
            <a:pattFill prst="sphere">
              <a:fgClr>
                <a:srgbClr val="640000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  <p:pic>
        <p:nvPicPr>
          <p:cNvPr id="82951" name="Picture 7" descr="pi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3800" y="3789363"/>
            <a:ext cx="1368425" cy="1873250"/>
          </a:xfrm>
          <a:prstGeom prst="rect">
            <a:avLst/>
          </a:prstGeom>
          <a:noFill/>
          <a:ln w="19050">
            <a:pattFill prst="sphere">
              <a:fgClr>
                <a:srgbClr val="640000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  <p:pic>
        <p:nvPicPr>
          <p:cNvPr id="82954" name="Picture 10" descr="7NGCCA2QZRAACA3NO308CAPWQMGQCAO91PGCCAE8GBXRCAI7LLUKCAR4UKRDCAYBCUM6CAU1ZTFLCAGCWLCFCA40OQWDCAHC8PACCAEN5CP1CAC3HZ8KCAYNS914CA97ZGJSCAJXM5G7CAQ1711YCA0OK41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1033833">
            <a:off x="7596188" y="4724400"/>
            <a:ext cx="1238250" cy="1795463"/>
          </a:xfrm>
          <a:prstGeom prst="rect">
            <a:avLst/>
          </a:prstGeom>
          <a:noFill/>
          <a:ln w="25400">
            <a:pattFill prst="sphere">
              <a:fgClr>
                <a:srgbClr val="640000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  <p:pic>
        <p:nvPicPr>
          <p:cNvPr id="82956" name="Picture 12" descr="NARNCAM7P5OICA5F3ST8CAXOFZP3CAPPG6EECAAEPJBTCAK3J5JBCA0I4HAXCAF7I73PCA99ZNCLCA8XOVFOCAMP22M6CAKEM6WUCAK8KCUBCAFH1NI5CA55CE0SCAOOBHE2CAG3LWKQCA213P2BCAH7C96C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-919697">
            <a:off x="1763713" y="2420938"/>
            <a:ext cx="1366837" cy="1871662"/>
          </a:xfrm>
          <a:prstGeom prst="rect">
            <a:avLst/>
          </a:prstGeom>
          <a:noFill/>
          <a:ln w="25400">
            <a:pattFill prst="sphere">
              <a:fgClr>
                <a:srgbClr val="640000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  <p:pic>
        <p:nvPicPr>
          <p:cNvPr id="82955" name="Picture 11" descr="i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-889748">
            <a:off x="1187450" y="3429000"/>
            <a:ext cx="1295400" cy="1946275"/>
          </a:xfrm>
          <a:prstGeom prst="rect">
            <a:avLst/>
          </a:prstGeom>
          <a:noFill/>
          <a:ln w="25400">
            <a:pattFill prst="sphere">
              <a:fgClr>
                <a:srgbClr val="640000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  <p:pic>
        <p:nvPicPr>
          <p:cNvPr id="82957" name="Picture 13" descr="UIFNCAFS7D7ICA82026BCABW37SNCAN6LGCXCAU28FMICAJLWTLNCA00PBFACAE15PTDCAUBFGSTCA9M5V3UCARCKR2YCASDTB64CAHC04KXCA9X4ZD0CABBU2FTCA9YG103CARLWGEICAYPJH2ZCAFHRJ5S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-505961">
            <a:off x="1258888" y="476250"/>
            <a:ext cx="1319212" cy="1944688"/>
          </a:xfrm>
          <a:prstGeom prst="rect">
            <a:avLst/>
          </a:prstGeom>
          <a:noFill/>
          <a:ln w="25400">
            <a:pattFill prst="sphere">
              <a:fgClr>
                <a:srgbClr val="640000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  <p:pic>
        <p:nvPicPr>
          <p:cNvPr id="82959" name="Picture 15" descr="O1RJCA8L1O2MCAFTEH8OCAD513RUCA10AF6SCATUQWG3CALIG6O1CAWUNCS0CA45NLRFCAH263YSCAE6F830CAJBG79ICAGQJ4X6CAGAUWS3CA2XP072CAW1SRYBCA5TL7C7CAP8OEI5CA7JTSZ3CA5P5YNC"/>
          <p:cNvPicPr>
            <a:picLocks noChangeAspect="1" noChangeArrowheads="1"/>
          </p:cNvPicPr>
          <p:nvPr/>
        </p:nvPicPr>
        <p:blipFill>
          <a:blip r:embed="rId12">
            <a:lum bright="-12000"/>
          </a:blip>
          <a:srcRect/>
          <a:stretch>
            <a:fillRect/>
          </a:stretch>
        </p:blipFill>
        <p:spPr bwMode="auto">
          <a:xfrm rot="564937">
            <a:off x="6156325" y="333375"/>
            <a:ext cx="1368425" cy="1920875"/>
          </a:xfrm>
          <a:prstGeom prst="rect">
            <a:avLst/>
          </a:prstGeom>
          <a:noFill/>
          <a:ln w="25400">
            <a:pattFill prst="sphere">
              <a:fgClr>
                <a:srgbClr val="640000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  <p:pic>
        <p:nvPicPr>
          <p:cNvPr id="82960" name="Picture 16" descr="SZBZCALQWP4ACACJOMN5CAYUS0I9CA5P4TK6CAUN2WVOCAKG58W9CAD3KOV3CA77W1E5CALWUZH7CAYA7UJ2CAGN4FA3CAWVNIB7CAJ30PS3CAUPSB58CAZ9HUZ2CA4WTVAHCAV7N9KRCAP14FSSCAW8ETF9"/>
          <p:cNvPicPr>
            <a:picLocks noChangeAspect="1" noChangeArrowheads="1"/>
          </p:cNvPicPr>
          <p:nvPr/>
        </p:nvPicPr>
        <p:blipFill>
          <a:blip r:embed="rId13">
            <a:lum bright="-6000"/>
          </a:blip>
          <a:srcRect/>
          <a:stretch>
            <a:fillRect/>
          </a:stretch>
        </p:blipFill>
        <p:spPr bwMode="auto">
          <a:xfrm rot="861213">
            <a:off x="6084888" y="2060575"/>
            <a:ext cx="1295400" cy="1944688"/>
          </a:xfrm>
          <a:prstGeom prst="rect">
            <a:avLst/>
          </a:prstGeom>
          <a:noFill/>
          <a:ln w="25400">
            <a:pattFill prst="sphere">
              <a:fgClr>
                <a:srgbClr val="640000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  <p:pic>
        <p:nvPicPr>
          <p:cNvPr id="82952" name="Picture 8" descr="pic23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rot="983045">
            <a:off x="6249988" y="4279900"/>
            <a:ext cx="1260475" cy="1728788"/>
          </a:xfrm>
          <a:prstGeom prst="rect">
            <a:avLst/>
          </a:prstGeom>
          <a:noFill/>
          <a:ln w="25400">
            <a:pattFill prst="sphere">
              <a:fgClr>
                <a:srgbClr val="640000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  <p:pic>
        <p:nvPicPr>
          <p:cNvPr id="82961" name="Picture 17" descr="U3S7CA377F90CAZZ47JLCAHAPB98CACES01RCARW5UMICAXLGUYACA1OTGQ6CAVTHZZBCAKEK15JCAJLFQX0CAOLQQC8CAFPLRNPCADIPQEHCAPJAGK7CA9YN9L0CALM9R6ZCAA7XJVHCACLN3IZCAG1SZEY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 rot="-522642">
            <a:off x="250825" y="1557338"/>
            <a:ext cx="1295400" cy="1944687"/>
          </a:xfrm>
          <a:prstGeom prst="rect">
            <a:avLst/>
          </a:prstGeom>
          <a:noFill/>
          <a:ln w="25400">
            <a:pattFill prst="sphere">
              <a:fgClr>
                <a:srgbClr val="640000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  <p:pic>
        <p:nvPicPr>
          <p:cNvPr id="82962" name="Picture 18" descr="GGOZCAT9W0CJCAMPX9Y9CAY255L4CAG5790CCA7I57O4CAYOU4UKCAZJ7UH7CAQ1SH7LCAQ33Y13CAFFEC6PCA5ESCLVCA0TXVPOCAI2CLPGCAOEN1R2CAJQ4G19CAYYBR48CAQH8I10CATODNZ7CA02DMNQ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 rot="1255343">
            <a:off x="7380288" y="2565400"/>
            <a:ext cx="1304925" cy="1871663"/>
          </a:xfrm>
          <a:prstGeom prst="rect">
            <a:avLst/>
          </a:prstGeom>
          <a:noFill/>
          <a:ln w="25400">
            <a:pattFill prst="sphere">
              <a:fgClr>
                <a:srgbClr val="640000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  <p:pic>
        <p:nvPicPr>
          <p:cNvPr id="82953" name="Picture 9" descr="14"/>
          <p:cNvPicPr>
            <a:picLocks noChangeAspect="1" noChangeArrowheads="1"/>
          </p:cNvPicPr>
          <p:nvPr/>
        </p:nvPicPr>
        <p:blipFill>
          <a:blip r:embed="rId17">
            <a:lum bright="-12000"/>
          </a:blip>
          <a:srcRect/>
          <a:stretch>
            <a:fillRect/>
          </a:stretch>
        </p:blipFill>
        <p:spPr bwMode="auto">
          <a:xfrm rot="-638611">
            <a:off x="2148880" y="4745139"/>
            <a:ext cx="1262062" cy="1727200"/>
          </a:xfrm>
          <a:prstGeom prst="rect">
            <a:avLst/>
          </a:prstGeom>
          <a:noFill/>
          <a:ln w="25400">
            <a:pattFill prst="sphere">
              <a:fgClr>
                <a:srgbClr val="640000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  <p:pic>
        <p:nvPicPr>
          <p:cNvPr id="16402" name="Picture 9" descr="Картинка 15 из 2106">
            <a:hlinkClick r:id="rId18"/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19"/>
          <a:srcRect/>
          <a:stretch>
            <a:fillRect/>
          </a:stretch>
        </p:blipFill>
        <p:spPr>
          <a:xfrm>
            <a:off x="4356100" y="4797425"/>
            <a:ext cx="1195388" cy="1727200"/>
          </a:xfrm>
          <a:ln w="57150">
            <a:solidFill>
              <a:srgbClr val="800000"/>
            </a:solidFill>
          </a:ln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2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29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9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2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2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29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29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9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9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2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29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29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2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29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29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29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29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2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29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29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2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2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2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2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29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29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2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2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2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2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 l="783" r="591"/>
          <a:stretch>
            <a:fillRect/>
          </a:stretch>
        </p:blipFill>
        <p:spPr bwMode="auto">
          <a:xfrm>
            <a:off x="0" y="0"/>
            <a:ext cx="9286875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TextBox 2"/>
          <p:cNvSpPr txBox="1">
            <a:spLocks noChangeArrowheads="1"/>
          </p:cNvSpPr>
          <p:nvPr/>
        </p:nvSpPr>
        <p:spPr bwMode="auto">
          <a:xfrm>
            <a:off x="142844" y="1285860"/>
            <a:ext cx="91440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 b="1" dirty="0" smtClean="0">
                <a:solidFill>
                  <a:srgbClr val="66FFFF"/>
                </a:solidFill>
                <a:latin typeface="Monotype Corsiva" pitchFamily="66" charset="0"/>
              </a:rPr>
              <a:t> Может  ли  </a:t>
            </a:r>
          </a:p>
          <a:p>
            <a:pPr algn="ctr"/>
            <a:r>
              <a:rPr lang="ru-RU" sz="5400" b="1" dirty="0" smtClean="0">
                <a:solidFill>
                  <a:srgbClr val="66FFFF"/>
                </a:solidFill>
                <a:latin typeface="Monotype Corsiva" pitchFamily="66" charset="0"/>
              </a:rPr>
              <a:t>оловянный  солдатик </a:t>
            </a:r>
          </a:p>
          <a:p>
            <a:pPr algn="ctr"/>
            <a:r>
              <a:rPr lang="ru-RU" sz="5400" b="1" dirty="0" smtClean="0">
                <a:solidFill>
                  <a:srgbClr val="66FFFF"/>
                </a:solidFill>
                <a:latin typeface="Monotype Corsiva" pitchFamily="66" charset="0"/>
              </a:rPr>
              <a:t>быть  стойким?</a:t>
            </a:r>
            <a:endParaRPr lang="ru-RU" sz="5400" b="1" dirty="0">
              <a:solidFill>
                <a:srgbClr val="66FFFF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 l="783" r="591"/>
          <a:stretch>
            <a:fillRect/>
          </a:stretch>
        </p:blipFill>
        <p:spPr bwMode="auto">
          <a:xfrm>
            <a:off x="0" y="0"/>
            <a:ext cx="9286875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TextBox 2"/>
          <p:cNvSpPr txBox="1">
            <a:spLocks noChangeArrowheads="1"/>
          </p:cNvSpPr>
          <p:nvPr/>
        </p:nvSpPr>
        <p:spPr bwMode="auto">
          <a:xfrm>
            <a:off x="214313" y="285750"/>
            <a:ext cx="8715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>
                <a:solidFill>
                  <a:srgbClr val="66FFFF"/>
                </a:solidFill>
                <a:latin typeface="Monotype Corsiva" pitchFamily="66" charset="0"/>
              </a:rPr>
              <a:t>Словарная работа</a:t>
            </a:r>
          </a:p>
        </p:txBody>
      </p:sp>
      <p:sp>
        <p:nvSpPr>
          <p:cNvPr id="29699" name="TextBox 3"/>
          <p:cNvSpPr txBox="1">
            <a:spLocks noChangeArrowheads="1"/>
          </p:cNvSpPr>
          <p:nvPr/>
        </p:nvSpPr>
        <p:spPr bwMode="auto">
          <a:xfrm>
            <a:off x="214313" y="1285875"/>
            <a:ext cx="2857500" cy="587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4800" dirty="0">
              <a:solidFill>
                <a:srgbClr val="FFFF00"/>
              </a:solidFill>
              <a:latin typeface="Monotype Corsiva" pitchFamily="66" charset="0"/>
            </a:endParaRPr>
          </a:p>
          <a:p>
            <a:r>
              <a:rPr lang="ru-RU" sz="4800" dirty="0">
                <a:solidFill>
                  <a:srgbClr val="FFFF00"/>
                </a:solidFill>
                <a:latin typeface="Monotype Corsiva" pitchFamily="66" charset="0"/>
              </a:rPr>
              <a:t>о</a:t>
            </a:r>
            <a: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  <a:t>ловянный</a:t>
            </a:r>
            <a:endParaRPr lang="ru-RU" sz="4800" dirty="0">
              <a:solidFill>
                <a:srgbClr val="FFFF00"/>
              </a:solidFill>
              <a:latin typeface="Monotype Corsiva" pitchFamily="66" charset="0"/>
            </a:endParaRPr>
          </a:p>
          <a:p>
            <a:r>
              <a:rPr lang="ru-RU" sz="4800" dirty="0">
                <a:solidFill>
                  <a:srgbClr val="FFFF00"/>
                </a:solidFill>
                <a:latin typeface="Monotype Corsiva" pitchFamily="66" charset="0"/>
              </a:rPr>
              <a:t>б</a:t>
            </a:r>
            <a: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  <a:t>атист</a:t>
            </a:r>
            <a:endParaRPr lang="ru-RU" sz="4800" dirty="0">
              <a:solidFill>
                <a:srgbClr val="FFFF00"/>
              </a:solidFill>
              <a:latin typeface="Monotype Corsiva" pitchFamily="66" charset="0"/>
            </a:endParaRPr>
          </a:p>
          <a:p>
            <a:r>
              <a:rPr lang="ru-RU" sz="4800" dirty="0">
                <a:solidFill>
                  <a:srgbClr val="FFFF00"/>
                </a:solidFill>
                <a:latin typeface="Monotype Corsiva" pitchFamily="66" charset="0"/>
              </a:rPr>
              <a:t>р</a:t>
            </a:r>
            <a: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  <a:t>озетка</a:t>
            </a:r>
            <a:endParaRPr lang="ru-RU" sz="4800" dirty="0">
              <a:solidFill>
                <a:srgbClr val="FFFF00"/>
              </a:solidFill>
              <a:latin typeface="Monotype Corsiva" pitchFamily="66" charset="0"/>
            </a:endParaRPr>
          </a:p>
          <a:p>
            <a:r>
              <a:rPr lang="ru-RU" sz="4800" dirty="0">
                <a:solidFill>
                  <a:srgbClr val="FFFF00"/>
                </a:solidFill>
                <a:latin typeface="Monotype Corsiva" pitchFamily="66" charset="0"/>
              </a:rPr>
              <a:t>г</a:t>
            </a:r>
            <a: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  <a:t>рифель</a:t>
            </a:r>
            <a:endParaRPr lang="ru-RU" sz="4800" dirty="0">
              <a:solidFill>
                <a:srgbClr val="FFFF00"/>
              </a:solidFill>
              <a:latin typeface="Monotype Corsiva" pitchFamily="66" charset="0"/>
            </a:endParaRPr>
          </a:p>
          <a:p>
            <a:r>
              <a:rPr lang="ru-RU" sz="4800" dirty="0">
                <a:solidFill>
                  <a:srgbClr val="FFFF00"/>
                </a:solidFill>
                <a:latin typeface="Monotype Corsiva" pitchFamily="66" charset="0"/>
              </a:rPr>
              <a:t>м</a:t>
            </a:r>
            <a: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  <a:t>остовая</a:t>
            </a:r>
            <a:endParaRPr lang="ru-RU" sz="4800" dirty="0">
              <a:solidFill>
                <a:srgbClr val="FFFF00"/>
              </a:solidFill>
              <a:latin typeface="Monotype Corsiva" pitchFamily="66" charset="0"/>
            </a:endParaRPr>
          </a:p>
          <a:p>
            <a:r>
              <a:rPr lang="ru-RU" sz="4800" dirty="0">
                <a:solidFill>
                  <a:srgbClr val="FFFF00"/>
                </a:solidFill>
                <a:latin typeface="Monotype Corsiva" pitchFamily="66" charset="0"/>
              </a:rPr>
              <a:t>с</a:t>
            </a:r>
            <a: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  <a:t>ильфида</a:t>
            </a:r>
            <a:endParaRPr lang="ru-RU" sz="4800" dirty="0">
              <a:solidFill>
                <a:srgbClr val="FFFF00"/>
              </a:solidFill>
              <a:latin typeface="Monotype Corsiva" pitchFamily="66" charset="0"/>
            </a:endParaRPr>
          </a:p>
          <a:p>
            <a:endParaRPr lang="ru-RU" sz="40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00375" y="2143125"/>
            <a:ext cx="542925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</a:rPr>
              <a:t>с</a:t>
            </a:r>
            <a:r>
              <a:rPr lang="ru-RU" sz="2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</a:rPr>
              <a:t>деланный </a:t>
            </a:r>
            <a:r>
              <a:rPr lang="ru-RU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</a:rPr>
              <a:t>из олова. Олово – мягкий, ковкий, серебристый  металл.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143250" y="2928938"/>
            <a:ext cx="54292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400" dirty="0">
                <a:solidFill>
                  <a:schemeClr val="bg1"/>
                </a:solidFill>
                <a:latin typeface="Calibri" pitchFamily="34" charset="0"/>
              </a:rPr>
              <a:t>т</a:t>
            </a:r>
            <a:r>
              <a:rPr lang="ru-RU" sz="2400" dirty="0" smtClean="0">
                <a:solidFill>
                  <a:schemeClr val="bg1"/>
                </a:solidFill>
                <a:latin typeface="Calibri" pitchFamily="34" charset="0"/>
              </a:rPr>
              <a:t>онкая </a:t>
            </a:r>
            <a:r>
              <a:rPr lang="ru-RU" sz="2400" dirty="0">
                <a:solidFill>
                  <a:schemeClr val="bg1"/>
                </a:solidFill>
                <a:latin typeface="Calibri" pitchFamily="34" charset="0"/>
              </a:rPr>
              <a:t>полупрозрачная ткань.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43250" y="3500438"/>
            <a:ext cx="542925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</a:rPr>
              <a:t>л</a:t>
            </a:r>
            <a:r>
              <a:rPr lang="ru-RU" sz="2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</a:rPr>
              <a:t>ента</a:t>
            </a:r>
            <a:r>
              <a:rPr lang="ru-RU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</a:rPr>
              <a:t>, собранная в пучок для украшения платья.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071813" y="4286250"/>
            <a:ext cx="54292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400" dirty="0">
                <a:solidFill>
                  <a:schemeClr val="bg1"/>
                </a:solidFill>
                <a:latin typeface="Calibri" pitchFamily="34" charset="0"/>
              </a:rPr>
              <a:t>п</a:t>
            </a:r>
            <a:r>
              <a:rPr lang="ru-RU" sz="2400" dirty="0" smtClean="0">
                <a:solidFill>
                  <a:schemeClr val="bg1"/>
                </a:solidFill>
                <a:latin typeface="Calibri" pitchFamily="34" charset="0"/>
              </a:rPr>
              <a:t>алочка </a:t>
            </a:r>
            <a:r>
              <a:rPr lang="ru-RU" sz="2400" dirty="0">
                <a:solidFill>
                  <a:schemeClr val="bg1"/>
                </a:solidFill>
                <a:latin typeface="Calibri" pitchFamily="34" charset="0"/>
              </a:rPr>
              <a:t>из особой породы сланца для писания на грифельной доске.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43250" y="5143500"/>
            <a:ext cx="6215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</a:rPr>
              <a:t>в</a:t>
            </a:r>
            <a:r>
              <a:rPr lang="ru-RU" sz="2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</a:rPr>
              <a:t>ымощенная </a:t>
            </a:r>
            <a:r>
              <a:rPr lang="ru-RU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</a:rPr>
              <a:t>камнем  проезжая часть улицы. 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14678" y="5786454"/>
            <a:ext cx="54292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2400" dirty="0">
                <a:solidFill>
                  <a:schemeClr val="bg1"/>
                </a:solidFill>
                <a:latin typeface="Calibri" pitchFamily="34" charset="0"/>
              </a:rPr>
              <a:t>перен. Об изящной, с легкой фигурой, женщине (книжн. устар.)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 l="783" r="591"/>
          <a:stretch>
            <a:fillRect/>
          </a:stretch>
        </p:blipFill>
        <p:spPr bwMode="auto">
          <a:xfrm>
            <a:off x="0" y="0"/>
            <a:ext cx="9286875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 descr="http://www.planetaskazok.ru/images/stories/andersen/olovyany_soldatik/img_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41734" y="1928802"/>
            <a:ext cx="4143372" cy="365997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220" name="Picture 4" descr="http://kudago.com/media/images/event/5c/8a/5c8a8a05eab88b7f8996c386e2492227.jpg"/>
          <p:cNvPicPr>
            <a:picLocks noChangeAspect="1" noChangeArrowheads="1"/>
          </p:cNvPicPr>
          <p:nvPr/>
        </p:nvPicPr>
        <p:blipFill>
          <a:blip r:embed="rId4"/>
          <a:srcRect l="13750" t="3750" r="12499"/>
          <a:stretch>
            <a:fillRect/>
          </a:stretch>
        </p:blipFill>
        <p:spPr bwMode="auto">
          <a:xfrm>
            <a:off x="287883" y="1928802"/>
            <a:ext cx="4214842" cy="36671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 l="783" r="591"/>
          <a:stretch>
            <a:fillRect/>
          </a:stretch>
        </p:blipFill>
        <p:spPr bwMode="auto">
          <a:xfrm>
            <a:off x="0" y="0"/>
            <a:ext cx="9286875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043608" y="1340768"/>
            <a:ext cx="5200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3" action="ppaction://hlinkfile"/>
              </a:rPr>
              <a:t>Мультики- Стойкий оловянный солдатик.</a:t>
            </a:r>
            <a:r>
              <a:rPr lang="en-US" dirty="0" smtClean="0">
                <a:hlinkClick r:id="rId3" action="ppaction://hlinkfile"/>
              </a:rPr>
              <a:t>mp4</a:t>
            </a:r>
            <a:endParaRPr lang="ru-RU" dirty="0"/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 l="783" r="591"/>
          <a:stretch>
            <a:fillRect/>
          </a:stretch>
        </p:blipFill>
        <p:spPr bwMode="auto">
          <a:xfrm>
            <a:off x="0" y="0"/>
            <a:ext cx="9286875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TextBox 2"/>
          <p:cNvSpPr txBox="1">
            <a:spLocks noChangeArrowheads="1"/>
          </p:cNvSpPr>
          <p:nvPr/>
        </p:nvSpPr>
        <p:spPr bwMode="auto">
          <a:xfrm>
            <a:off x="142844" y="1285860"/>
            <a:ext cx="91440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 b="1" dirty="0" smtClean="0">
                <a:solidFill>
                  <a:srgbClr val="66FFFF"/>
                </a:solidFill>
                <a:latin typeface="Monotype Corsiva" pitchFamily="66" charset="0"/>
              </a:rPr>
              <a:t> Может  ли  </a:t>
            </a:r>
          </a:p>
          <a:p>
            <a:pPr algn="ctr"/>
            <a:r>
              <a:rPr lang="ru-RU" sz="5400" b="1" dirty="0" smtClean="0">
                <a:solidFill>
                  <a:srgbClr val="66FFFF"/>
                </a:solidFill>
                <a:latin typeface="Monotype Corsiva" pitchFamily="66" charset="0"/>
              </a:rPr>
              <a:t>оловянный  солдатик </a:t>
            </a:r>
          </a:p>
          <a:p>
            <a:pPr algn="ctr"/>
            <a:r>
              <a:rPr lang="ru-RU" sz="5400" b="1" dirty="0" smtClean="0">
                <a:solidFill>
                  <a:srgbClr val="66FFFF"/>
                </a:solidFill>
                <a:latin typeface="Monotype Corsiva" pitchFamily="66" charset="0"/>
              </a:rPr>
              <a:t>быть  стойким?</a:t>
            </a:r>
            <a:endParaRPr lang="ru-RU" sz="5400" b="1" dirty="0">
              <a:solidFill>
                <a:srgbClr val="66FFFF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Стойкий Оловянный Солдати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 descr="Стойкий Оловянный Солдатик любил танцовщицу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171450"/>
            <a:ext cx="9144000" cy="7029450"/>
          </a:xfrm>
          <a:noFill/>
          <a:ln/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0" name="Picture 4" descr="Тролль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4" name="Picture 4" descr="Стойкого Оловянного Солдатика сдуло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2" name="Picture 4" descr="Солдатика пустили плыть в сточную канаву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20" name="Picture 4" descr="Солдатик начал тонуть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324975" cy="6761163"/>
          </a:xfrm>
          <a:noFill/>
          <a:ln/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11111111"/>
          <p:cNvPicPr>
            <a:picLocks noChangeAspect="1" noChangeArrowheads="1"/>
          </p:cNvPicPr>
          <p:nvPr/>
        </p:nvPicPr>
        <p:blipFill>
          <a:blip r:embed="rId2"/>
          <a:srcRect l="7542" t="8270" r="11952" b="13071"/>
          <a:stretch>
            <a:fillRect/>
          </a:stretch>
        </p:blipFill>
        <p:spPr bwMode="auto">
          <a:xfrm>
            <a:off x="0" y="-25400"/>
            <a:ext cx="9144000" cy="68834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4" name="Picture 4" descr="Солдатика проглотила рыба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8" name="Picture 4" descr="Солдатика нашла повариха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324975" cy="6858000"/>
          </a:xfrm>
          <a:noFill/>
          <a:ln/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9" name="Picture 5" descr="444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4" name="Picture 4" descr="1232"/>
          <p:cNvPicPr>
            <a:picLocks noChangeAspect="1" noChangeArrowheads="1"/>
          </p:cNvPicPr>
          <p:nvPr/>
        </p:nvPicPr>
        <p:blipFill>
          <a:blip r:embed="rId2"/>
          <a:srcRect b="22794"/>
          <a:stretch>
            <a:fillRect/>
          </a:stretch>
        </p:blipFill>
        <p:spPr bwMode="auto">
          <a:xfrm>
            <a:off x="0" y="-61913"/>
            <a:ext cx="9324975" cy="69738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 descr="C:\Documents and Settings\Admin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 l="783" r="591"/>
          <a:stretch>
            <a:fillRect/>
          </a:stretch>
        </p:blipFill>
        <p:spPr bwMode="auto">
          <a:xfrm>
            <a:off x="0" y="0"/>
            <a:ext cx="9286875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 descr="H:\andersen_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57214"/>
            <a:ext cx="9286908" cy="764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356</Words>
  <Application>Microsoft Office PowerPoint</Application>
  <PresentationFormat>Экран (4:3)</PresentationFormat>
  <Paragraphs>50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75</cp:revision>
  <dcterms:created xsi:type="dcterms:W3CDTF">2010-08-10T21:50:02Z</dcterms:created>
  <dcterms:modified xsi:type="dcterms:W3CDTF">2015-12-10T04:13:20Z</dcterms:modified>
</cp:coreProperties>
</file>