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media/image16.jpg" ContentType="image/gif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4" autoAdjust="0"/>
    <p:restoredTop sz="94136" autoAdjust="0"/>
  </p:normalViewPr>
  <p:slideViewPr>
    <p:cSldViewPr snapToGrid="0">
      <p:cViewPr varScale="1">
        <p:scale>
          <a:sx n="62" d="100"/>
          <a:sy n="62" d="100"/>
        </p:scale>
        <p:origin x="67" y="13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50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3/9/2017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t>3/9/2017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3/9/2017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t>3/9/2017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3/9/2017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3/9/2017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3/9/2017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t>3/9/2017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3/9/2017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3/9/2017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3/9/2017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3/9/2017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3/9/2017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3/9/2017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dirty="0"/>
              <a:t>3/9/2017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3/9/2017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Group 28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50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3/9/2017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5" r:id="rId2"/>
    <p:sldLayoutId id="2147483651" r:id="rId3"/>
    <p:sldLayoutId id="2147483666" r:id="rId4"/>
    <p:sldLayoutId id="2147483653" r:id="rId5"/>
    <p:sldLayoutId id="2147483654" r:id="rId6"/>
    <p:sldLayoutId id="2147483655" r:id="rId7"/>
    <p:sldLayoutId id="2147483667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68" r:id="rId15"/>
    <p:sldLayoutId id="2147483659" r:id="rId16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>
              <a:lumMod val="7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jpg"/><Relationship Id="rId3" Type="http://schemas.openxmlformats.org/officeDocument/2006/relationships/image" Target="../media/image11.jpg"/><Relationship Id="rId7" Type="http://schemas.openxmlformats.org/officeDocument/2006/relationships/image" Target="../media/image15.jp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jpg"/><Relationship Id="rId5" Type="http://schemas.openxmlformats.org/officeDocument/2006/relationships/image" Target="../media/image13.jpg"/><Relationship Id="rId10" Type="http://schemas.openxmlformats.org/officeDocument/2006/relationships/image" Target="../media/image18.png"/><Relationship Id="rId4" Type="http://schemas.openxmlformats.org/officeDocument/2006/relationships/image" Target="../media/image12.jpg"/><Relationship Id="rId9" Type="http://schemas.openxmlformats.org/officeDocument/2006/relationships/image" Target="../media/image17.jp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07067" y="457199"/>
            <a:ext cx="7766936" cy="6150429"/>
          </a:xfrm>
        </p:spPr>
        <p:txBody>
          <a:bodyPr/>
          <a:lstStyle/>
          <a:p>
            <a:pPr algn="ctr"/>
            <a:r>
              <a:rPr lang="ru-RU" sz="2400" b="1" dirty="0">
                <a:solidFill>
                  <a:schemeClr val="accent1">
                    <a:lumMod val="50000"/>
                  </a:schemeClr>
                </a:solidFill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МБОУ гимназия № 12 г. </a:t>
            </a: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Липецка</a:t>
            </a:r>
            <a:r>
              <a:rPr lang="en-US" sz="2400" b="1" dirty="0" smtClean="0">
                <a:solidFill>
                  <a:schemeClr val="accent1">
                    <a:lumMod val="50000"/>
                  </a:schemeClr>
                </a:solidFill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«Гармония»</a:t>
            </a:r>
            <a:b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2400" dirty="0">
                <a:solidFill>
                  <a:schemeClr val="accent1">
                    <a:lumMod val="50000"/>
                  </a:schemeClr>
                </a:solidFill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ru-RU" sz="2400" dirty="0">
                <a:solidFill>
                  <a:schemeClr val="accent1">
                    <a:lumMod val="50000"/>
                  </a:schemeClr>
                </a:solidFill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2400" b="1" dirty="0">
                <a:solidFill>
                  <a:schemeClr val="accent1">
                    <a:lumMod val="50000"/>
                  </a:schemeClr>
                </a:solidFill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ТВОРЧЕСКИЙ ПРОЕКТ </a:t>
            </a:r>
            <a:r>
              <a:rPr lang="ru-RU" sz="2400" dirty="0">
                <a:solidFill>
                  <a:schemeClr val="accent1">
                    <a:lumMod val="50000"/>
                  </a:schemeClr>
                </a:solidFill>
                <a:latin typeface="Arial Black" panose="020B0A04020102020204" pitchFamily="34" charset="0"/>
              </a:rPr>
              <a:t/>
            </a:r>
            <a:br>
              <a:rPr lang="ru-RU" sz="2400" dirty="0">
                <a:solidFill>
                  <a:schemeClr val="accent1">
                    <a:lumMod val="50000"/>
                  </a:schemeClr>
                </a:solidFill>
                <a:latin typeface="Arial Black" panose="020B0A04020102020204" pitchFamily="34" charset="0"/>
              </a:rPr>
            </a:br>
            <a:r>
              <a:rPr lang="ru-RU" sz="2400" dirty="0">
                <a:solidFill>
                  <a:schemeClr val="accent1">
                    <a:lumMod val="50000"/>
                  </a:schemeClr>
                </a:solidFill>
                <a:latin typeface="Arial Black" panose="020B0A04020102020204" pitchFamily="34" charset="0"/>
              </a:rPr>
              <a:t/>
            </a:r>
            <a:br>
              <a:rPr lang="ru-RU" sz="2400" dirty="0">
                <a:solidFill>
                  <a:schemeClr val="accent1">
                    <a:lumMod val="50000"/>
                  </a:schemeClr>
                </a:solidFill>
                <a:latin typeface="Arial Black" panose="020B0A04020102020204" pitchFamily="34" charset="0"/>
              </a:rPr>
            </a:br>
            <a:r>
              <a:rPr lang="ru-RU" sz="2400" b="1" dirty="0">
                <a:solidFill>
                  <a:schemeClr val="accent1">
                    <a:lumMod val="50000"/>
                  </a:schemeClr>
                </a:solidFill>
                <a:latin typeface="Arial Black" panose="020B0A040201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Автор проекта: ученица </a:t>
            </a: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Arial Black" panose="020B0A040201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 </a:t>
            </a:r>
            <a:r>
              <a:rPr lang="ru-RU" sz="2400" b="1" dirty="0">
                <a:solidFill>
                  <a:schemeClr val="accent1">
                    <a:lumMod val="50000"/>
                  </a:schemeClr>
                </a:solidFill>
                <a:latin typeface="Arial Black" panose="020B0A040201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«В» класса</a:t>
            </a:r>
            <a:r>
              <a:rPr lang="ru-RU" sz="2400" dirty="0">
                <a:solidFill>
                  <a:schemeClr val="accent1">
                    <a:lumMod val="50000"/>
                  </a:schemeClr>
                </a:solidFill>
                <a:latin typeface="Arial Black" panose="020B0A040201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/>
            </a:r>
            <a:br>
              <a:rPr lang="ru-RU" sz="2400" dirty="0">
                <a:solidFill>
                  <a:schemeClr val="accent1">
                    <a:lumMod val="50000"/>
                  </a:schemeClr>
                </a:solidFill>
                <a:latin typeface="Arial Black" panose="020B0A040201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ru-RU" sz="2400" b="1" dirty="0">
                <a:solidFill>
                  <a:schemeClr val="accent1">
                    <a:lumMod val="50000"/>
                  </a:schemeClr>
                </a:solidFill>
                <a:latin typeface="Arial Black" panose="020B0A040201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Arial Black" panose="020B0A040201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Алина Никитина</a:t>
            </a:r>
            <a:r>
              <a:rPr lang="ru-RU" sz="2400" dirty="0">
                <a:solidFill>
                  <a:schemeClr val="accent1">
                    <a:lumMod val="50000"/>
                  </a:schemeClr>
                </a:solidFill>
                <a:latin typeface="Arial Black" panose="020B0A04020102020204" pitchFamily="34" charset="0"/>
              </a:rPr>
              <a:t/>
            </a:r>
            <a:br>
              <a:rPr lang="ru-RU" sz="2400" dirty="0">
                <a:solidFill>
                  <a:schemeClr val="accent1">
                    <a:lumMod val="50000"/>
                  </a:schemeClr>
                </a:solidFill>
                <a:latin typeface="Arial Black" panose="020B0A04020102020204" pitchFamily="34" charset="0"/>
              </a:rPr>
            </a:br>
            <a:r>
              <a:rPr lang="ru-RU" sz="2400" b="1" dirty="0">
                <a:solidFill>
                  <a:schemeClr val="accent1">
                    <a:lumMod val="50000"/>
                  </a:schemeClr>
                </a:solidFill>
                <a:latin typeface="Arial Black" panose="020B0A040201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                                     </a:t>
            </a:r>
            <a:br>
              <a:rPr lang="ru-RU" sz="2400" b="1" dirty="0">
                <a:solidFill>
                  <a:schemeClr val="accent1">
                    <a:lumMod val="50000"/>
                  </a:schemeClr>
                </a:solidFill>
                <a:latin typeface="Arial Black" panose="020B0A040201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ru-RU" sz="2400" b="1" dirty="0">
                <a:solidFill>
                  <a:schemeClr val="accent1">
                    <a:lumMod val="50000"/>
                  </a:schemeClr>
                </a:solidFill>
                <a:latin typeface="Arial Black" panose="020B0A040201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Руководитель проекта:  </a:t>
            </a:r>
            <a:r>
              <a:rPr lang="ru-RU" sz="2400" dirty="0">
                <a:solidFill>
                  <a:schemeClr val="accent1">
                    <a:lumMod val="50000"/>
                  </a:schemeClr>
                </a:solidFill>
                <a:latin typeface="Arial Black" panose="020B0A04020102020204" pitchFamily="34" charset="0"/>
              </a:rPr>
              <a:t/>
            </a:r>
            <a:br>
              <a:rPr lang="ru-RU" sz="2400" dirty="0">
                <a:solidFill>
                  <a:schemeClr val="accent1">
                    <a:lumMod val="50000"/>
                  </a:schemeClr>
                </a:solidFill>
                <a:latin typeface="Arial Black" panose="020B0A04020102020204" pitchFamily="34" charset="0"/>
              </a:rPr>
            </a:br>
            <a:r>
              <a:rPr lang="ru-RU" sz="2400" b="1" dirty="0">
                <a:solidFill>
                  <a:schemeClr val="accent1">
                    <a:lumMod val="50000"/>
                  </a:schemeClr>
                </a:solidFill>
                <a:latin typeface="Arial Black" panose="020B0A040201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                                     </a:t>
            </a:r>
            <a:br>
              <a:rPr lang="ru-RU" sz="2400" b="1" dirty="0">
                <a:solidFill>
                  <a:schemeClr val="accent1">
                    <a:lumMod val="50000"/>
                  </a:schemeClr>
                </a:solidFill>
                <a:latin typeface="Arial Black" panose="020B0A040201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ru-RU" sz="2400" b="1" dirty="0">
                <a:solidFill>
                  <a:schemeClr val="accent1">
                    <a:lumMod val="50000"/>
                  </a:schemeClr>
                </a:solidFill>
                <a:latin typeface="Arial Black" panose="020B0A040201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Татьяна Семеновна </a:t>
            </a: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Arial Black" panose="020B0A040201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Соколова</a:t>
            </a:r>
            <a:b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Arial Black" panose="020B0A040201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ru-RU" sz="2400" dirty="0">
                <a:solidFill>
                  <a:schemeClr val="accent1">
                    <a:lumMod val="50000"/>
                  </a:schemeClr>
                </a:solidFill>
                <a:latin typeface="Arial Black" panose="020B0A04020102020204" pitchFamily="34" charset="0"/>
              </a:rPr>
              <a:t/>
            </a:r>
            <a:br>
              <a:rPr lang="ru-RU" sz="2400" dirty="0">
                <a:solidFill>
                  <a:schemeClr val="accent1">
                    <a:lumMod val="50000"/>
                  </a:schemeClr>
                </a:solidFill>
                <a:latin typeface="Arial Black" panose="020B0A04020102020204" pitchFamily="34" charset="0"/>
              </a:rPr>
            </a:br>
            <a:r>
              <a:rPr lang="ru-RU" sz="2400" b="1" dirty="0">
                <a:solidFill>
                  <a:schemeClr val="accent1">
                    <a:lumMod val="50000"/>
                  </a:schemeClr>
                </a:solidFill>
                <a:latin typeface="Arial Black" panose="020B0A040201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г. Липецк</a:t>
            </a:r>
            <a:r>
              <a:rPr lang="ru-RU" sz="2400" dirty="0">
                <a:solidFill>
                  <a:schemeClr val="accent1">
                    <a:lumMod val="50000"/>
                  </a:schemeClr>
                </a:solidFill>
                <a:latin typeface="Arial Black" panose="020B0A04020102020204" pitchFamily="34" charset="0"/>
              </a:rPr>
              <a:t/>
            </a:r>
            <a:br>
              <a:rPr lang="ru-RU" sz="2400" dirty="0">
                <a:solidFill>
                  <a:schemeClr val="accent1">
                    <a:lumMod val="50000"/>
                  </a:schemeClr>
                </a:solidFill>
                <a:latin typeface="Arial Black" panose="020B0A04020102020204" pitchFamily="34" charset="0"/>
              </a:rPr>
            </a:b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Arial Black" panose="020B0A040201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2017г</a:t>
            </a:r>
            <a:r>
              <a:rPr lang="ru-RU" sz="2400" dirty="0">
                <a:solidFill>
                  <a:schemeClr val="accent1">
                    <a:lumMod val="50000"/>
                  </a:schemeClr>
                </a:solidFill>
                <a:latin typeface="Arial Black" panose="020B0A04020102020204" pitchFamily="34" charset="0"/>
              </a:rPr>
              <a:t/>
            </a:r>
            <a:br>
              <a:rPr lang="ru-RU" sz="2400" dirty="0">
                <a:solidFill>
                  <a:schemeClr val="accent1">
                    <a:lumMod val="50000"/>
                  </a:schemeClr>
                </a:solidFill>
                <a:latin typeface="Arial Black" panose="020B0A04020102020204" pitchFamily="34" charset="0"/>
              </a:rPr>
            </a:br>
            <a:endParaRPr lang="ru-RU" sz="2400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65958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7334" y="609599"/>
            <a:ext cx="8596668" cy="5519057"/>
          </a:xfrm>
        </p:spPr>
        <p:txBody>
          <a:bodyPr>
            <a:normAutofit/>
          </a:bodyPr>
          <a:lstStyle/>
          <a:p>
            <a:pPr algn="ctr"/>
            <a:r>
              <a:rPr lang="ru-RU" b="1" dirty="0" smtClean="0"/>
              <a:t>Тема </a:t>
            </a:r>
            <a:r>
              <a:rPr lang="ru-RU" b="1" dirty="0" smtClean="0"/>
              <a:t>творческого проекта</a:t>
            </a:r>
            <a:r>
              <a:rPr lang="ru-RU" b="1" dirty="0" smtClean="0"/>
              <a:t>: </a:t>
            </a:r>
            <a:br>
              <a:rPr lang="ru-RU" b="1" dirty="0" smtClean="0"/>
            </a:b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/>
              <a:t/>
            </a:r>
            <a:br>
              <a:rPr lang="ru-RU" b="1" dirty="0"/>
            </a:br>
            <a:r>
              <a:rPr lang="ru-RU" b="1" dirty="0" smtClean="0"/>
              <a:t>Путь фетра</a:t>
            </a:r>
            <a:br>
              <a:rPr lang="ru-RU" b="1" dirty="0" smtClean="0"/>
            </a:br>
            <a:r>
              <a:rPr lang="ru-RU" b="1" dirty="0" smtClean="0"/>
              <a:t> </a:t>
            </a:r>
            <a:r>
              <a:rPr lang="ru-RU" b="1" dirty="0"/>
              <a:t>из </a:t>
            </a:r>
            <a:r>
              <a: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древности до </a:t>
            </a: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современности</a:t>
            </a: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478273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sz="6000" b="1" dirty="0"/>
              <a:t>План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TextBox 2"/>
          <p:cNvSpPr txBox="1"/>
          <p:nvPr/>
        </p:nvSpPr>
        <p:spPr>
          <a:xfrm>
            <a:off x="1064872" y="1817225"/>
            <a:ext cx="10116272" cy="47397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v"/>
            </a:pP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</a:rPr>
              <a:t>Историческая </a:t>
            </a: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</a:rPr>
              <a:t>справка</a:t>
            </a:r>
          </a:p>
          <a:p>
            <a:pPr marL="342900" indent="-342900">
              <a:buFont typeface="Wingdings" panose="05000000000000000000" pitchFamily="2" charset="2"/>
              <a:buChar char="v"/>
            </a:pPr>
            <a:endParaRPr lang="ru-RU" sz="2400" b="1" dirty="0" smtClean="0">
              <a:solidFill>
                <a:schemeClr val="accent1">
                  <a:lumMod val="50000"/>
                </a:schemeClr>
              </a:solidFill>
            </a:endParaRP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</a:rPr>
              <a:t>Легенды о войлоке</a:t>
            </a:r>
          </a:p>
          <a:p>
            <a:pPr marL="342900" indent="-342900">
              <a:buFont typeface="Wingdings" panose="05000000000000000000" pitchFamily="2" charset="2"/>
              <a:buChar char="v"/>
            </a:pPr>
            <a:endParaRPr lang="ru-RU" sz="2400" b="1" dirty="0" smtClean="0">
              <a:solidFill>
                <a:schemeClr val="accent1">
                  <a:lumMod val="50000"/>
                </a:schemeClr>
              </a:solidFill>
            </a:endParaRP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</a:rPr>
              <a:t>Войлок </a:t>
            </a: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</a:rPr>
              <a:t>в жизни древних кочевников</a:t>
            </a:r>
          </a:p>
          <a:p>
            <a:pPr marL="342900" indent="-342900">
              <a:buFont typeface="Wingdings" panose="05000000000000000000" pitchFamily="2" charset="2"/>
              <a:buChar char="v"/>
            </a:pPr>
            <a:endParaRPr lang="ru-RU" sz="2400" b="1" dirty="0" smtClean="0">
              <a:solidFill>
                <a:schemeClr val="accent1">
                  <a:lumMod val="50000"/>
                </a:schemeClr>
              </a:solidFill>
            </a:endParaRP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</a:rPr>
              <a:t>Войлок в истории трагических мировых событий </a:t>
            </a:r>
            <a:r>
              <a:rPr lang="en-US" sz="2400" b="1" dirty="0" smtClean="0">
                <a:solidFill>
                  <a:schemeClr val="accent1">
                    <a:lumMod val="50000"/>
                  </a:schemeClr>
                </a:solidFill>
              </a:rPr>
              <a:t>XX </a:t>
            </a: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</a:rPr>
              <a:t>века</a:t>
            </a:r>
          </a:p>
          <a:p>
            <a:pPr marL="342900" indent="-342900">
              <a:buFont typeface="Wingdings" panose="05000000000000000000" pitchFamily="2" charset="2"/>
              <a:buChar char="v"/>
            </a:pPr>
            <a:endParaRPr lang="ru-RU" sz="2400" b="1" dirty="0" smtClean="0">
              <a:solidFill>
                <a:schemeClr val="accent1">
                  <a:lumMod val="50000"/>
                </a:schemeClr>
              </a:solidFill>
            </a:endParaRP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</a:rPr>
              <a:t>Многообразие </a:t>
            </a: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</a:rPr>
              <a:t>фетра и изделий из него в современном мире</a:t>
            </a:r>
          </a:p>
          <a:p>
            <a:endParaRPr lang="ru-RU" sz="2400" b="1" dirty="0" smtClean="0">
              <a:solidFill>
                <a:schemeClr val="accent1">
                  <a:lumMod val="50000"/>
                </a:schemeClr>
              </a:solidFill>
            </a:endParaRP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</a:rPr>
              <a:t>Мои </a:t>
            </a: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</a:rPr>
              <a:t>работы из фетра </a:t>
            </a:r>
          </a:p>
          <a:p>
            <a:endParaRPr lang="ru-RU" sz="2000" dirty="0" smtClean="0">
              <a:solidFill>
                <a:schemeClr val="accent1">
                  <a:lumMod val="50000"/>
                </a:schemeClr>
              </a:solidFill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243892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100079">
            <a:off x="658575" y="3418642"/>
            <a:ext cx="4068550" cy="3117877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9620" y="506264"/>
            <a:ext cx="6529009" cy="1197429"/>
          </a:xfrm>
        </p:spPr>
        <p:txBody>
          <a:bodyPr>
            <a:noAutofit/>
          </a:bodyPr>
          <a:lstStyle/>
          <a:p>
            <a:r>
              <a:rPr lang="ru-RU" sz="2000" b="1" dirty="0">
                <a:solidFill>
                  <a:schemeClr val="accent1">
                    <a:lumMod val="50000"/>
                  </a:schemeClr>
                </a:solidFill>
              </a:rPr>
              <a:t>Фетр по-французски означает войлок. Это тот самый материал, из которого изготовлены знакомые всем и каждому валенки. </a:t>
            </a:r>
            <a:br>
              <a:rPr lang="ru-RU" sz="2000" b="1" dirty="0">
                <a:solidFill>
                  <a:schemeClr val="accent1">
                    <a:lumMod val="50000"/>
                  </a:schemeClr>
                </a:solidFill>
              </a:rPr>
            </a:br>
            <a:endParaRPr lang="ru-RU" sz="20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888643">
            <a:off x="7315199" y="130628"/>
            <a:ext cx="1948702" cy="1948702"/>
          </a:xfrm>
        </p:spPr>
      </p:pic>
      <p:sp>
        <p:nvSpPr>
          <p:cNvPr id="8" name="Заголовок 1"/>
          <p:cNvSpPr txBox="1">
            <a:spLocks/>
          </p:cNvSpPr>
          <p:nvPr/>
        </p:nvSpPr>
        <p:spPr>
          <a:xfrm>
            <a:off x="3540277" y="2247979"/>
            <a:ext cx="6529009" cy="887107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ru-RU" sz="2000" b="1" dirty="0">
                <a:solidFill>
                  <a:schemeClr val="accent1">
                    <a:lumMod val="50000"/>
                  </a:schemeClr>
                </a:solidFill>
              </a:rPr>
              <a:t>Сам войлок существует столько же, сколько существуют на Земле овцы, кони, козы. </a:t>
            </a:r>
          </a:p>
          <a:p>
            <a:r>
              <a:rPr lang="ru-RU" sz="2000" dirty="0" smtClean="0"/>
              <a:t/>
            </a:r>
            <a:br>
              <a:rPr lang="ru-RU" sz="2000" dirty="0" smtClean="0"/>
            </a:b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9108440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5936" y="3926462"/>
            <a:ext cx="3110432" cy="2332824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2399" y="234122"/>
            <a:ext cx="9329057" cy="778250"/>
          </a:xfrm>
        </p:spPr>
        <p:txBody>
          <a:bodyPr>
            <a:noAutofit/>
          </a:bodyPr>
          <a:lstStyle/>
          <a:p>
            <a:r>
              <a:rPr lang="ru-RU" sz="2000" b="1" dirty="0">
                <a:solidFill>
                  <a:schemeClr val="accent1">
                    <a:lumMod val="50000"/>
                  </a:schemeClr>
                </a:solidFill>
              </a:rPr>
              <a:t>В культурах разных народов сложено множество легенд </a:t>
            </a:r>
            <a:r>
              <a:rPr lang="ru-RU" sz="2000" b="1" dirty="0" smtClean="0">
                <a:solidFill>
                  <a:schemeClr val="accent1">
                    <a:lumMod val="50000"/>
                  </a:schemeClr>
                </a:solidFill>
              </a:rPr>
              <a:t>о происхождении </a:t>
            </a:r>
            <a:r>
              <a:rPr lang="ru-RU" sz="2000" b="1" dirty="0">
                <a:solidFill>
                  <a:schemeClr val="accent1">
                    <a:lumMod val="50000"/>
                  </a:schemeClr>
                </a:solidFill>
              </a:rPr>
              <a:t>войлока. Вот самые любопытные из них.</a:t>
            </a:r>
            <a:br>
              <a:rPr lang="ru-RU" sz="2000" b="1" dirty="0">
                <a:solidFill>
                  <a:schemeClr val="accent1">
                    <a:lumMod val="50000"/>
                  </a:schemeClr>
                </a:solidFill>
              </a:rPr>
            </a:br>
            <a:endParaRPr lang="ru-RU" sz="20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72141" y="1012372"/>
            <a:ext cx="5603723" cy="2177142"/>
          </a:xfrm>
        </p:spPr>
        <p:txBody>
          <a:bodyPr>
            <a:normAutofit fontScale="92500" lnSpcReduction="20000"/>
          </a:bodyPr>
          <a:lstStyle/>
          <a:p>
            <a:r>
              <a:rPr lang="ru-RU" sz="2100" b="1" dirty="0">
                <a:solidFill>
                  <a:schemeClr val="accent1">
                    <a:lumMod val="50000"/>
                  </a:schemeClr>
                </a:solidFill>
              </a:rPr>
              <a:t>Одна из легенд связывает появление первого валяного изделия с </a:t>
            </a:r>
            <a:r>
              <a:rPr lang="ru-RU" sz="2100" b="1" dirty="0" err="1">
                <a:solidFill>
                  <a:schemeClr val="accent1">
                    <a:lumMod val="50000"/>
                  </a:schemeClr>
                </a:solidFill>
              </a:rPr>
              <a:t>Ноевым</a:t>
            </a:r>
            <a:r>
              <a:rPr lang="ru-RU" sz="2100" b="1" dirty="0">
                <a:solidFill>
                  <a:schemeClr val="accent1">
                    <a:lumMod val="50000"/>
                  </a:schemeClr>
                </a:solidFill>
              </a:rPr>
              <a:t> Ковчегом.</a:t>
            </a:r>
          </a:p>
          <a:p>
            <a:r>
              <a:rPr lang="ru-RU" sz="2100" b="1" dirty="0">
                <a:solidFill>
                  <a:schemeClr val="accent1">
                    <a:lumMod val="50000"/>
                  </a:schemeClr>
                </a:solidFill>
              </a:rPr>
              <a:t>На Ковчеге произошла удивительная вещь, шерсть с овец падала на пол, намокала, а потом овцы сбивали ее копытами, в результате получился первый ковер. </a:t>
            </a:r>
          </a:p>
          <a:p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22220" y="832835"/>
            <a:ext cx="3222171" cy="2758362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72141" y="3368108"/>
            <a:ext cx="5750079" cy="36009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900" b="1" dirty="0">
                <a:solidFill>
                  <a:schemeClr val="accent1">
                    <a:lumMod val="50000"/>
                  </a:schemeClr>
                </a:solidFill>
              </a:rPr>
              <a:t>Согласно другой легенде следует, что Святой Иаков (апостол Иисуса Христа) во время путешествия из Святой земли в Испанию для того чтобы успокоить свои больные ноги, не привыкшие к долгим странствиям, он собрал с колючих кустов зацепившиеся пучки овечьей шерсти и выложил мягкий слой между ногами и сандалиями. В результате потения, давления и трения об обувь волшебным образом свалялись плотные войлочные листы. И возможно так появились первые войлочные стельки.</a:t>
            </a:r>
          </a:p>
        </p:txBody>
      </p:sp>
    </p:spTree>
    <p:extLst>
      <p:ext uri="{BB962C8B-B14F-4D97-AF65-F5344CB8AC3E}">
        <p14:creationId xmlns:p14="http://schemas.microsoft.com/office/powerpoint/2010/main" val="23900749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038600" y="544284"/>
            <a:ext cx="5173283" cy="1230087"/>
          </a:xfrm>
        </p:spPr>
        <p:txBody>
          <a:bodyPr>
            <a:normAutofit fontScale="90000"/>
          </a:bodyPr>
          <a:lstStyle/>
          <a:p>
            <a:pPr algn="just"/>
            <a:r>
              <a:rPr lang="ru-RU" sz="2200" dirty="0" smtClean="0">
                <a:solidFill>
                  <a:schemeClr val="accent1">
                    <a:lumMod val="50000"/>
                  </a:schemeClr>
                </a:solidFill>
                <a:latin typeface="+mn-lt"/>
              </a:rPr>
              <a:t>     </a:t>
            </a:r>
            <a:r>
              <a:rPr lang="ru-RU" sz="2100" b="1" dirty="0" smtClean="0">
                <a:solidFill>
                  <a:schemeClr val="accent1">
                    <a:lumMod val="50000"/>
                  </a:schemeClr>
                </a:solidFill>
                <a:latin typeface="+mn-lt"/>
                <a:cs typeface="Times New Roman" panose="02020603050405020304" pitchFamily="18" charset="0"/>
              </a:rPr>
              <a:t>Древние </a:t>
            </a:r>
            <a:r>
              <a:rPr lang="ru-RU" sz="2100" b="1" dirty="0">
                <a:solidFill>
                  <a:schemeClr val="accent1">
                    <a:lumMod val="50000"/>
                  </a:schemeClr>
                </a:solidFill>
                <a:latin typeface="+mn-lt"/>
                <a:cs typeface="Times New Roman" panose="02020603050405020304" pitchFamily="18" charset="0"/>
              </a:rPr>
              <a:t>кочевники-скотоводы довели технологию изготовления войлока до </a:t>
            </a:r>
            <a:r>
              <a:rPr lang="ru-RU" sz="2100" b="1" dirty="0" smtClean="0">
                <a:solidFill>
                  <a:schemeClr val="accent1">
                    <a:lumMod val="50000"/>
                  </a:schemeClr>
                </a:solidFill>
                <a:latin typeface="+mn-lt"/>
                <a:cs typeface="Times New Roman" panose="02020603050405020304" pitchFamily="18" charset="0"/>
              </a:rPr>
              <a:t>совершенства, поскольку овечьей шерсти было предостаточно.</a:t>
            </a:r>
            <a:endParaRPr lang="ru-RU" dirty="0">
              <a:solidFill>
                <a:schemeClr val="accent1">
                  <a:lumMod val="50000"/>
                </a:schemeClr>
              </a:solidFill>
              <a:latin typeface="+mn-lt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712835">
            <a:off x="363220" y="600442"/>
            <a:ext cx="3605982" cy="2179804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16949">
            <a:off x="5812971" y="3932175"/>
            <a:ext cx="3248024" cy="2259073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228601" y="3204298"/>
            <a:ext cx="5433482" cy="30162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900" b="1" dirty="0">
                <a:solidFill>
                  <a:schemeClr val="accent1">
                    <a:lumMod val="50000"/>
                  </a:schemeClr>
                </a:solidFill>
                <a:cs typeface="Times New Roman" panose="02020603050405020304" pitchFamily="18" charset="0"/>
              </a:rPr>
              <a:t>Люди рождались, спали, ели и умирали на войлоке, одевались в войлочную одежду и обувь, украшали себя, сберегали лошадей под войлочной попоной. Само жилище кочевника было сделано из войлока. Его очень быстро можно было разобрать и легко перевезти на любое расстояние, и легко собрать на новом месте. В китайских летописях кочевников так и зовут «людьми войлока».</a:t>
            </a:r>
          </a:p>
        </p:txBody>
      </p:sp>
    </p:spTree>
    <p:extLst>
      <p:ext uri="{BB962C8B-B14F-4D97-AF65-F5344CB8AC3E}">
        <p14:creationId xmlns:p14="http://schemas.microsoft.com/office/powerpoint/2010/main" val="980476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2419" y="4368221"/>
            <a:ext cx="3969263" cy="2370037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5325" y="544285"/>
            <a:ext cx="8596668" cy="1320800"/>
          </a:xfrm>
        </p:spPr>
        <p:txBody>
          <a:bodyPr>
            <a:normAutofit fontScale="90000"/>
          </a:bodyPr>
          <a:lstStyle/>
          <a:p>
            <a:r>
              <a:rPr lang="ru-RU" sz="2200" b="1" dirty="0">
                <a:solidFill>
                  <a:schemeClr val="accent1">
                    <a:lumMod val="50000"/>
                  </a:schemeClr>
                </a:solidFill>
              </a:rPr>
              <a:t>Славяне же никогда не были кочевниками и никогда не жили в юртах, а вот о войлоке знали не </a:t>
            </a:r>
            <a:r>
              <a:rPr lang="ru-RU" sz="2200" b="1" dirty="0" smtClean="0">
                <a:solidFill>
                  <a:schemeClr val="accent1">
                    <a:lumMod val="50000"/>
                  </a:schemeClr>
                </a:solidFill>
              </a:rPr>
              <a:t>понаслышке и тоже </a:t>
            </a:r>
            <a:r>
              <a:rPr lang="ru-RU" sz="2200" b="1" dirty="0">
                <a:solidFill>
                  <a:schemeClr val="accent1">
                    <a:lumMod val="50000"/>
                  </a:schemeClr>
                </a:solidFill>
              </a:rPr>
              <a:t>умели </a:t>
            </a:r>
            <a:r>
              <a:rPr lang="ru-RU" sz="2200" b="1" dirty="0" smtClean="0">
                <a:solidFill>
                  <a:schemeClr val="accent1">
                    <a:lumMod val="50000"/>
                  </a:schemeClr>
                </a:solidFill>
              </a:rPr>
              <a:t>его делать с древних времен.</a:t>
            </a:r>
            <a:r>
              <a:rPr lang="ru-RU" sz="2400" dirty="0" smtClean="0"/>
              <a:t/>
            </a:r>
            <a:br>
              <a:rPr lang="ru-RU" sz="2400" dirty="0" smtClean="0"/>
            </a:br>
            <a:endParaRPr lang="ru-RU" sz="24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25326" y="1567543"/>
            <a:ext cx="6439503" cy="4473819"/>
          </a:xfrm>
        </p:spPr>
        <p:txBody>
          <a:bodyPr/>
          <a:lstStyle/>
          <a:p>
            <a:r>
              <a:rPr lang="ru-RU" sz="1900" smtClean="0">
                <a:solidFill>
                  <a:schemeClr val="accent1">
                    <a:lumMod val="50000"/>
                  </a:schemeClr>
                </a:solidFill>
              </a:rPr>
              <a:t>Война </a:t>
            </a:r>
            <a:r>
              <a:rPr lang="ru-RU" sz="1900" dirty="0">
                <a:solidFill>
                  <a:schemeClr val="accent1">
                    <a:lumMod val="50000"/>
                  </a:schemeClr>
                </a:solidFill>
              </a:rPr>
              <a:t>двадцатого века дважды одела в солдатское сукно весь земной шар. Сукно (которое является разновидностью войлока) было тем идеальным материалом, который защищал солдата и помогал ему выжить в страшных военных условиях. Нет другого материала, который также, как шерстяное сукно защищает от холода, зноя и ветра… почти не намокает и почти не горит… может укрыть человека и послужить ему настоящим убежищем, почти как юрта древних кочевников.</a:t>
            </a:r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24833">
            <a:off x="7162801" y="1415142"/>
            <a:ext cx="2588017" cy="39297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73101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46314" y="413656"/>
            <a:ext cx="8382000" cy="2471059"/>
          </a:xfrm>
        </p:spPr>
        <p:txBody>
          <a:bodyPr>
            <a:noAutofit/>
          </a:bodyPr>
          <a:lstStyle/>
          <a:p>
            <a:pPr algn="just"/>
            <a:r>
              <a:rPr lang="ru-RU" sz="2000" dirty="0" smtClean="0"/>
              <a:t>	</a:t>
            </a:r>
            <a:r>
              <a:rPr lang="ru-RU" sz="1900" dirty="0" smtClean="0">
                <a:solidFill>
                  <a:schemeClr val="accent1">
                    <a:lumMod val="50000"/>
                  </a:schemeClr>
                </a:solidFill>
              </a:rPr>
              <a:t>Войлок </a:t>
            </a:r>
            <a:r>
              <a:rPr lang="ru-RU" sz="1900" dirty="0">
                <a:solidFill>
                  <a:schemeClr val="accent1">
                    <a:lumMod val="50000"/>
                  </a:schemeClr>
                </a:solidFill>
              </a:rPr>
              <a:t>по праву можно считать замечательным даром человечеству, не теряющим своей актуальности по сей день! Однако, не каждый войлок может носить гордое имя фетр. </a:t>
            </a:r>
            <a:r>
              <a:rPr lang="ru-RU" sz="1900" dirty="0" smtClean="0">
                <a:solidFill>
                  <a:schemeClr val="accent1">
                    <a:lumMod val="50000"/>
                  </a:schemeClr>
                </a:solidFill>
              </a:rPr>
              <a:t/>
            </a:r>
            <a:br>
              <a:rPr lang="ru-RU" sz="1900" dirty="0" smtClean="0">
                <a:solidFill>
                  <a:schemeClr val="accent1">
                    <a:lumMod val="50000"/>
                  </a:schemeClr>
                </a:solidFill>
              </a:rPr>
            </a:br>
            <a:r>
              <a:rPr lang="ru-RU" sz="1900" dirty="0" smtClean="0">
                <a:solidFill>
                  <a:schemeClr val="accent1">
                    <a:lumMod val="50000"/>
                  </a:schemeClr>
                </a:solidFill>
              </a:rPr>
              <a:t>	Фетр-это </a:t>
            </a:r>
            <a:r>
              <a:rPr lang="ru-RU" sz="1900" dirty="0">
                <a:solidFill>
                  <a:schemeClr val="accent1">
                    <a:lumMod val="50000"/>
                  </a:schemeClr>
                </a:solidFill>
              </a:rPr>
              <a:t>высший сорт войлока. Ранее он изготавливался только из нежных шелковистых ворсинок меха и пуха кролика, зайца, бобра. Производство было сложным, оно и сейчас использует сильнодействующие химические вещества для лучшего уваливания. Настоящий фетр – это дорогой, элитный материал</a:t>
            </a:r>
            <a:r>
              <a:rPr lang="ru-RU" sz="1900" dirty="0"/>
              <a:t>.</a:t>
            </a:r>
            <a:br>
              <a:rPr lang="ru-RU" sz="1900" dirty="0"/>
            </a:br>
            <a:endParaRPr lang="ru-RU" sz="19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7893" y="3001735"/>
            <a:ext cx="3763736" cy="2822802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321629" y="3001735"/>
            <a:ext cx="5638800" cy="30162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900" dirty="0">
                <a:solidFill>
                  <a:schemeClr val="accent1">
                    <a:lumMod val="50000"/>
                  </a:schemeClr>
                </a:solidFill>
              </a:rPr>
              <a:t>В настоящее время, благодаря современным технологиям, существует множество видов фетра: он может быть гладкий и ворсовой, различный по толщине и формату листов. Для нас предлагается широчайшая гамма цветов. Изделия получаются яркими, красочными.</a:t>
            </a:r>
          </a:p>
          <a:p>
            <a:r>
              <a:rPr lang="ru-RU" sz="1900" dirty="0">
                <a:solidFill>
                  <a:schemeClr val="accent1">
                    <a:lumMod val="50000"/>
                  </a:schemeClr>
                </a:solidFill>
              </a:rPr>
              <a:t>Фетр легко пришивается, приклеивается и режется. При вырезании деталей из фетра, по краю не образуется бахрома. У фетра нет «лица» и изнанки, как на обычной ткани.</a:t>
            </a:r>
          </a:p>
        </p:txBody>
      </p:sp>
    </p:spTree>
    <p:extLst>
      <p:ext uri="{BB962C8B-B14F-4D97-AF65-F5344CB8AC3E}">
        <p14:creationId xmlns:p14="http://schemas.microsoft.com/office/powerpoint/2010/main" val="26278005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Рисунок 1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423657">
            <a:off x="8578473" y="3647553"/>
            <a:ext cx="2241058" cy="1440253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8786" y="3804717"/>
            <a:ext cx="3173764" cy="1749186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919190">
            <a:off x="7508587" y="2609607"/>
            <a:ext cx="1814265" cy="1211929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695140">
            <a:off x="8879146" y="1713635"/>
            <a:ext cx="1826314" cy="1251707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693154">
            <a:off x="7721539" y="1395426"/>
            <a:ext cx="1388361" cy="1317555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2672" y="4288538"/>
            <a:ext cx="2431279" cy="2569462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20885" y="1855519"/>
            <a:ext cx="3782786" cy="1891393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just"/>
            <a:r>
              <a:rPr lang="ru-RU" sz="1900" dirty="0">
                <a:solidFill>
                  <a:schemeClr val="accent1">
                    <a:lumMod val="50000"/>
                  </a:schemeClr>
                </a:solidFill>
              </a:rPr>
              <a:t>Сегодня </a:t>
            </a:r>
            <a:r>
              <a:rPr lang="ru-RU" sz="1900" dirty="0" smtClean="0">
                <a:solidFill>
                  <a:schemeClr val="accent1">
                    <a:lumMod val="50000"/>
                  </a:schemeClr>
                </a:solidFill>
              </a:rPr>
              <a:t>фетр </a:t>
            </a:r>
            <a:r>
              <a:rPr lang="ru-RU" sz="1900" dirty="0">
                <a:solidFill>
                  <a:schemeClr val="accent1">
                    <a:lumMod val="50000"/>
                  </a:schemeClr>
                </a:solidFill>
              </a:rPr>
              <a:t>любимый материал и не только у </a:t>
            </a:r>
            <a:r>
              <a:rPr lang="ru-RU" sz="1900" dirty="0" smtClean="0">
                <a:solidFill>
                  <a:schemeClr val="accent1">
                    <a:lumMod val="50000"/>
                  </a:schemeClr>
                </a:solidFill>
              </a:rPr>
              <a:t>рукодельниц, </a:t>
            </a:r>
            <a:r>
              <a:rPr lang="ru-RU" sz="1900" dirty="0">
                <a:solidFill>
                  <a:schemeClr val="accent1">
                    <a:lumMod val="50000"/>
                  </a:schemeClr>
                </a:solidFill>
              </a:rPr>
              <a:t>практичность и красоту фетра осознали и крупные </a:t>
            </a:r>
            <a:r>
              <a:rPr lang="ru-RU" sz="1900" dirty="0" smtClean="0">
                <a:solidFill>
                  <a:schemeClr val="accent1">
                    <a:lumMod val="50000"/>
                  </a:schemeClr>
                </a:solidFill>
              </a:rPr>
              <a:t>производители, ведущие мировые дизайнеры.</a:t>
            </a:r>
            <a:r>
              <a:rPr lang="ru-RU" sz="1900" dirty="0"/>
              <a:t> </a:t>
            </a:r>
            <a:r>
              <a:rPr lang="ru-RU" sz="1900" dirty="0">
                <a:solidFill>
                  <a:schemeClr val="accent1">
                    <a:lumMod val="50000"/>
                  </a:schemeClr>
                </a:solidFill>
              </a:rPr>
              <a:t>Описать весь перечень изготавливаемых изделий из фетра просто </a:t>
            </a:r>
            <a:r>
              <a:rPr lang="ru-RU" sz="1900" dirty="0" smtClean="0">
                <a:solidFill>
                  <a:schemeClr val="accent1">
                    <a:lumMod val="50000"/>
                  </a:schemeClr>
                </a:solidFill>
              </a:rPr>
              <a:t>невозможно.</a:t>
            </a:r>
            <a:endParaRPr lang="ru-RU" sz="19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77334" y="1930400"/>
            <a:ext cx="3143551" cy="15542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900" dirty="0">
                <a:solidFill>
                  <a:schemeClr val="accent1">
                    <a:lumMod val="50000"/>
                  </a:schemeClr>
                </a:solidFill>
              </a:rPr>
              <a:t>Это и шали, и шарфы, и </a:t>
            </a:r>
            <a:r>
              <a:rPr lang="ru-RU" sz="1900" dirty="0" smtClean="0">
                <a:solidFill>
                  <a:schemeClr val="accent1">
                    <a:lumMod val="50000"/>
                  </a:schemeClr>
                </a:solidFill>
              </a:rPr>
              <a:t>шляпки, </a:t>
            </a:r>
            <a:r>
              <a:rPr lang="ru-RU" sz="1900" dirty="0">
                <a:solidFill>
                  <a:schemeClr val="accent1">
                    <a:lumMod val="50000"/>
                  </a:schemeClr>
                </a:solidFill>
              </a:rPr>
              <a:t>и </a:t>
            </a:r>
            <a:r>
              <a:rPr lang="ru-RU" sz="1900" dirty="0" smtClean="0">
                <a:solidFill>
                  <a:schemeClr val="accent1">
                    <a:lumMod val="50000"/>
                  </a:schemeClr>
                </a:solidFill>
              </a:rPr>
              <a:t>пиджаки, сумки, броши и т.д. </a:t>
            </a:r>
            <a:r>
              <a:rPr lang="ru-RU" sz="1900" dirty="0">
                <a:solidFill>
                  <a:schemeClr val="accent1">
                    <a:lumMod val="50000"/>
                  </a:schemeClr>
                </a:solidFill>
              </a:rPr>
              <a:t>Очень популярны войлочные тапочки</a:t>
            </a:r>
            <a:r>
              <a:rPr lang="ru-RU" sz="1900" dirty="0"/>
              <a:t>. 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72672" y="3624795"/>
            <a:ext cx="3239719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900" dirty="0" smtClean="0">
                <a:solidFill>
                  <a:schemeClr val="accent1">
                    <a:lumMod val="50000"/>
                  </a:schemeClr>
                </a:solidFill>
              </a:rPr>
              <a:t>Фетр широко </a:t>
            </a:r>
            <a:r>
              <a:rPr lang="ru-RU" sz="1900" dirty="0">
                <a:solidFill>
                  <a:schemeClr val="accent1">
                    <a:lumMod val="50000"/>
                  </a:schemeClr>
                </a:solidFill>
              </a:rPr>
              <a:t>используют и для декора интерьера</a:t>
            </a:r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307551">
            <a:off x="6934421" y="3900968"/>
            <a:ext cx="1789913" cy="1199550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3951" y="5359733"/>
            <a:ext cx="2273129" cy="1490634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5377081" y="5553903"/>
            <a:ext cx="4542424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900" b="1" dirty="0" smtClean="0">
                <a:solidFill>
                  <a:schemeClr val="accent1">
                    <a:lumMod val="50000"/>
                  </a:schemeClr>
                </a:solidFill>
              </a:rPr>
              <a:t>В </a:t>
            </a:r>
            <a:r>
              <a:rPr lang="ru-RU" sz="1900" b="1" dirty="0">
                <a:solidFill>
                  <a:schemeClr val="accent1">
                    <a:lumMod val="50000"/>
                  </a:schemeClr>
                </a:solidFill>
              </a:rPr>
              <a:t>Америке в национальном музее дизайна </a:t>
            </a:r>
            <a:r>
              <a:rPr lang="ru-RU" sz="1900" b="1" dirty="0" err="1">
                <a:solidFill>
                  <a:schemeClr val="accent1">
                    <a:lumMod val="50000"/>
                  </a:schemeClr>
                </a:solidFill>
              </a:rPr>
              <a:t>Cooper-Hewitt</a:t>
            </a:r>
            <a:r>
              <a:rPr lang="ru-RU" sz="1900" b="1" dirty="0">
                <a:solidFill>
                  <a:schemeClr val="accent1">
                    <a:lumMod val="50000"/>
                  </a:schemeClr>
                </a:solidFill>
              </a:rPr>
              <a:t> даже проводятся выставки изделий из фетра </a:t>
            </a:r>
            <a:r>
              <a:rPr lang="ru-RU" sz="1900" b="1" dirty="0" err="1">
                <a:solidFill>
                  <a:schemeClr val="accent1">
                    <a:lumMod val="50000"/>
                  </a:schemeClr>
                </a:solidFill>
              </a:rPr>
              <a:t>Fashioning</a:t>
            </a:r>
            <a:r>
              <a:rPr lang="ru-RU" sz="1900" b="1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sz="1900" b="1" dirty="0" err="1">
                <a:solidFill>
                  <a:schemeClr val="accent1">
                    <a:lumMod val="50000"/>
                  </a:schemeClr>
                </a:solidFill>
              </a:rPr>
              <a:t>Felt</a:t>
            </a:r>
            <a:r>
              <a:rPr lang="ru-RU" sz="1900" b="1" dirty="0">
                <a:solidFill>
                  <a:schemeClr val="accent1">
                    <a:lumMod val="50000"/>
                  </a:schemeClr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9900565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06055" y="706056"/>
            <a:ext cx="8579521" cy="1224344"/>
          </a:xfrm>
        </p:spPr>
        <p:txBody>
          <a:bodyPr/>
          <a:lstStyle/>
          <a:p>
            <a:pPr algn="ctr"/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58235"/>
            <a:ext cx="9583838" cy="69162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31794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5490258"/>
          </a:xfrm>
        </p:spPr>
        <p:txBody>
          <a:bodyPr/>
          <a:lstStyle/>
          <a:p>
            <a:pPr algn="ctr"/>
            <a:r>
              <a:rPr lang="ru-RU" dirty="0" smtClean="0"/>
              <a:t/>
            </a:r>
            <a:br>
              <a:rPr lang="ru-RU" dirty="0" smtClean="0"/>
            </a:br>
            <a:r>
              <a:rPr lang="ru-RU" dirty="0"/>
              <a:t/>
            </a:r>
            <a:br>
              <a:rPr lang="ru-RU" dirty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/>
              <a:t/>
            </a:r>
            <a:br>
              <a:rPr lang="ru-RU" dirty="0"/>
            </a:br>
            <a:r>
              <a:rPr lang="ru-RU" sz="4800" b="1" dirty="0" smtClean="0"/>
              <a:t>СПАСИБО ЗА ВНИМАНИЕ!</a:t>
            </a:r>
            <a:endParaRPr lang="ru-RU" sz="4800" b="1" dirty="0"/>
          </a:p>
        </p:txBody>
      </p:sp>
    </p:spTree>
    <p:extLst>
      <p:ext uri="{BB962C8B-B14F-4D97-AF65-F5344CB8AC3E}">
        <p14:creationId xmlns:p14="http://schemas.microsoft.com/office/powerpoint/2010/main" val="40760063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Грань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F496CB"/>
      </a:accent1>
      <a:accent2>
        <a:srgbClr val="BC356F"/>
      </a:accent2>
      <a:accent3>
        <a:srgbClr val="E65331"/>
      </a:accent3>
      <a:accent4>
        <a:srgbClr val="F27E19"/>
      </a:accent4>
      <a:accent5>
        <a:srgbClr val="F2AC19"/>
      </a:accent5>
      <a:accent6>
        <a:srgbClr val="BC80E0"/>
      </a:accent6>
      <a:hlink>
        <a:srgbClr val="EF5285"/>
      </a:hlink>
      <a:folHlink>
        <a:srgbClr val="F77F90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23659B44-6E34-4CE8-8F0D-387DA7996826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190</TotalTime>
  <Words>559</Words>
  <Application>Microsoft Office PowerPoint</Application>
  <PresentationFormat>Широкоэкранный</PresentationFormat>
  <Paragraphs>33</Paragraphs>
  <Slides>11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9" baseType="lpstr">
      <vt:lpstr>Arial</vt:lpstr>
      <vt:lpstr>Arial Black</vt:lpstr>
      <vt:lpstr>Calibri</vt:lpstr>
      <vt:lpstr>Times New Roman</vt:lpstr>
      <vt:lpstr>Trebuchet MS</vt:lpstr>
      <vt:lpstr>Wingdings</vt:lpstr>
      <vt:lpstr>Wingdings 3</vt:lpstr>
      <vt:lpstr>Грань</vt:lpstr>
      <vt:lpstr>МБОУ гимназия № 12 г. Липецка «Гармония»  ТВОРЧЕСКИЙ ПРОЕКТ   Автор проекта: ученица 3 «В» класса   Алина Никитина                                         Руководитель проекта:                                            Татьяна Семеновна Соколова  г. Липецк 2017г </vt:lpstr>
      <vt:lpstr>Тема творческого проекта:    Путь фетра  из древности до современности</vt:lpstr>
      <vt:lpstr>План </vt:lpstr>
      <vt:lpstr>Фетр по-французски означает войлок. Это тот самый материал, из которого изготовлены знакомые всем и каждому валенки.  </vt:lpstr>
      <vt:lpstr>В культурах разных народов сложено множество легенд о происхождении войлока. Вот самые любопытные из них. </vt:lpstr>
      <vt:lpstr>     Древние кочевники-скотоводы довели технологию изготовления войлока до совершенства, поскольку овечьей шерсти было предостаточно.</vt:lpstr>
      <vt:lpstr>Славяне же никогда не были кочевниками и никогда не жили в юртах, а вот о войлоке знали не понаслышке и тоже умели его делать с древних времен. </vt:lpstr>
      <vt:lpstr> Войлок по праву можно считать замечательным даром человечеству, не теряющим своей актуальности по сей день! Однако, не каждый войлок может носить гордое имя фетр.   Фетр-это высший сорт войлока. Ранее он изготавливался только из нежных шелковистых ворсинок меха и пуха кролика, зайца, бобра. Производство было сложным, оно и сейчас использует сильнодействующие химические вещества для лучшего уваливания. Настоящий фетр – это дорогой, элитный материал. </vt:lpstr>
      <vt:lpstr>Сегодня фетр любимый материал и не только у рукодельниц, практичность и красоту фетра осознали и крупные производители, ведущие мировые дизайнеры. Описать весь перечень изготавливаемых изделий из фетра просто невозможно.</vt:lpstr>
      <vt:lpstr>Презентация PowerPoint</vt:lpstr>
      <vt:lpstr>    СПАСИБО ЗА ВНИМАНИЕ!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МБОУ гимназия № 12 г. Липецка ТВОРЧЕСКИЙ ПРОЕКТ   Автор проекта: ученица 3 «В» класса   Алина Никитина                                         Руководитель проекта:                                            Татьяна Семеновна Соколова г. Липецк 2017г </dc:title>
  <dc:creator>Оксана</dc:creator>
  <cp:lastModifiedBy>Оксана</cp:lastModifiedBy>
  <cp:revision>27</cp:revision>
  <dcterms:created xsi:type="dcterms:W3CDTF">2017-03-07T10:26:20Z</dcterms:created>
  <dcterms:modified xsi:type="dcterms:W3CDTF">2017-03-09T13:32:58Z</dcterms:modified>
</cp:coreProperties>
</file>