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58" r:id="rId3"/>
    <p:sldId id="270" r:id="rId4"/>
    <p:sldId id="271" r:id="rId5"/>
    <p:sldId id="274" r:id="rId6"/>
    <p:sldId id="260" r:id="rId7"/>
    <p:sldId id="268" r:id="rId8"/>
    <p:sldId id="261" r:id="rId9"/>
    <p:sldId id="267" r:id="rId10"/>
    <p:sldId id="263" r:id="rId11"/>
    <p:sldId id="273" r:id="rId12"/>
    <p:sldId id="275" r:id="rId13"/>
    <p:sldId id="279" r:id="rId14"/>
    <p:sldId id="278" r:id="rId15"/>
    <p:sldId id="280" r:id="rId16"/>
    <p:sldId id="265" r:id="rId1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706" y="-6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C2C290-4202-4C50-8F87-4CAF9538A25A}" type="datetimeFigureOut">
              <a:rPr lang="ru-RU" smtClean="0"/>
              <a:pPr/>
              <a:t>13.02.2018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7CF4FA-C9F9-4330-9086-AF6CD5F4F11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7CF4FA-C9F9-4330-9086-AF6CD5F4F114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hyperlink" Target="http://2.bp.blogspot.com/-wwfuITe08go/UJIigUTCUwI/AAAAAAAAAV4/AVwMB6mZbMk/s1600/%D0%BF%D1%83%D0%B3+7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cdn.wallpapersafari.com/78/70/XIbU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304801"/>
            <a:ext cx="8229600" cy="1904999"/>
          </a:xfrm>
        </p:spPr>
        <p:txBody>
          <a:bodyPr>
            <a:noAutofit/>
          </a:bodyPr>
          <a:lstStyle/>
          <a:p>
            <a:r>
              <a:rPr lang="ru-RU" sz="5400" dirty="0" smtClean="0">
                <a:solidFill>
                  <a:srgbClr val="002060"/>
                </a:solidFill>
                <a:latin typeface="Monotype Corsiva" pitchFamily="66" charset="0"/>
              </a:rPr>
              <a:t/>
            </a:r>
            <a:br>
              <a:rPr lang="ru-RU" sz="5400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4000" b="1" dirty="0" smtClean="0">
                <a:solidFill>
                  <a:srgbClr val="0070C0"/>
                </a:solidFill>
                <a:latin typeface="Monotype Corsiva" pitchFamily="66" charset="0"/>
              </a:rPr>
              <a:t>«</a:t>
            </a:r>
            <a:r>
              <a:rPr lang="ru-RU" sz="4800" b="1" dirty="0" smtClean="0">
                <a:solidFill>
                  <a:srgbClr val="0070C0"/>
                </a:solidFill>
                <a:latin typeface="Monotype Corsiva" pitchFamily="66" charset="0"/>
              </a:rPr>
              <a:t>Интеллектуальные игры </a:t>
            </a:r>
            <a:br>
              <a:rPr lang="ru-RU" sz="4800" b="1" dirty="0" smtClean="0">
                <a:solidFill>
                  <a:srgbClr val="0070C0"/>
                </a:solidFill>
                <a:latin typeface="Monotype Corsiva" pitchFamily="66" charset="0"/>
              </a:rPr>
            </a:br>
            <a:r>
              <a:rPr lang="ru-RU" sz="4800" b="1" dirty="0" smtClean="0">
                <a:solidFill>
                  <a:srgbClr val="0070C0"/>
                </a:solidFill>
                <a:latin typeface="Monotype Corsiva" pitchFamily="66" charset="0"/>
              </a:rPr>
              <a:t>для развития мышления старших </a:t>
            </a:r>
            <a:br>
              <a:rPr lang="ru-RU" sz="4800" b="1" dirty="0" smtClean="0">
                <a:solidFill>
                  <a:srgbClr val="0070C0"/>
                </a:solidFill>
                <a:latin typeface="Monotype Corsiva" pitchFamily="66" charset="0"/>
              </a:rPr>
            </a:br>
            <a:r>
              <a:rPr lang="ru-RU" sz="4800" b="1" dirty="0" smtClean="0">
                <a:solidFill>
                  <a:srgbClr val="0070C0"/>
                </a:solidFill>
                <a:latin typeface="Monotype Corsiva" pitchFamily="66" charset="0"/>
              </a:rPr>
              <a:t>дошкольников»</a:t>
            </a:r>
            <a:endParaRPr lang="ru-RU" sz="4800" b="1" dirty="0">
              <a:solidFill>
                <a:srgbClr val="0070C0"/>
              </a:solidFill>
              <a:latin typeface="Monotype Corsiva" pitchFamily="66" charset="0"/>
            </a:endParaRPr>
          </a:p>
        </p:txBody>
      </p:sp>
      <p:pic>
        <p:nvPicPr>
          <p:cNvPr id="4098" name="Picture 2" descr="https://im2-tub-ru.yandex.net/i?id=47267e900cfd859ff446623566cf6dfb-l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895600"/>
            <a:ext cx="5423496" cy="36871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dn.wallpapersafari.com/78/70/XIbU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" y="2895600"/>
            <a:ext cx="7086600" cy="2895600"/>
          </a:xfrm>
        </p:spPr>
        <p:txBody>
          <a:bodyPr>
            <a:normAutofit fontScale="40000" lnSpcReduction="20000"/>
          </a:bodyPr>
          <a:lstStyle/>
          <a:p>
            <a:pPr algn="l"/>
            <a:r>
              <a:rPr lang="ru-RU" sz="15000" b="1" dirty="0" smtClean="0">
                <a:solidFill>
                  <a:srgbClr val="FF0000"/>
                </a:solidFill>
                <a:latin typeface="Monotype Corsiva" pitchFamily="66" charset="0"/>
              </a:rPr>
              <a:t>Цель: </a:t>
            </a:r>
          </a:p>
          <a:p>
            <a:pPr algn="l"/>
            <a:r>
              <a:rPr lang="ru-RU" sz="10000" b="1" dirty="0" smtClean="0">
                <a:solidFill>
                  <a:srgbClr val="0070C0"/>
                </a:solidFill>
                <a:latin typeface="Monotype Corsiva" pitchFamily="66" charset="0"/>
              </a:rPr>
              <a:t>знакомство с игровыми приемами развития мышления дошкольников</a:t>
            </a:r>
          </a:p>
          <a:p>
            <a:r>
              <a:rPr lang="ru-RU" sz="8400" b="1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ru-RU" sz="8400" b="1" dirty="0" smtClean="0">
                <a:solidFill>
                  <a:srgbClr val="FF0000"/>
                </a:solidFill>
                <a:latin typeface="Monotype Corsiva" pitchFamily="66" charset="0"/>
              </a:rPr>
            </a:br>
            <a:endParaRPr lang="ru-RU" sz="84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dn.wallpapersafari.com/78/70/XIbU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4800" y="914400"/>
            <a:ext cx="7315200" cy="5486400"/>
          </a:xfrm>
        </p:spPr>
        <p:txBody>
          <a:bodyPr>
            <a:normAutofit/>
          </a:bodyPr>
          <a:lstStyle/>
          <a:p>
            <a:r>
              <a:rPr lang="ru-RU" sz="4800" b="1" i="1" dirty="0" smtClean="0">
                <a:solidFill>
                  <a:srgbClr val="002060"/>
                </a:solidFill>
                <a:latin typeface="Monotype Corsiva" pitchFamily="66" charset="0"/>
              </a:rPr>
              <a:t> </a:t>
            </a:r>
            <a:r>
              <a:rPr lang="ru-RU" sz="6000" b="1" i="1" dirty="0" smtClean="0">
                <a:solidFill>
                  <a:srgbClr val="FF0000"/>
                </a:solidFill>
                <a:latin typeface="Monotype Corsiva" pitchFamily="66" charset="0"/>
              </a:rPr>
              <a:t>Игра </a:t>
            </a:r>
            <a:r>
              <a:rPr lang="ru-RU" sz="4000" b="1" dirty="0" smtClean="0">
                <a:solidFill>
                  <a:srgbClr val="0070C0"/>
                </a:solidFill>
                <a:latin typeface="Monotype Corsiva" pitchFamily="66" charset="0"/>
              </a:rPr>
              <a:t>– это ведущий вид деятельности ребенка. В игре развиваются все психические процессы (память, мышление, творческие способности и т.д.). Огромное влияние </a:t>
            </a:r>
            <a:r>
              <a:rPr lang="ru-RU" sz="4000" b="1" i="1" dirty="0" smtClean="0">
                <a:solidFill>
                  <a:srgbClr val="0070C0"/>
                </a:solidFill>
                <a:latin typeface="Monotype Corsiva" pitchFamily="66" charset="0"/>
              </a:rPr>
              <a:t>игра</a:t>
            </a:r>
            <a:r>
              <a:rPr lang="ru-RU" sz="4000" b="1" dirty="0" smtClean="0">
                <a:solidFill>
                  <a:srgbClr val="0070C0"/>
                </a:solidFill>
                <a:latin typeface="Monotype Corsiva" pitchFamily="66" charset="0"/>
              </a:rPr>
              <a:t> оказывает на умственное развитие, речевое развитие, физическое развитие</a:t>
            </a:r>
            <a:r>
              <a:rPr lang="ru-RU" dirty="0" smtClean="0">
                <a:solidFill>
                  <a:srgbClr val="0070C0"/>
                </a:solidFill>
                <a:latin typeface="Monotype Corsiva" pitchFamily="66" charset="0"/>
              </a:rPr>
              <a:t>.</a:t>
            </a:r>
            <a:endParaRPr lang="ru-RU" dirty="0">
              <a:solidFill>
                <a:srgbClr val="0070C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dn.wallpapersafari.com/78/70/XIbU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4800" y="228601"/>
            <a:ext cx="7315200" cy="6324599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rgbClr val="FF0000"/>
                </a:solidFill>
                <a:latin typeface="Monotype Corsiva" pitchFamily="66" charset="0"/>
              </a:rPr>
              <a:t>«</a:t>
            </a:r>
            <a:r>
              <a:rPr lang="ru-RU" sz="4000" b="1" dirty="0" err="1" smtClean="0">
                <a:solidFill>
                  <a:srgbClr val="FF0000"/>
                </a:solidFill>
                <a:latin typeface="Monotype Corsiva" pitchFamily="66" charset="0"/>
              </a:rPr>
              <a:t>Танграмм</a:t>
            </a:r>
            <a: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  <a:t>»</a:t>
            </a:r>
            <a:r>
              <a:rPr lang="ru-RU" sz="3600" b="1" dirty="0" smtClean="0">
                <a:solidFill>
                  <a:srgbClr val="0070C0"/>
                </a:solidFill>
                <a:latin typeface="Monotype Corsiva" pitchFamily="66" charset="0"/>
              </a:rPr>
              <a:t/>
            </a:r>
            <a:br>
              <a:rPr lang="ru-RU" sz="3600" b="1" dirty="0" smtClean="0">
                <a:solidFill>
                  <a:srgbClr val="0070C0"/>
                </a:solidFill>
                <a:latin typeface="Monotype Corsiva" pitchFamily="66" charset="0"/>
              </a:rPr>
            </a:br>
            <a:r>
              <a:rPr lang="ru-RU" sz="3600" b="1" dirty="0" smtClean="0">
                <a:solidFill>
                  <a:srgbClr val="0070C0"/>
                </a:solidFill>
                <a:latin typeface="Monotype Corsiva" pitchFamily="66" charset="0"/>
              </a:rPr>
              <a:t> Это старинная восточная головоломка из фигур, получившихся при разрезании квадрата на 7 частей. В результате складывания этих частей друг с другом получаются плоские фигуры, контуры которых напоминают всевозможные предметы, начиная от человека, животных и заканчивая орудиями труда и предметами обихода. </a:t>
            </a:r>
            <a:r>
              <a:rPr lang="ru-RU" sz="5400" b="1" dirty="0" smtClean="0">
                <a:solidFill>
                  <a:srgbClr val="0070C0"/>
                </a:solidFill>
              </a:rPr>
              <a:t/>
            </a:r>
            <a:br>
              <a:rPr lang="ru-RU" sz="5400" b="1" dirty="0" smtClean="0">
                <a:solidFill>
                  <a:srgbClr val="0070C0"/>
                </a:solidFill>
              </a:rPr>
            </a:br>
            <a:endParaRPr lang="ru-RU" sz="5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dn.wallpapersafari.com/78/70/XIbU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304800"/>
            <a:ext cx="7086600" cy="3810000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Monotype Corsiva" pitchFamily="66" charset="0"/>
              </a:rPr>
              <a:t>С танграммом ребенок научится анализировать изображения, выделять в них геометрические фигуры, научится визуально разбивать целый объект на части, и наоборот - составлять из элементов заданную модель, а самое главное - логически мыслить.</a:t>
            </a:r>
          </a:p>
          <a:p>
            <a:endParaRPr lang="ru-RU" dirty="0"/>
          </a:p>
        </p:txBody>
      </p:sp>
      <p:pic>
        <p:nvPicPr>
          <p:cNvPr id="5" name="Рисунок 4" descr="танграм для детей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3962400"/>
            <a:ext cx="2319655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magiccubes.ru/photos/megiccubes_tangram_shema_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0400" y="3810000"/>
            <a:ext cx="4343400" cy="2590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cdn.wallpapersafari.com/78/70/XIbUE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1\Рабочий стол\фото новые\Изображение 0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304800"/>
            <a:ext cx="3759200" cy="2819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 descr="C:\Documents and Settings\1\Рабочий стол\фото новые\Изображение 05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14800" y="228600"/>
            <a:ext cx="3759200" cy="2819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1" descr="C:\Documents and Settings\1\Рабочий стол\фото новые\Изображение 05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" y="3581400"/>
            <a:ext cx="3759200" cy="2819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9" name="Picture 5" descr="C:\Documents and Settings\1\Рабочий стол\фото новые\Изображение 05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91000" y="3657600"/>
            <a:ext cx="3759200" cy="2819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dn.wallpapersafari.com/78/70/XIbU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95400" y="228601"/>
            <a:ext cx="5867400" cy="1981199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Monotype Corsiva" pitchFamily="66" charset="0"/>
              </a:rPr>
              <a:t>Деревянный стол стоит,</a:t>
            </a:r>
            <a:br>
              <a:rPr lang="ru-RU" sz="3600" b="1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Monotype Corsiva" pitchFamily="66" charset="0"/>
              </a:rPr>
              <a:t>А на нём что-то лежит.</a:t>
            </a:r>
            <a:br>
              <a:rPr lang="ru-RU" sz="3600" b="1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Monotype Corsiva" pitchFamily="66" charset="0"/>
              </a:rPr>
              <a:t>Ты тихонько подойдёшь</a:t>
            </a:r>
            <a:br>
              <a:rPr lang="ru-RU" sz="3600" b="1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Monotype Corsiva" pitchFamily="66" charset="0"/>
              </a:rPr>
              <a:t>И тогда уж всё поймёшь.</a:t>
            </a:r>
            <a:endParaRPr lang="ru-RU" sz="36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48200" y="2667000"/>
            <a:ext cx="3733800" cy="3962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Monotype Corsiva" pitchFamily="66" charset="0"/>
              </a:rPr>
              <a:t>На кусочках есть картинки.</a:t>
            </a:r>
            <a:br>
              <a:rPr lang="ru-RU" b="1" dirty="0" smtClean="0">
                <a:solidFill>
                  <a:srgbClr val="0070C0"/>
                </a:solidFill>
                <a:latin typeface="Monotype Corsiva" pitchFamily="66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Monotype Corsiva" pitchFamily="66" charset="0"/>
              </a:rPr>
              <a:t>Ловко ты соединяешь</a:t>
            </a:r>
            <a:br>
              <a:rPr lang="ru-RU" b="1" dirty="0" smtClean="0">
                <a:solidFill>
                  <a:srgbClr val="0070C0"/>
                </a:solidFill>
                <a:latin typeface="Monotype Corsiva" pitchFamily="66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Monotype Corsiva" pitchFamily="66" charset="0"/>
              </a:rPr>
              <a:t>Те кусочки как пушинки</a:t>
            </a:r>
            <a:br>
              <a:rPr lang="ru-RU" b="1" dirty="0" smtClean="0">
                <a:solidFill>
                  <a:srgbClr val="0070C0"/>
                </a:solidFill>
                <a:latin typeface="Monotype Corsiva" pitchFamily="66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Monotype Corsiva" pitchFamily="66" charset="0"/>
              </a:rPr>
              <a:t>И картину получаешь.</a:t>
            </a:r>
            <a:endParaRPr lang="ru-RU" b="1" dirty="0">
              <a:solidFill>
                <a:srgbClr val="0070C0"/>
              </a:solidFill>
              <a:latin typeface="Monotype Corsiva" pitchFamily="66" charset="0"/>
            </a:endParaRPr>
          </a:p>
        </p:txBody>
      </p:sp>
      <p:pic>
        <p:nvPicPr>
          <p:cNvPr id="26626" name="Picture 2" descr="C:\Documents and Settings\1\Рабочий стол\фото новые\Изображение 0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2895600"/>
            <a:ext cx="4419600" cy="33718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cdn.wallpapersafari.com/78/70/XIbU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4" name="Picture 2" descr="C:\Documents and Settings\1\Рабочий стол\фото новые\Изображение 0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0400" y="457200"/>
            <a:ext cx="4368800" cy="3276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3555" name="Picture 3" descr="C:\Documents and Settings\1\Рабочий стол\фото новые\Изображение 0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0" y="3200400"/>
            <a:ext cx="4368800" cy="3276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dn.wallpapersafari.com/78/70/XIbU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00400" y="228601"/>
            <a:ext cx="4724400" cy="24384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Monotype Corsiva" pitchFamily="66" charset="0"/>
              </a:rPr>
              <a:t>Я приглашаю вас на тур,</a:t>
            </a:r>
            <a:br>
              <a:rPr lang="ru-RU" sz="2800" b="1" dirty="0" smtClean="0">
                <a:solidFill>
                  <a:srgbClr val="0070C0"/>
                </a:solidFill>
                <a:latin typeface="Monotype Corsiva" pitchFamily="66" charset="0"/>
              </a:rPr>
            </a:br>
            <a:r>
              <a:rPr lang="ru-RU" sz="2800" b="1" dirty="0" smtClean="0">
                <a:solidFill>
                  <a:srgbClr val="0070C0"/>
                </a:solidFill>
                <a:latin typeface="Monotype Corsiva" pitchFamily="66" charset="0"/>
              </a:rPr>
              <a:t>Заглянем вместе в мир фигур:</a:t>
            </a:r>
            <a:br>
              <a:rPr lang="ru-RU" sz="2800" b="1" dirty="0" smtClean="0">
                <a:solidFill>
                  <a:srgbClr val="0070C0"/>
                </a:solidFill>
                <a:latin typeface="Monotype Corsiva" pitchFamily="66" charset="0"/>
              </a:rPr>
            </a:br>
            <a:r>
              <a:rPr lang="ru-RU" sz="2800" b="1" dirty="0" smtClean="0">
                <a:solidFill>
                  <a:srgbClr val="0070C0"/>
                </a:solidFill>
                <a:latin typeface="Monotype Corsiva" pitchFamily="66" charset="0"/>
              </a:rPr>
              <a:t>Прямоугольник, ромб, квадрат</a:t>
            </a:r>
            <a:br>
              <a:rPr lang="ru-RU" sz="2800" b="1" dirty="0" smtClean="0">
                <a:solidFill>
                  <a:srgbClr val="0070C0"/>
                </a:solidFill>
                <a:latin typeface="Monotype Corsiva" pitchFamily="66" charset="0"/>
              </a:rPr>
            </a:br>
            <a:r>
              <a:rPr lang="ru-RU" sz="2800" b="1" dirty="0" smtClean="0">
                <a:solidFill>
                  <a:srgbClr val="0070C0"/>
                </a:solidFill>
                <a:latin typeface="Monotype Corsiva" pitchFamily="66" charset="0"/>
              </a:rPr>
              <a:t>Представить их я буду рад.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3733800"/>
            <a:ext cx="3657600" cy="2743200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Круг, треугольник и овал,</a:t>
            </a:r>
            <a:b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Их рядом я поставил</a:t>
            </a:r>
            <a:b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А вас хотел бы попросить</a:t>
            </a:r>
            <a:b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Сказать, что я составил!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5" name="Picture 2" descr="C:\Documents and Settings\1\Рабочий стол\Фото моей группы\IMG_20161014_0958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457200"/>
            <a:ext cx="2819400" cy="31065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Picture 3" descr="K:\DCIM\Camera\IMG_20161014_0943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2895599"/>
            <a:ext cx="3285914" cy="33528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dn.wallpapersafari.com/78/70/XIbU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" y="304801"/>
            <a:ext cx="7696200" cy="2971799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Световой стол с волшебным песком</a:t>
            </a:r>
            <a:r>
              <a:rPr lang="ru-RU" sz="3100" b="1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ru-RU" sz="3100" b="1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31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 Рисование песком - новый и одновременно простой вид изобразительной деятельности дошкольников.</a:t>
            </a:r>
            <a:br>
              <a:rPr lang="ru-RU" sz="31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 Данный вид творчества позволяет преодолеть чувство страха, выразить в рисунке чувства и эмоции, дает свободу, вселяет уверенность в своих силах. </a:t>
            </a:r>
            <a:r>
              <a:rPr 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Monotype Corsiva" pitchFamily="66" charset="0"/>
              </a:rPr>
            </a:br>
            <a:endParaRPr lang="ru-RU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5" name="Рисунок 4" descr="http://raipark.ru/images/111/April/img-20150923223546-914.jpg"/>
          <p:cNvPicPr/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219200" y="3048000"/>
            <a:ext cx="5410200" cy="3581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dn.wallpapersafari.com/78/70/XIbU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" y="228601"/>
            <a:ext cx="8001000" cy="3047999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  <a:t>Логические блоки Дьенеша</a:t>
            </a:r>
            <a:r>
              <a:rPr lang="ru-RU" sz="3200" dirty="0" smtClean="0">
                <a:solidFill>
                  <a:srgbClr val="002060"/>
                </a:solidFill>
                <a:latin typeface="Monotype Corsiva" pitchFamily="66" charset="0"/>
              </a:rPr>
              <a:t/>
            </a:r>
            <a:br>
              <a:rPr lang="ru-RU" sz="3200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3600" b="1" u="sng" dirty="0" smtClean="0">
                <a:solidFill>
                  <a:srgbClr val="0070C0"/>
                </a:solidFill>
                <a:latin typeface="Monotype Corsiva" pitchFamily="66" charset="0"/>
              </a:rPr>
              <a:t> Игры с Блоками Дьенеша</a:t>
            </a:r>
            <a:r>
              <a:rPr lang="ru-RU" sz="3600" b="1" dirty="0" smtClean="0">
                <a:solidFill>
                  <a:srgbClr val="0070C0"/>
                </a:solidFill>
                <a:latin typeface="Monotype Corsiva" pitchFamily="66" charset="0"/>
              </a:rPr>
              <a:t> способствуют развитию логических, комбинаторных, аналитических способностей детей. Ребенок,  разделяет блоки по свойствам, запоминает и обобщает.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5" name="Рисунок 4" descr="http://www.sveto.ru/images/dienesh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3200400"/>
            <a:ext cx="42672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dn.wallpapersafari.com/78/70/XIbU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"/>
            <a:ext cx="7315200" cy="1219200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rgbClr val="002060"/>
                </a:solidFill>
                <a:latin typeface="Monotype Corsiva" pitchFamily="66" charset="0"/>
              </a:rPr>
              <a:t/>
            </a:r>
            <a:br>
              <a:rPr lang="ru-RU" sz="3100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3100" dirty="0" smtClean="0">
                <a:solidFill>
                  <a:srgbClr val="002060"/>
                </a:solidFill>
                <a:latin typeface="Monotype Corsiva" pitchFamily="66" charset="0"/>
              </a:rPr>
              <a:t/>
            </a:r>
            <a:br>
              <a:rPr lang="ru-RU" sz="3100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  <a:t>Цветные палочки Кюизенера</a:t>
            </a:r>
            <a:br>
              <a:rPr lang="ru-RU" sz="4000" b="1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3100" dirty="0" smtClean="0">
                <a:solidFill>
                  <a:srgbClr val="FF0000"/>
                </a:solidFill>
                <a:latin typeface="Monotype Corsiva" pitchFamily="66" charset="0"/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ru-RU" sz="3200" dirty="0" smtClean="0">
                <a:solidFill>
                  <a:srgbClr val="FF0000"/>
                </a:solidFill>
                <a:latin typeface="Monotype Corsiva" pitchFamily="66" charset="0"/>
              </a:rPr>
            </a:br>
            <a:endParaRPr lang="ru-RU" sz="32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" y="914400"/>
            <a:ext cx="7848600" cy="236220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Monotype Corsiva" pitchFamily="66" charset="0"/>
              </a:rPr>
              <a:t>Способствуют развитию детского творчества, фантазии и воображения, познавательной активности, мелкой моторики, наглядно-действенного мышления, внимания, пространственного ориентирования, комбинаторных и конструктивных способностей</a:t>
            </a:r>
            <a:r>
              <a:rPr lang="ru-RU" sz="2800" b="1" dirty="0" smtClean="0">
                <a:solidFill>
                  <a:srgbClr val="0070C0"/>
                </a:solidFill>
                <a:latin typeface="Monotype Corsiva" pitchFamily="66" charset="0"/>
              </a:rPr>
              <a:t>.</a:t>
            </a:r>
          </a:p>
          <a:p>
            <a:endParaRPr lang="ru-RU" sz="1000" dirty="0"/>
          </a:p>
        </p:txBody>
      </p:sp>
      <p:pic>
        <p:nvPicPr>
          <p:cNvPr id="5" name="Рисунок 4" descr="http://overgraph.ru/images/764563_palochki-schetnye-cvetnye-kuizener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3962400"/>
            <a:ext cx="4419600" cy="26827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dn.wallpapersafari.com/78/70/XIbU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s://i.mycdn.me/image?t=3&amp;bid=848819035991&amp;id=848819035991&amp;plc=WEB&amp;tkn=*3vXU7lKeKlXRjW7q4Z19bNSGu0I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99166">
            <a:off x="976992" y="1185094"/>
            <a:ext cx="6121874" cy="5187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81000" y="304800"/>
            <a:ext cx="7239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Monotype Corsiva" pitchFamily="66" charset="0"/>
                <a:cs typeface="Arial" pitchFamily="34" charset="0"/>
              </a:rPr>
              <a:t>Игры с пуговицами и камушками</a:t>
            </a:r>
            <a:endParaRPr lang="ru-RU" sz="3600" b="1" dirty="0">
              <a:solidFill>
                <a:srgbClr val="FF0000"/>
              </a:solidFill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dn.wallpapersafari.com/78/70/XIbU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1\Desktop\DSCN41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124200"/>
            <a:ext cx="4470400" cy="3352800"/>
          </a:xfrm>
          <a:prstGeom prst="rect">
            <a:avLst/>
          </a:prstGeom>
          <a:noFill/>
        </p:spPr>
      </p:pic>
      <p:pic>
        <p:nvPicPr>
          <p:cNvPr id="5" name="Рисунок 4" descr="http://2.bp.blogspot.com/-wwfuITe08go/UJIigUTCUwI/AAAAAAAAAV4/AVwMB6mZbMk/s320/%D0%BF%D1%83%D0%B3+7.jpg">
            <a:hlinkClick r:id="rId4"/>
          </p:cNvPr>
          <p:cNvPicPr/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124200" y="228600"/>
            <a:ext cx="4075488" cy="3109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dn.wallpapersafari.com/78/70/XIbU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Users\1\Desktop\Старый компьютер\фотографии\педагог-психолог-ФОТО\ФОТО -Разв. среда П-П\DSCN41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2971800"/>
            <a:ext cx="4902200" cy="3676650"/>
          </a:xfrm>
          <a:prstGeom prst="rect">
            <a:avLst/>
          </a:prstGeom>
          <a:noFill/>
        </p:spPr>
      </p:pic>
      <p:pic>
        <p:nvPicPr>
          <p:cNvPr id="6" name="Picture 2" descr="C:\Users\1\Desktop\Старый компьютер\фотографии\педагог-психолог-ФОТО\ФОТО -Разв. среда П-П\DSCN417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228600"/>
            <a:ext cx="4266718" cy="3200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dn.wallpapersafari.com/78/70/XIbU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4800" y="457200"/>
            <a:ext cx="7467600" cy="571500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0070C0"/>
                </a:solidFill>
                <a:latin typeface="Monotype Corsiva" pitchFamily="66" charset="0"/>
              </a:rPr>
              <a:t>Успехов вам и больше веры в себя </a:t>
            </a:r>
            <a:r>
              <a:rPr lang="ru-RU" sz="5400" b="1" smtClean="0">
                <a:solidFill>
                  <a:srgbClr val="0070C0"/>
                </a:solidFill>
                <a:latin typeface="Monotype Corsiva" pitchFamily="66" charset="0"/>
              </a:rPr>
              <a:t>и в возможности </a:t>
            </a:r>
            <a:endParaRPr lang="ru-RU" sz="5400" b="1" dirty="0" smtClean="0">
              <a:solidFill>
                <a:srgbClr val="0070C0"/>
              </a:solidFill>
              <a:latin typeface="Monotype Corsiva" pitchFamily="66" charset="0"/>
            </a:endParaRPr>
          </a:p>
          <a:p>
            <a:r>
              <a:rPr lang="ru-RU" sz="5400" b="1" dirty="0" smtClean="0">
                <a:solidFill>
                  <a:srgbClr val="0070C0"/>
                </a:solidFill>
                <a:latin typeface="Monotype Corsiva" pitchFamily="66" charset="0"/>
              </a:rPr>
              <a:t>своего ребенка!</a:t>
            </a:r>
          </a:p>
          <a:p>
            <a:r>
              <a:rPr lang="ru-RU" sz="5400" b="1" dirty="0" smtClean="0">
                <a:solidFill>
                  <a:srgbClr val="FF0000"/>
                </a:solidFill>
                <a:latin typeface="Monotype Corsiva" pitchFamily="66" charset="0"/>
              </a:rPr>
              <a:t>Спасибо за внимание!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47800" y="4648200"/>
            <a:ext cx="6172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dirty="0" smtClean="0">
                <a:solidFill>
                  <a:srgbClr val="0070C0"/>
                </a:solidFill>
                <a:latin typeface="Monotype Corsiva" pitchFamily="66" charset="0"/>
              </a:rPr>
              <a:t>Подготовили и провели: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Monotype Corsiva" pitchFamily="66" charset="0"/>
              </a:rPr>
              <a:t>Педагог-психолог: Коноплёва Людмила Викторовна</a:t>
            </a:r>
            <a:endParaRPr lang="ru-RU" sz="2400" b="1" dirty="0" smtClean="0">
              <a:solidFill>
                <a:srgbClr val="0070C0"/>
              </a:solidFill>
            </a:endParaRPr>
          </a:p>
          <a:p>
            <a:r>
              <a:rPr lang="ru-RU" sz="2400" b="1" dirty="0" smtClean="0">
                <a:solidFill>
                  <a:srgbClr val="0070C0"/>
                </a:solidFill>
                <a:latin typeface="Monotype Corsiva" pitchFamily="66" charset="0"/>
              </a:rPr>
              <a:t>Воспитатели:       </a:t>
            </a:r>
            <a:r>
              <a:rPr lang="ru-RU" sz="2400" b="1" dirty="0" err="1" smtClean="0">
                <a:solidFill>
                  <a:srgbClr val="0070C0"/>
                </a:solidFill>
                <a:latin typeface="Monotype Corsiva" pitchFamily="66" charset="0"/>
              </a:rPr>
              <a:t>Ханефт</a:t>
            </a:r>
            <a:r>
              <a:rPr lang="ru-RU" sz="2400" b="1" dirty="0" smtClean="0">
                <a:solidFill>
                  <a:srgbClr val="0070C0"/>
                </a:solidFill>
                <a:latin typeface="Monotype Corsiva" pitchFamily="66" charset="0"/>
              </a:rPr>
              <a:t> Алена Александровна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Monotype Corsiva" pitchFamily="66" charset="0"/>
              </a:rPr>
              <a:t>                                Гринёва Светлана Петровна              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653</TotalTime>
  <Words>147</Words>
  <Application>Microsoft Office PowerPoint</Application>
  <PresentationFormat>Экран (4:3)</PresentationFormat>
  <Paragraphs>24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Office Theme</vt:lpstr>
      <vt:lpstr> «Интеллектуальные игры  для развития мышления старших  дошкольников»</vt:lpstr>
      <vt:lpstr>Слайд 2</vt:lpstr>
      <vt:lpstr>Слайд 3</vt:lpstr>
      <vt:lpstr>«Танграмм»  Это старинная восточная головоломка из фигур, получившихся при разрезании квадрата на 7 частей. В результате складывания этих частей друг с другом получаются плоские фигуры, контуры которых напоминают всевозможные предметы, начиная от человека, животных и заканчивая орудиями труда и предметами обихода.  </vt:lpstr>
      <vt:lpstr>Слайд 5</vt:lpstr>
      <vt:lpstr>Слайд 6</vt:lpstr>
      <vt:lpstr>Деревянный стол стоит, А на нём что-то лежит. Ты тихонько подойдёшь И тогда уж всё поймёшь.</vt:lpstr>
      <vt:lpstr>Слайд 8</vt:lpstr>
      <vt:lpstr>Я приглашаю вас на тур, Заглянем вместе в мир фигур: Прямоугольник, ромб, квадрат Представить их я буду рад.</vt:lpstr>
      <vt:lpstr>Световой стол с волшебным песком  Рисование песком - новый и одновременно простой вид изобразительной деятельности дошкольников.  Данный вид творчества позволяет преодолеть чувство страха, выразить в рисунке чувства и эмоции, дает свободу, вселяет уверенность в своих силах.  </vt:lpstr>
      <vt:lpstr>Логические блоки Дьенеша  Игры с Блоками Дьенеша способствуют развитию логических, комбинаторных, аналитических способностей детей. Ребенок,  разделяет блоки по свойствам, запоминает и обобщает. </vt:lpstr>
      <vt:lpstr>  Цветные палочки Кюизенера   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1</cp:lastModifiedBy>
  <cp:revision>72</cp:revision>
  <dcterms:modified xsi:type="dcterms:W3CDTF">2018-02-12T17:23:38Z</dcterms:modified>
</cp:coreProperties>
</file>