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B5EDF6-A1FF-433D-BB90-1F3398A00BC4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C9B3E6-C77D-4518-830F-A6F24434EC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1540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9B3E6-C77D-4518-830F-A6F24434EC2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4996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9552" y="620688"/>
            <a:ext cx="8208912" cy="55054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Технологическая карта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урока литературного чтения во 2 классе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тема: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В.Беспальков «Совушка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Урок подготовил:</a:t>
            </a:r>
          </a:p>
          <a:p>
            <a:pPr marL="0" indent="0" algn="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marL="0" indent="0" algn="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МБОУ СОШ №9 </a:t>
            </a:r>
          </a:p>
          <a:p>
            <a:pPr marL="0" indent="0" algn="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Дроздова Ольга Александровна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2" descr="C:\Users\Тамара\Desktop\совуш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08920"/>
            <a:ext cx="2475134" cy="3448099"/>
          </a:xfrm>
          <a:prstGeom prst="ellipse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356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99592" y="1052736"/>
            <a:ext cx="7632848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урока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В.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Беспальков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«Совушка»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   урока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Урок изучения нового материала.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 урока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 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Формировать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представление о рассказе как литературном жанре. Способствовать воспитанию эмоционально-ценностного отношения к действительности.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Научить 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использовать приобретённые знания  на практике.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Основное содержание темы: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Актуализация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известных литературных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жанров.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Актуализировать умение определять литературный жанр произведения по его названию и обосновывать своё мнение.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Закрепление 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понятия «рассказ».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Закрепить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алгоритм работы с содержанием рассказа.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Рассказ В.Беспалькова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«Совушка»</a:t>
            </a:r>
          </a:p>
          <a:p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445224"/>
            <a:ext cx="648072" cy="68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131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889844"/>
            <a:ext cx="784887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Термины и понятия: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              Жанр, сказка, басня, былина, рассказ, статья.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Задачи урока: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Ознакомить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ребят с творчеством В.Беспалькова.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Обучать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выразительному чтению и выражению собственного отношения к событиям, героям, их поступкам.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Учить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работать с «информационным полем»;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Учить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планировать свою деятельность;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монологическую речь учащихся, память, внимание;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Воспитывать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любовь к  труду, школе, людям, природе.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3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373216"/>
            <a:ext cx="720080" cy="7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39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47248" cy="720080"/>
          </a:xfrm>
        </p:spPr>
        <p:txBody>
          <a:bodyPr>
            <a:normAutofit/>
          </a:bodyPr>
          <a:lstStyle/>
          <a:p>
            <a:r>
              <a:rPr lang="ru-RU" sz="2000" dirty="0"/>
              <a:t>Планируемые результаты: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67544" y="964392"/>
            <a:ext cx="8229600" cy="50719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Универсальные учебные действия</a:t>
            </a:r>
          </a:p>
          <a:p>
            <a:pPr marL="0" indent="0">
              <a:buNone/>
            </a:pPr>
            <a:r>
              <a:rPr lang="ru-RU" sz="1400" i="1" u="sng" dirty="0" smtClean="0">
                <a:latin typeface="Times New Roman" pitchFamily="18" charset="0"/>
                <a:cs typeface="Times New Roman" pitchFamily="18" charset="0"/>
              </a:rPr>
              <a:t>Предметные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: 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Указывать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критерии для определения жанров произведений.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Представлять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произведения.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Рассказывать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правила поведения 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лесу, 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гостях.</a:t>
            </a:r>
          </a:p>
          <a:p>
            <a:pPr marL="0" indent="0">
              <a:buNone/>
            </a:pPr>
            <a:r>
              <a:rPr lang="ru-RU" sz="1400" i="1" u="sng" dirty="0" smtClean="0">
                <a:latin typeface="Times New Roman" pitchFamily="18" charset="0"/>
                <a:cs typeface="Times New Roman" pitchFamily="18" charset="0"/>
              </a:rPr>
              <a:t>Познавательные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 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Раскрывать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значение выражений «жанры произведений», «названия произведений»; определять произведение  и   обосновывать своё мнение; использовать приобретённые знания  на практике. Ориентироваться в учебнике (на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развороте, в оглавлении, 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условных обозначениях. Находить ответы на вопросы 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тексте, иллюстрации </a:t>
            </a:r>
          </a:p>
          <a:p>
            <a:pPr marL="0" indent="0">
              <a:buNone/>
            </a:pPr>
            <a:r>
              <a:rPr lang="ru-RU" sz="1400" i="1" u="sng" dirty="0" smtClean="0">
                <a:latin typeface="Times New Roman" pitchFamily="18" charset="0"/>
                <a:cs typeface="Times New Roman" pitchFamily="18" charset="0"/>
              </a:rPr>
              <a:t>Регулятивные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 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Формировать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социальную роль ученика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Формировать положительное  отношение к учению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Учить ставить  учебную задачу, соотносить полученный результат с поставленной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задачей. </a:t>
            </a:r>
          </a:p>
          <a:p>
            <a:pPr marL="0" indent="0">
              <a:buNone/>
            </a:pPr>
            <a:r>
              <a:rPr lang="ru-RU" sz="1400" i="1" u="sng" dirty="0" smtClean="0">
                <a:latin typeface="Times New Roman" pitchFamily="18" charset="0"/>
                <a:cs typeface="Times New Roman" pitchFamily="18" charset="0"/>
              </a:rPr>
              <a:t>Коммуникативные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 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Адекватно использовать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речевые средства для представления результата деятельности. 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умение слушать и    вступать в диалог. Делать выводы в результате совместной работы класса и учителя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u="sng" dirty="0">
                <a:latin typeface="Times New Roman" pitchFamily="18" charset="0"/>
                <a:cs typeface="Times New Roman" pitchFamily="18" charset="0"/>
              </a:rPr>
              <a:t>Личностные результаты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 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Проявлять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интерес к изучению темы.  Проявление желания читать рассказы. Развивать: умения работать с текстом ,ценностное отношение к умению выявлять проблему.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Проявлять позитивное отношение к   процессу создания советов по правилам поведения. Осознавать собственную успешность  при изучении    учебной темы. </a:t>
            </a:r>
          </a:p>
          <a:p>
            <a:endParaRPr lang="ru-RU" sz="1400" dirty="0"/>
          </a:p>
        </p:txBody>
      </p:sp>
      <p:pic>
        <p:nvPicPr>
          <p:cNvPr id="4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733256"/>
            <a:ext cx="792088" cy="84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8563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7544" y="1268760"/>
            <a:ext cx="7920880" cy="4569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700" u="sng" dirty="0">
                <a:latin typeface="Times New Roman" pitchFamily="18" charset="0"/>
                <a:cs typeface="Times New Roman" pitchFamily="18" charset="0"/>
              </a:rPr>
              <a:t>Методы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словесный,  игровой, наглядный,   метод взаимодействия и самоконтроля.</a:t>
            </a:r>
          </a:p>
          <a:p>
            <a:pPr marL="0" indent="0">
              <a:buNone/>
            </a:pPr>
            <a:r>
              <a:rPr lang="ru-RU" sz="1700" u="sng" dirty="0">
                <a:latin typeface="Times New Roman" pitchFamily="18" charset="0"/>
                <a:cs typeface="Times New Roman" pitchFamily="18" charset="0"/>
              </a:rPr>
              <a:t>Формы организации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коллективная, индивидуальная.</a:t>
            </a:r>
          </a:p>
          <a:p>
            <a:pPr marL="0" indent="0">
              <a:buNone/>
            </a:pPr>
            <a:r>
              <a:rPr lang="ru-RU" sz="1700" u="sng" dirty="0">
                <a:latin typeface="Times New Roman" pitchFamily="18" charset="0"/>
                <a:cs typeface="Times New Roman" pitchFamily="18" charset="0"/>
              </a:rPr>
              <a:t>Технологии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развивающее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обучение, здоровьесберегающее обучение.</a:t>
            </a:r>
          </a:p>
          <a:p>
            <a:pPr marL="0" indent="0">
              <a:buNone/>
            </a:pPr>
            <a:r>
              <a:rPr lang="ru-RU" sz="1700" u="sng" dirty="0">
                <a:latin typeface="Times New Roman" pitchFamily="18" charset="0"/>
                <a:cs typeface="Times New Roman" pitchFamily="18" charset="0"/>
              </a:rPr>
              <a:t>Оборудование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:  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Интерактивная доска. Презентация к уроку.  Учебник «Литературное чтение» ч. 1. Портрет В.Беспалькова, рабочая тетрадь №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1, контрольные листы,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алгоритм диагностики произведения.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94515" y="5598194"/>
            <a:ext cx="746309" cy="79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822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Технологическая карта урока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50686403"/>
              </p:ext>
            </p:extLst>
          </p:nvPr>
        </p:nvGraphicFramePr>
        <p:xfrm>
          <a:off x="457200" y="1556792"/>
          <a:ext cx="8229599" cy="48960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0392"/>
                <a:gridCol w="650561"/>
                <a:gridCol w="2261242"/>
                <a:gridCol w="1368347"/>
                <a:gridCol w="1078554"/>
                <a:gridCol w="1450503"/>
              </a:tblGrid>
              <a:tr h="8013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Этапы урока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Содержание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Деятельность учащихся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Деятельность учителя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УУД (метапредметные результаты)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</a:tr>
              <a:tr h="4094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1.Организационный момент.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Настройка.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1мин.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"Если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 что-нибудь делаешь, делай это хорошо. Если же ты не можешь или не хочешь делать хорошо, лучше совсем не делай".      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 (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Л.Н.Толстой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Здравствуйте, ребята. Согласны ли вы со словами </a:t>
                      </a: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Л.Н.Толстого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-Могут ли эти слова быть нашим девизом?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-Значит будем трудиться, удачи нам!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Мотивация на урок.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Мотивация на урок.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Подготовка учащихся к работе, эмоциональный настрой.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РУУД  Формирование социальной роли ученика. Формирование положительного отношения к учению.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</a:tr>
            </a:tbl>
          </a:graphicData>
        </a:graphic>
      </p:graphicFrame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2108" y="5458522"/>
            <a:ext cx="734308" cy="77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E:\ФотоВидео Семья\картинки\tolstoy-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0047" y="3825749"/>
            <a:ext cx="504056" cy="60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485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Технологическая карта урока</a:t>
            </a: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50800091"/>
              </p:ext>
            </p:extLst>
          </p:nvPr>
        </p:nvGraphicFramePr>
        <p:xfrm>
          <a:off x="467544" y="980728"/>
          <a:ext cx="8136905" cy="5400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4393"/>
                <a:gridCol w="643233"/>
                <a:gridCol w="2235773"/>
                <a:gridCol w="1352935"/>
                <a:gridCol w="1137987"/>
                <a:gridCol w="1362584"/>
              </a:tblGrid>
              <a:tr h="5400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Сообщение темы и задач урока. Согласование темы с детьми.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295" marR="45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1мин.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295" marR="45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Слайд  1.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Сейчас  у нас урок литературного чтения.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  изучаем  раздел в который вошли произведения о детях и для детей.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Слайд2.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Назовите произведения и авторов , с которыми  мы уже с вами познакомились.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-Прежде чем мы приступим к новому </a:t>
                      </a: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произведению, я 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предлагаю отгадать загадку.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«Днем спит, ночью </a:t>
                      </a: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летает, Ухает,</a:t>
                      </a:r>
                      <a:r>
                        <a:rPr lang="ru-RU" sz="105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людей пугает.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темноте горят глаза -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Всем мышам она </a:t>
                      </a: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гроза».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(сова)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-Как вы думаете с каким произведением  мы сегодня </a:t>
                      </a: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познакомимся?(«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Совушка»)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-Давайте откроем учебник и познакомимся с этим произведением.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-Кто автор этого произведения? (В.Беспальков). 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295" marR="45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Проявлять интерес к изучению темы.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295" marR="45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Предлагает ситуацию,  задания.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 ставить учебную задачу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295" marR="452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Ставить учебную задачу на основе соотнесения того, что уже известно и усвоено и того, что еще неизвестно.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5295" marR="45295" marT="0" marB="0"/>
                </a:tc>
              </a:tr>
            </a:tbl>
          </a:graphicData>
        </a:graphic>
      </p:graphicFrame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373216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45024"/>
            <a:ext cx="1224136" cy="1165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Тамара\Desktop\совуш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085183"/>
            <a:ext cx="666012" cy="927819"/>
          </a:xfrm>
          <a:prstGeom prst="ellipse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8932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Технологическая карта урока</a:t>
            </a:r>
            <a:endParaRPr lang="ru-RU" sz="18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50106420"/>
              </p:ext>
            </p:extLst>
          </p:nvPr>
        </p:nvGraphicFramePr>
        <p:xfrm>
          <a:off x="395536" y="836712"/>
          <a:ext cx="8352927" cy="5734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1678"/>
                <a:gridCol w="660311"/>
                <a:gridCol w="2295129"/>
                <a:gridCol w="1388853"/>
                <a:gridCol w="1168199"/>
                <a:gridCol w="1398757"/>
              </a:tblGrid>
              <a:tr h="5734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Подготовительная беседа перед  чтением текста.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358" marR="52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6мин.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358" marR="52358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Слайд 3.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Валентин Иванович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Беспальков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(Беспалов)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июня 1916-10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сентября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1999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Прозаик, поэт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журналист.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Слайд 4.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Заблудились мы в лесу!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-Закричали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все: «Ау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!»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-Нам в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ответ: «Уху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уху!»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 нашли в лесу сову.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Слайд 5.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Знаете ли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вы,</a:t>
                      </a:r>
                      <a:r>
                        <a:rPr lang="ru-RU" sz="11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что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некоторые совы охотятся днем?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 большинство сов охотятся преимущественно ночью.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 есть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совы, которые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охотятся и  днем,  и ночью, например: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1.Белая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сова.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2.Воробьиный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сыч.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3.Домовой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сыч.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Ребята,</a:t>
                      </a:r>
                      <a:r>
                        <a:rPr lang="ru-RU" sz="11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посмотрите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иллюстрацию. Как  вы думаете, о ком рассказ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 мальчике с рогаткой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сове) </a:t>
                      </a:r>
                      <a:endParaRPr lang="ru-RU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358" marR="52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Выполнение  заданий. Рассказывание.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Самооценка.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интереса к изучению темы.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Рассказывание.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Самооценка.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Рассказывание.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Самооценка.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Рассказывание.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Самооценка.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Рассказывание.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Самооценка.</a:t>
                      </a:r>
                      <a:endParaRPr lang="ru-RU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358" marR="5235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Предлагает ситуацию,  задания.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выполнения.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выполнения.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выполнения.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выполнения.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358" marR="52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РУУД  Осознанное и произвольное построение речевого высказывания в устной форме.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358" marR="52358" marT="0" marB="0"/>
                </a:tc>
              </a:tr>
            </a:tbl>
          </a:graphicData>
        </a:graphic>
      </p:graphicFrame>
      <p:pic>
        <p:nvPicPr>
          <p:cNvPr id="4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373216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429"/>
          <a:stretch/>
        </p:blipFill>
        <p:spPr bwMode="auto">
          <a:xfrm>
            <a:off x="683568" y="2266535"/>
            <a:ext cx="972135" cy="720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79" t="1936" r="9413" b="65680"/>
          <a:stretch>
            <a:fillRect/>
          </a:stretch>
        </p:blipFill>
        <p:spPr bwMode="auto">
          <a:xfrm>
            <a:off x="2831922" y="5690319"/>
            <a:ext cx="1668070" cy="872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 descr="i (4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83568" y="3645024"/>
            <a:ext cx="1134611" cy="549632"/>
          </a:xfrm>
          <a:prstGeom prst="rect">
            <a:avLst/>
          </a:prstGeom>
          <a:noFill/>
        </p:spPr>
      </p:pic>
      <p:pic>
        <p:nvPicPr>
          <p:cNvPr id="13" name="Picture 11" descr="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22609" y="4293096"/>
            <a:ext cx="1195570" cy="792634"/>
          </a:xfrm>
          <a:prstGeom prst="rect">
            <a:avLst/>
          </a:prstGeom>
          <a:noFill/>
        </p:spPr>
      </p:pic>
      <p:pic>
        <p:nvPicPr>
          <p:cNvPr id="14" name="Picture 16" descr="i (9)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05684" y="5143725"/>
            <a:ext cx="1008806" cy="749630"/>
          </a:xfrm>
          <a:prstGeom prst="rect">
            <a:avLst/>
          </a:prstGeom>
          <a:noFill/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3828" y="980728"/>
            <a:ext cx="486054" cy="648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7659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Технологическая карта урока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17726968"/>
              </p:ext>
            </p:extLst>
          </p:nvPr>
        </p:nvGraphicFramePr>
        <p:xfrm>
          <a:off x="539552" y="908720"/>
          <a:ext cx="8208911" cy="55907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6822"/>
                <a:gridCol w="648925"/>
                <a:gridCol w="2255558"/>
                <a:gridCol w="1364906"/>
                <a:gridCol w="1148058"/>
                <a:gridCol w="1374642"/>
              </a:tblGrid>
              <a:tr h="547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4Прогнозирование содержания текста на основе заголовка и иллюстрации.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5.Первичное чтение.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621" marR="43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3мин.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мин.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мин.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621" marR="43621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автор называет сову? (ласково </a:t>
                      </a: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совушка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-Как вы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думаете, почему? (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 любит животный мир).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-Правильно.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-Давайте прочитаем текст.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-Кто действующие лица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рассказа? (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Федотка и сова )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-Какой рассказ грустный или веселый? Почему вы так 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считаете? (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грустный).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Совушка-сова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Совушка–сова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Большая голова,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пеньке сидит,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Головой вертит.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 все стороны глядит,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 ка-а-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Полетит!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-Каким вы представляете </a:t>
                      </a: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Федотку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621" marR="43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621" marR="43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выполнения.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выполнения.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621" marR="436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Выполнение движения по тексту.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621" marR="43621" marT="0" marB="0"/>
                </a:tc>
              </a:tr>
            </a:tbl>
          </a:graphicData>
        </a:graphic>
      </p:graphicFrame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953642"/>
            <a:ext cx="648172" cy="68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1" descr="i (18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779912" y="3789040"/>
            <a:ext cx="872055" cy="648742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79" t="1936" r="9413" b="65680"/>
          <a:stretch>
            <a:fillRect/>
          </a:stretch>
        </p:blipFill>
        <p:spPr bwMode="auto">
          <a:xfrm>
            <a:off x="2970252" y="5904882"/>
            <a:ext cx="1500076" cy="78495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7240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Технологическая карта урока</a:t>
            </a: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25813045"/>
              </p:ext>
            </p:extLst>
          </p:nvPr>
        </p:nvGraphicFramePr>
        <p:xfrm>
          <a:off x="539552" y="1124744"/>
          <a:ext cx="8280921" cy="5418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9250"/>
                <a:gridCol w="654618"/>
                <a:gridCol w="2275344"/>
                <a:gridCol w="1376880"/>
                <a:gridCol w="1158129"/>
                <a:gridCol w="1386700"/>
              </a:tblGrid>
              <a:tr h="54180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6.Физминутка.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7.Беседа по тексту  по вопросам учителя.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мин</a:t>
                      </a:r>
                      <a:endParaRPr lang="ru-RU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-Что носил с собой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Федотка? Зачем?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-Что сова сказала в ответ на действия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мальчика?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-Правильно ли вел себя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Фетодка?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-Почему улетела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сова?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-Ребята как вы относитесь к поведению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Федотки?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-Как вы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думаете, Федотка понял, что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нельзя так поступать?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Ребята, какой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жанр у этого произведения?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Совушка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–сова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</a:t>
                      </a:r>
                      <a:r>
                        <a:rPr lang="ru-RU" sz="1000" baseline="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Совушка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–сова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Большая голова,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На пеньке сидит 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Головой вертит.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Во все стороны глядит 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Да </a:t>
                      </a:r>
                      <a:r>
                        <a:rPr lang="ru-RU" sz="1000" baseline="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ка-а-ак</a:t>
                      </a:r>
                      <a:endParaRPr lang="ru-RU" sz="1000" baseline="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Полетит !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(Руки поднимаем вверх )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Вопросы по выявлению личностного отношения к прочитанному.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Принимает ответы и рассуждения ребят.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РУУД  Осознанное и произвольное построение речевого высказывания в устной форме.</a:t>
                      </a:r>
                      <a:endParaRPr lang="ru-RU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655" marR="48655" marT="0" marB="0"/>
                </a:tc>
              </a:tr>
            </a:tbl>
          </a:graphicData>
        </a:graphic>
      </p:graphicFrame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589240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08920"/>
            <a:ext cx="1252198" cy="9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79" t="1936" r="9413" b="65680"/>
          <a:stretch>
            <a:fillRect/>
          </a:stretch>
        </p:blipFill>
        <p:spPr bwMode="auto">
          <a:xfrm>
            <a:off x="2987824" y="3717032"/>
            <a:ext cx="1668070" cy="872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3262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Технологическая карта урока</a:t>
            </a: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56554544"/>
              </p:ext>
            </p:extLst>
          </p:nvPr>
        </p:nvGraphicFramePr>
        <p:xfrm>
          <a:off x="179512" y="836712"/>
          <a:ext cx="8712970" cy="55629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7800"/>
                <a:gridCol w="1901463"/>
                <a:gridCol w="1150580"/>
                <a:gridCol w="1222805"/>
                <a:gridCol w="1368901"/>
                <a:gridCol w="1511421"/>
              </a:tblGrid>
              <a:tr h="1045666">
                <a:tc row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50645" algn="l"/>
                        </a:tabLs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8.Актуализация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известных литературных жанров.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 с таблицей.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50645" algn="l"/>
                        </a:tabLs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50645" algn="l"/>
                        </a:tabLs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50645" algn="l"/>
                        </a:tabLs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50645" algn="l"/>
                        </a:tabLs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50645" algn="l"/>
                        </a:tabLs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50645" algn="l"/>
                        </a:tabLs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6мин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Назовите известные вам литературные жанры.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Заполните таблицу, соотнесите жанр произведения с названием и укажите стрелочкой.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989" marR="13989" marT="6995" marB="6995"/>
                </a:tc>
                <a:tc rowSpan="6"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3989" marR="13989" marT="6995" marB="6995"/>
                </a:tc>
              </a:tr>
              <a:tr h="4430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 произведения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Жанр  произведения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30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«Как Алешке учиться надоело»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Стихотворение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4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«Кто лучше?»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Басня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30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«Лебедь, Щука и Рак»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Рассказ 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«Катя»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Сказка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02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Заполнение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таблиц.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интереса к изучению темы.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Осознание  собственной успешности при изучении учебной темы.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РУУД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Работать с содержанием текста. Выделять особенности произведений и оформлять их в таблице.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Выполнять учебное задание в соответствии с целью.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Выполнять самопроверку и корректировку учебного задания.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0492" marR="10492" marT="0" marB="0"/>
                </a:tc>
              </a:tr>
            </a:tbl>
          </a:graphicData>
        </a:graphic>
      </p:graphicFrame>
      <p:pic>
        <p:nvPicPr>
          <p:cNvPr id="6147" name="Picture 3" descr="E:\ФотоВидео Семья\картинки\imgpreview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571999"/>
            <a:ext cx="795337" cy="114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265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Технологическая карта урока</a:t>
            </a: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52601724"/>
              </p:ext>
            </p:extLst>
          </p:nvPr>
        </p:nvGraphicFramePr>
        <p:xfrm>
          <a:off x="395536" y="980728"/>
          <a:ext cx="8229599" cy="2232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0392"/>
                <a:gridCol w="650561"/>
                <a:gridCol w="2261242"/>
                <a:gridCol w="1368347"/>
                <a:gridCol w="1150951"/>
                <a:gridCol w="1378106"/>
              </a:tblGrid>
              <a:tr h="2232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9.Работа с текстом. Выборочное чтение. Обсуждение  прочитанного.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8мин.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-Как называли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совушку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папа и мама Федотки?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-Найдите в тексте и прочитайте.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-Как Федотка называл сову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 Найдите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тексте.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-С кем автор сравнивает </a:t>
                      </a: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совушку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?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интереса к изучению темы.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Чтение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отрывков из рассказа.</a:t>
                      </a:r>
                      <a:endParaRPr lang="ru-RU" sz="9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Чтение отрывка из рассказа.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выполнения.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Коммуникативные: Потребность в общении с учителем. Развитие умения слушать и вступать в диалог.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3012317"/>
              </p:ext>
            </p:extLst>
          </p:nvPr>
        </p:nvGraphicFramePr>
        <p:xfrm>
          <a:off x="395536" y="3212976"/>
          <a:ext cx="8229600" cy="2944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0392"/>
                <a:gridCol w="650561"/>
                <a:gridCol w="2261243"/>
                <a:gridCol w="1368347"/>
                <a:gridCol w="1150951"/>
                <a:gridCol w="1378106"/>
              </a:tblGrid>
              <a:tr h="2932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Какие беды случились в семье у Федотки? Найдите в тексте.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-Как изменился главный герой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произведения?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Что он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понял?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-Какие чувства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испытали, когда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читали это произведение?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-Когда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радовались, а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когда огорчались?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-Мне бы очень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хотелось, чтобы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никто больше не допускал таких ошибок и не совершал таких поступков.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Осознание 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собственной успешности при изучении учебной темы.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Ответы на вопросы.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Развивать умение учитывать разные мнения и стремиться к сотрудничеству.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умения слушать и вступать в диалог.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</a:tr>
            </a:tbl>
          </a:graphicData>
        </a:graphic>
      </p:graphicFrame>
      <p:pic>
        <p:nvPicPr>
          <p:cNvPr id="6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8434" y="5877272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E:\ФотоВидео Семья\картинки\платок-сова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708920"/>
            <a:ext cx="1023144" cy="44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504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ехнологическая карта урока</a:t>
            </a: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11474207"/>
              </p:ext>
            </p:extLst>
          </p:nvPr>
        </p:nvGraphicFramePr>
        <p:xfrm>
          <a:off x="467544" y="1268760"/>
          <a:ext cx="8229600" cy="29401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0392"/>
                <a:gridCol w="650561"/>
                <a:gridCol w="2261243"/>
                <a:gridCol w="1368347"/>
                <a:gridCol w="1150951"/>
                <a:gridCol w="1378106"/>
              </a:tblGrid>
              <a:tr h="2940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Ребята, как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считаете,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–царь природы или человек –часть природы?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Слайд6.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ПАМЯТКА: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живое, как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мы чувствует боль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! Ни собачку, ни кошку, ни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птичку не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бей!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Кто слабее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тебя, того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пожалей.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Подумай, чем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слабому можешь помочь.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выполнения.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551" marR="58551" marT="0" marB="0"/>
                </a:tc>
              </a:tr>
            </a:tbl>
          </a:graphicData>
        </a:graphic>
      </p:graphicFrame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517232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E:\ФотоВидео Семья\картинки\imgpreview (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84784"/>
            <a:ext cx="1095375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ФотоВидео Семья\картинки\img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7887" y="2889316"/>
            <a:ext cx="1183680" cy="88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2727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Технологическая карта урока</a:t>
            </a: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0002145"/>
              </p:ext>
            </p:extLst>
          </p:nvPr>
        </p:nvGraphicFramePr>
        <p:xfrm>
          <a:off x="457200" y="1484784"/>
          <a:ext cx="8229600" cy="43419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0392"/>
                <a:gridCol w="650561"/>
                <a:gridCol w="2261243"/>
                <a:gridCol w="1368347"/>
                <a:gridCol w="1150951"/>
                <a:gridCol w="1378106"/>
              </a:tblGrid>
              <a:tr h="43419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10.Диагностика качества освоения темы.      Обмен 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мнениями.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Оформление результата в контрольном листе.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Чтобы проанализировать произведение нужно: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Назвать жанр и произведение.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Назвать автора.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Определить героев.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Определить тему.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Определить чему учит  произведение.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Назвать  умение  над которым надо работать героям, чтобы не попадать в подобные ситуации.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04850" algn="l"/>
                        </a:tabLs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Определить, чему учит рассказ.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1315" algn="l"/>
                          <a:tab pos="704850" algn="l"/>
                          <a:tab pos="12553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 с «информационным полем».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Ответы на вопросы.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выполнения.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Выполнять учебное задание в соответствии с целью.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Работать с содержанием текста.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Выполнять самопроверку и корректировку учебного задания.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</a:tr>
            </a:tbl>
          </a:graphicData>
        </a:graphic>
      </p:graphicFrame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765220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:\ФотоВидео Семья\картинки\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17032"/>
            <a:ext cx="1296144" cy="72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367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Технологическая карта урока</a:t>
            </a: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62787509"/>
              </p:ext>
            </p:extLst>
          </p:nvPr>
        </p:nvGraphicFramePr>
        <p:xfrm>
          <a:off x="539552" y="836712"/>
          <a:ext cx="8382656" cy="58887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6808"/>
                <a:gridCol w="662661"/>
                <a:gridCol w="2303299"/>
                <a:gridCol w="1393796"/>
                <a:gridCol w="1172356"/>
                <a:gridCol w="1403736"/>
              </a:tblGrid>
              <a:tr h="45259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1315" algn="l"/>
                          <a:tab pos="704850" algn="l"/>
                          <a:tab pos="1255395" algn="ctr"/>
                        </a:tabLs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61315" algn="l"/>
                          <a:tab pos="704850" algn="l"/>
                          <a:tab pos="1255395" algn="ctr"/>
                        </a:tabLs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	Контрольный лист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Я прочитал(а)   (басню, рассказ, сказку)     «___________ ».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Автор произведения   (А. С. Пушкин, </a:t>
                      </a:r>
                      <a:r>
                        <a:rPr lang="ru-RU" sz="105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В.И.Беспальков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      Л.Н. Толстой).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Главные герои:  (три девочки, два мальчика, учитель, сова</a:t>
                      </a: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мальчик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  <a:tab pos="2840990" algn="l"/>
                        </a:tabLs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Тема  произведения: (о животных, о детях).	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  Данное произведение учит    (соблюдать правила поведения,  думать о  последствиях своих поступков).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 Мальчикам, чтобы не попадать в такие ситуации,  надо работать над умением  (подчиняться правилам, не  нарушать правила, слушаться </a:t>
                      </a: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родителей, уважать 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ценить чужой </a:t>
                      </a: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труд, помогать слабым, любить 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животных).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Автор хотел показать (переживания родителей, осуждение  поступков</a:t>
                      </a: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обижающих </a:t>
                      </a:r>
                      <a:r>
                        <a:rPr lang="ru-RU" sz="10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братьев наших </a:t>
                      </a:r>
                      <a:r>
                        <a:rPr lang="ru-RU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меньших).</a:t>
                      </a:r>
                      <a:endParaRPr lang="ru-RU" sz="105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334" marR="38334" marT="0" marB="0"/>
                </a:tc>
              </a:tr>
            </a:tbl>
          </a:graphicData>
        </a:graphic>
      </p:graphicFrame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589240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ФотоВидео Семья\картинки\imgpreview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36912"/>
            <a:ext cx="1011361" cy="145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ФотоВидео Семья\картинки\дети-и-родители-300x2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7197" y="4293095"/>
            <a:ext cx="1173093" cy="89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6441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Технологическая карта урока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00489890"/>
              </p:ext>
            </p:extLst>
          </p:nvPr>
        </p:nvGraphicFramePr>
        <p:xfrm>
          <a:off x="683568" y="1772816"/>
          <a:ext cx="8229599" cy="37698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0392"/>
                <a:gridCol w="650561"/>
                <a:gridCol w="2261242"/>
                <a:gridCol w="1368347"/>
                <a:gridCol w="1150951"/>
                <a:gridCol w="1378106"/>
              </a:tblGrid>
              <a:tr h="2376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11.Домашнее задание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ЖЕЛАНИЮ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3мин.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Краткий пересказ или рассказ о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герое (памятка6). Работа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рабочей тетради с.32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Запись задания в дневник.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записи.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551" marR="58551" marT="0" marB="0"/>
                </a:tc>
              </a:tr>
            </a:tbl>
          </a:graphicData>
        </a:graphic>
      </p:graphicFrame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8434" y="5589240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Беспальков Совушка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95" t="48518" r="10521" b="18519"/>
          <a:stretch/>
        </p:blipFill>
        <p:spPr bwMode="auto">
          <a:xfrm>
            <a:off x="2868286" y="3429000"/>
            <a:ext cx="1952509" cy="11394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0158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Технологическая карта урока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14261189"/>
              </p:ext>
            </p:extLst>
          </p:nvPr>
        </p:nvGraphicFramePr>
        <p:xfrm>
          <a:off x="467544" y="1988840"/>
          <a:ext cx="8229600" cy="2944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0392"/>
                <a:gridCol w="650561"/>
                <a:gridCol w="2261243"/>
                <a:gridCol w="1368347"/>
                <a:gridCol w="1150951"/>
                <a:gridCol w="1378106"/>
              </a:tblGrid>
              <a:tr h="29327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 Итог урока. Рефлексия.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1мин.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Подведение итогов работы на уроке.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-Какие задания показались более интересными?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-Какие трудности ты испытал при работе с текстом?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-Над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чем, по- 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твоему мнению, тебе надо поработать более внимательно?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За что ты можешь себя похвалить?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Подводят итог.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Осознание  собственной успешности при изучении учебной темы. 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Включает учащихся в контрольно-оценочную деятельность.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выполнения.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РУУД  Формирование социальной роли ученика. Формирование положительного отношения к учению.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 в форме сличения  результата. 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КУУД: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Контролировать действия. 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</a:tr>
            </a:tbl>
          </a:graphicData>
        </a:graphic>
      </p:graphicFrame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517232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220px-So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27584" y="2924944"/>
            <a:ext cx="1000414" cy="13685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4172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Технологическая карта урока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11088169"/>
              </p:ext>
            </p:extLst>
          </p:nvPr>
        </p:nvGraphicFramePr>
        <p:xfrm>
          <a:off x="467544" y="1988840"/>
          <a:ext cx="8229600" cy="2952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0392"/>
                <a:gridCol w="650561"/>
                <a:gridCol w="2261243"/>
                <a:gridCol w="1368347"/>
                <a:gridCol w="1150951"/>
                <a:gridCol w="1378106"/>
              </a:tblGrid>
              <a:tr h="2952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 Организационный момент.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1мин.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Урок прошел успешно, спасибо за сотрудничество.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РУУД  Формирование социальной роли ученика. 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КУУД:</a:t>
                      </a:r>
                      <a:endParaRPr lang="ru-RU" sz="9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Контролировать действия.</a:t>
                      </a:r>
                      <a:endParaRPr lang="ru-RU" sz="9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551" marR="58551" marT="0" marB="0"/>
                </a:tc>
              </a:tr>
            </a:tbl>
          </a:graphicData>
        </a:graphic>
      </p:graphicFrame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589240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ФотоВидео Семья\картинки\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36912"/>
            <a:ext cx="1728192" cy="97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7027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tabLst>
                <a:tab pos="704850" algn="l"/>
              </a:tabLst>
            </a:pPr>
            <a:r>
              <a:rPr lang="ru-RU" sz="1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Контрольный лист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1.Таблица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05984898"/>
              </p:ext>
            </p:extLst>
          </p:nvPr>
        </p:nvGraphicFramePr>
        <p:xfrm>
          <a:off x="827584" y="2060848"/>
          <a:ext cx="7966000" cy="27114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73006"/>
                <a:gridCol w="4192994"/>
              </a:tblGrid>
              <a:tr h="8395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 произведения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Жанр  произведения</a:t>
                      </a:r>
                      <a:endParaRPr lang="ru-RU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970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«Как Алешке учиться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надоело»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Стихотворение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360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«Кто лучше»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Басня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013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«Лебедь ,Щука и Рак»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Рассказ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36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Сказка 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013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«Катя»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04850" algn="l"/>
                        </a:tabLs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589240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261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2.  Алгоритм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Я прочитал(а)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(басню, рассказ, сказку)     «_____________ 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Автор произведения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(А. С. Пушкин,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В.И.Беспальков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Л.Н. Толстой).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Главные герои: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(три девочки, два мальчика, учитель,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сова, мальчик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Тема  произведения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(о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животных, 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детях).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  Данное произведение учит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(соблюдать правила поведения,  думать о  последствиях своих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поступков).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 Мальчикам, чтобы не попадать в такие ситуации,  надо работать над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умением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(подчиняться правилам, не  нарушать правила, слушаться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родителей, уважать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ценить чужой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труд, помогать слабым, любить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животных).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Автор хотел показать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(переживание родителей,  осуждение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поступков, обижающих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братьев наших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меньших).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4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517232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538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5" name="Picture 2" descr="E:\ФотоВидео Семья\картинки\стопка книг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90684" y="5517232"/>
            <a:ext cx="720180" cy="76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362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835</Words>
  <Application>Microsoft Office PowerPoint</Application>
  <PresentationFormat>Экран (4:3)</PresentationFormat>
  <Paragraphs>965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Планируемые результаты: </vt:lpstr>
      <vt:lpstr>Слайд 5</vt:lpstr>
      <vt:lpstr>Технологическая карта урока</vt:lpstr>
      <vt:lpstr>Технологическая карта урока</vt:lpstr>
      <vt:lpstr>Технологическая карта урока</vt:lpstr>
      <vt:lpstr>Технологическая карта урока</vt:lpstr>
      <vt:lpstr>Технологическая карта урока</vt:lpstr>
      <vt:lpstr>Технологическая карта урока</vt:lpstr>
      <vt:lpstr>Технологическая карта урока</vt:lpstr>
      <vt:lpstr>Технологическая карта урока</vt:lpstr>
      <vt:lpstr>Технологическая карта урока</vt:lpstr>
      <vt:lpstr>Технологическая карта урока</vt:lpstr>
      <vt:lpstr>Технологическая карта урока</vt:lpstr>
      <vt:lpstr>Технологическая карта урока</vt:lpstr>
      <vt:lpstr>Технологическая карта урока</vt:lpstr>
      <vt:lpstr>Контрольный лист 1.Таблица </vt:lpstr>
      <vt:lpstr>2.  Алгоритм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Speed W7x64</dc:creator>
  <cp:lastModifiedBy>user</cp:lastModifiedBy>
  <cp:revision>18</cp:revision>
  <dcterms:created xsi:type="dcterms:W3CDTF">2018-02-13T13:16:11Z</dcterms:created>
  <dcterms:modified xsi:type="dcterms:W3CDTF">2018-02-15T12:24:27Z</dcterms:modified>
</cp:coreProperties>
</file>