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79" r:id="rId6"/>
    <p:sldId id="266" r:id="rId7"/>
    <p:sldId id="264" r:id="rId8"/>
    <p:sldId id="270" r:id="rId9"/>
    <p:sldId id="271" r:id="rId10"/>
    <p:sldId id="273" r:id="rId11"/>
    <p:sldId id="282" r:id="rId12"/>
    <p:sldId id="274" r:id="rId13"/>
    <p:sldId id="297" r:id="rId14"/>
    <p:sldId id="292" r:id="rId15"/>
    <p:sldId id="295" r:id="rId16"/>
    <p:sldId id="281" r:id="rId17"/>
    <p:sldId id="291" r:id="rId18"/>
    <p:sldId id="294" r:id="rId19"/>
    <p:sldId id="287" r:id="rId20"/>
    <p:sldId id="263" r:id="rId21"/>
    <p:sldId id="298" r:id="rId22"/>
    <p:sldId id="25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432" y="6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gif"/><Relationship Id="rId4" Type="http://schemas.openxmlformats.org/officeDocument/2006/relationships/image" Target="../media/image6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539369" y="957567"/>
            <a:ext cx="6120680" cy="3024336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7030A0"/>
                </a:solidFill>
              </a:rPr>
              <a:t>Урок математики </a:t>
            </a:r>
          </a:p>
          <a:p>
            <a:pPr algn="ctr"/>
            <a:r>
              <a:rPr lang="ru-RU" sz="6000" b="1" dirty="0" smtClean="0">
                <a:solidFill>
                  <a:srgbClr val="FF0000"/>
                </a:solidFill>
              </a:rPr>
              <a:t>в 3 классе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066268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43608" y="241203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Ребус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87624" y="1484784"/>
            <a:ext cx="7200889" cy="3528392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835696" y="5517232"/>
            <a:ext cx="6552817" cy="934787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>
                <a:solidFill>
                  <a:srgbClr val="7030A0"/>
                </a:solidFill>
              </a:rPr>
              <a:t>школа</a:t>
            </a:r>
            <a:endParaRPr lang="ru-RU" sz="6000" b="1" dirty="0">
              <a:solidFill>
                <a:srgbClr val="7030A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4038" y="1484784"/>
            <a:ext cx="5228059" cy="348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13773"/>
            <a:ext cx="7190706" cy="4270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321723" y="153962"/>
            <a:ext cx="8932690" cy="1088903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Как нужно вести себя в школе?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308296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43608" y="241203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Настрой на урок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14480" y="1428736"/>
            <a:ext cx="51435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/>
              <a:t>Одна хорошая минута</a:t>
            </a:r>
          </a:p>
          <a:p>
            <a:r>
              <a:rPr lang="ru-RU" sz="3600" dirty="0" smtClean="0"/>
              <a:t>Сделала одно хорошее дело.</a:t>
            </a:r>
          </a:p>
          <a:p>
            <a:r>
              <a:rPr lang="ru-RU" sz="3600" dirty="0" smtClean="0"/>
              <a:t>Десять хороших минут</a:t>
            </a:r>
          </a:p>
          <a:p>
            <a:r>
              <a:rPr lang="ru-RU" sz="3600" dirty="0" smtClean="0"/>
              <a:t>Сделали десять хороших дел</a:t>
            </a:r>
          </a:p>
          <a:p>
            <a:r>
              <a:rPr lang="ru-RU" sz="3600" dirty="0" smtClean="0"/>
              <a:t>А сколько хороших дел</a:t>
            </a:r>
          </a:p>
          <a:p>
            <a:r>
              <a:rPr lang="ru-RU" sz="3600" dirty="0" smtClean="0"/>
              <a:t>Можем мы сделать за урок?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xmlns="" val="22638737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43608" y="241202"/>
            <a:ext cx="7704856" cy="3403822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Запишите ответы на таблицу умножения на </a:t>
            </a:r>
            <a:r>
              <a:rPr lang="ru-RU" sz="4800" b="1" dirty="0">
                <a:solidFill>
                  <a:srgbClr val="7030A0"/>
                </a:solidFill>
              </a:rPr>
              <a:t>8</a:t>
            </a:r>
            <a:r>
              <a:rPr lang="ru-RU" sz="48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в порядке возрастания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99592" y="3933056"/>
            <a:ext cx="8136903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8,16,24,32,40,48,56,64,72,80</a:t>
            </a:r>
            <a:endParaRPr lang="ru-RU" sz="4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189890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467544" y="692696"/>
            <a:ext cx="639045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6000" b="1" dirty="0" smtClean="0">
                <a:solidFill>
                  <a:srgbClr val="7030A0"/>
                </a:solidFill>
              </a:rPr>
              <a:t>8 х </a:t>
            </a:r>
            <a:r>
              <a:rPr lang="ru-RU" altLang="ru-RU" sz="6000" b="1" dirty="0" smtClean="0">
                <a:solidFill>
                  <a:srgbClr val="7030A0"/>
                </a:solidFill>
                <a:latin typeface="Times New Roman" pitchFamily="18" charset="0"/>
              </a:rPr>
              <a:t>1</a:t>
            </a:r>
            <a:r>
              <a:rPr lang="ru-RU" altLang="ru-RU" sz="6000" b="1" dirty="0">
                <a:solidFill>
                  <a:srgbClr val="7030A0"/>
                </a:solidFill>
                <a:latin typeface="Times New Roman" pitchFamily="18" charset="0"/>
              </a:rPr>
              <a:t>= </a:t>
            </a:r>
            <a:r>
              <a:rPr lang="ru-RU" altLang="ru-RU" sz="6000" b="1" dirty="0">
                <a:solidFill>
                  <a:srgbClr val="7030A0"/>
                </a:solidFill>
              </a:rPr>
              <a:t>8</a:t>
            </a:r>
          </a:p>
          <a:p>
            <a:r>
              <a:rPr lang="ru-RU" altLang="ru-RU" sz="6000" b="1" dirty="0" smtClean="0">
                <a:solidFill>
                  <a:srgbClr val="7030A0"/>
                </a:solidFill>
              </a:rPr>
              <a:t>8 х </a:t>
            </a:r>
            <a:r>
              <a:rPr lang="ru-RU" altLang="ru-RU" sz="6000" b="1" dirty="0" smtClean="0">
                <a:solidFill>
                  <a:srgbClr val="7030A0"/>
                </a:solidFill>
                <a:latin typeface="Times New Roman" pitchFamily="18" charset="0"/>
              </a:rPr>
              <a:t>2</a:t>
            </a:r>
            <a:r>
              <a:rPr lang="ru-RU" altLang="ru-RU" sz="6000" b="1" dirty="0">
                <a:solidFill>
                  <a:srgbClr val="7030A0"/>
                </a:solidFill>
                <a:latin typeface="Times New Roman" pitchFamily="18" charset="0"/>
              </a:rPr>
              <a:t>= </a:t>
            </a:r>
            <a:r>
              <a:rPr lang="ru-RU" altLang="ru-RU" sz="6000" b="1" dirty="0">
                <a:solidFill>
                  <a:srgbClr val="7030A0"/>
                </a:solidFill>
              </a:rPr>
              <a:t>16</a:t>
            </a:r>
          </a:p>
          <a:p>
            <a:r>
              <a:rPr lang="ru-RU" altLang="ru-RU" sz="6000" b="1" dirty="0" smtClean="0">
                <a:solidFill>
                  <a:srgbClr val="7030A0"/>
                </a:solidFill>
              </a:rPr>
              <a:t>8 х </a:t>
            </a:r>
            <a:r>
              <a:rPr lang="ru-RU" altLang="ru-RU" sz="6000" b="1" dirty="0" smtClean="0">
                <a:solidFill>
                  <a:srgbClr val="7030A0"/>
                </a:solidFill>
                <a:latin typeface="Times New Roman" pitchFamily="18" charset="0"/>
              </a:rPr>
              <a:t>3</a:t>
            </a:r>
            <a:r>
              <a:rPr lang="ru-RU" altLang="ru-RU" sz="6000" b="1" dirty="0">
                <a:solidFill>
                  <a:srgbClr val="7030A0"/>
                </a:solidFill>
                <a:latin typeface="Times New Roman" pitchFamily="18" charset="0"/>
              </a:rPr>
              <a:t>= </a:t>
            </a:r>
            <a:r>
              <a:rPr lang="ru-RU" altLang="ru-RU" sz="6000" b="1" dirty="0">
                <a:solidFill>
                  <a:srgbClr val="7030A0"/>
                </a:solidFill>
              </a:rPr>
              <a:t>24</a:t>
            </a:r>
          </a:p>
          <a:p>
            <a:r>
              <a:rPr lang="ru-RU" altLang="ru-RU" sz="6000" b="1" dirty="0" smtClean="0">
                <a:solidFill>
                  <a:srgbClr val="7030A0"/>
                </a:solidFill>
              </a:rPr>
              <a:t>8 х </a:t>
            </a:r>
            <a:r>
              <a:rPr lang="ru-RU" altLang="ru-RU" sz="6000" b="1" dirty="0" smtClean="0">
                <a:solidFill>
                  <a:srgbClr val="7030A0"/>
                </a:solidFill>
                <a:latin typeface="Times New Roman" pitchFamily="18" charset="0"/>
              </a:rPr>
              <a:t>4</a:t>
            </a:r>
            <a:r>
              <a:rPr lang="ru-RU" altLang="ru-RU" sz="6000" b="1" dirty="0">
                <a:solidFill>
                  <a:srgbClr val="7030A0"/>
                </a:solidFill>
                <a:latin typeface="Times New Roman" pitchFamily="18" charset="0"/>
              </a:rPr>
              <a:t>= </a:t>
            </a:r>
            <a:r>
              <a:rPr lang="ru-RU" altLang="ru-RU" sz="6000" b="1" dirty="0">
                <a:solidFill>
                  <a:srgbClr val="7030A0"/>
                </a:solidFill>
              </a:rPr>
              <a:t>32</a:t>
            </a:r>
          </a:p>
          <a:p>
            <a:r>
              <a:rPr lang="ru-RU" altLang="ru-RU" sz="6000" b="1" dirty="0" smtClean="0">
                <a:solidFill>
                  <a:srgbClr val="7030A0"/>
                </a:solidFill>
              </a:rPr>
              <a:t>8 х </a:t>
            </a:r>
            <a:r>
              <a:rPr lang="ru-RU" altLang="ru-RU" sz="6000" b="1" dirty="0" smtClean="0">
                <a:solidFill>
                  <a:srgbClr val="7030A0"/>
                </a:solidFill>
                <a:latin typeface="Times New Roman" pitchFamily="18" charset="0"/>
              </a:rPr>
              <a:t>5</a:t>
            </a:r>
            <a:r>
              <a:rPr lang="ru-RU" altLang="ru-RU" sz="6000" b="1" dirty="0">
                <a:solidFill>
                  <a:srgbClr val="7030A0"/>
                </a:solidFill>
                <a:latin typeface="Times New Roman" pitchFamily="18" charset="0"/>
              </a:rPr>
              <a:t>= </a:t>
            </a:r>
            <a:r>
              <a:rPr lang="ru-RU" altLang="ru-RU" sz="6000" b="1" dirty="0">
                <a:solidFill>
                  <a:srgbClr val="7030A0"/>
                </a:solidFill>
              </a:rPr>
              <a:t>40</a:t>
            </a: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4499992" y="764704"/>
            <a:ext cx="4429696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6000" b="1" dirty="0" smtClean="0">
                <a:solidFill>
                  <a:srgbClr val="7030A0"/>
                </a:solidFill>
              </a:rPr>
              <a:t>8 х</a:t>
            </a:r>
            <a:r>
              <a:rPr lang="ru-RU" altLang="ru-RU" sz="6000" b="1" dirty="0" smtClean="0">
                <a:solidFill>
                  <a:srgbClr val="7030A0"/>
                </a:solidFill>
                <a:latin typeface="Times New Roman" pitchFamily="18" charset="0"/>
              </a:rPr>
              <a:t>6 = </a:t>
            </a:r>
            <a:r>
              <a:rPr lang="ru-RU" altLang="ru-RU" sz="6000" b="1" dirty="0">
                <a:solidFill>
                  <a:srgbClr val="7030A0"/>
                </a:solidFill>
              </a:rPr>
              <a:t>48</a:t>
            </a:r>
          </a:p>
          <a:p>
            <a:pPr eaLnBrk="1" hangingPunct="1"/>
            <a:r>
              <a:rPr lang="ru-RU" altLang="ru-RU" sz="6000" b="1" dirty="0" smtClean="0">
                <a:solidFill>
                  <a:srgbClr val="7030A0"/>
                </a:solidFill>
              </a:rPr>
              <a:t>8 х</a:t>
            </a:r>
            <a:r>
              <a:rPr lang="ru-RU" altLang="ru-RU" sz="6000" b="1" dirty="0" smtClean="0">
                <a:solidFill>
                  <a:srgbClr val="7030A0"/>
                </a:solidFill>
                <a:latin typeface="Times New Roman" pitchFamily="18" charset="0"/>
              </a:rPr>
              <a:t>7 = </a:t>
            </a:r>
            <a:r>
              <a:rPr lang="ru-RU" altLang="ru-RU" sz="6000" b="1" dirty="0">
                <a:solidFill>
                  <a:srgbClr val="7030A0"/>
                </a:solidFill>
              </a:rPr>
              <a:t>56</a:t>
            </a:r>
          </a:p>
          <a:p>
            <a:pPr eaLnBrk="1" hangingPunct="1"/>
            <a:r>
              <a:rPr lang="ru-RU" altLang="ru-RU" sz="6000" b="1" dirty="0" smtClean="0">
                <a:solidFill>
                  <a:srgbClr val="7030A0"/>
                </a:solidFill>
              </a:rPr>
              <a:t>8 х </a:t>
            </a:r>
            <a:r>
              <a:rPr lang="ru-RU" altLang="ru-RU" sz="6000" b="1" dirty="0" smtClean="0">
                <a:solidFill>
                  <a:srgbClr val="7030A0"/>
                </a:solidFill>
                <a:latin typeface="Times New Roman" pitchFamily="18" charset="0"/>
              </a:rPr>
              <a:t>8</a:t>
            </a:r>
            <a:r>
              <a:rPr lang="ru-RU" altLang="ru-RU" sz="6000" b="1" dirty="0">
                <a:solidFill>
                  <a:srgbClr val="7030A0"/>
                </a:solidFill>
                <a:latin typeface="Times New Roman" pitchFamily="18" charset="0"/>
              </a:rPr>
              <a:t>= </a:t>
            </a:r>
            <a:r>
              <a:rPr lang="ru-RU" altLang="ru-RU" sz="6000" b="1" dirty="0">
                <a:solidFill>
                  <a:srgbClr val="7030A0"/>
                </a:solidFill>
              </a:rPr>
              <a:t>64</a:t>
            </a:r>
          </a:p>
          <a:p>
            <a:pPr eaLnBrk="1" hangingPunct="1"/>
            <a:r>
              <a:rPr lang="ru-RU" altLang="ru-RU" sz="6000" b="1" dirty="0" smtClean="0">
                <a:solidFill>
                  <a:srgbClr val="7030A0"/>
                </a:solidFill>
              </a:rPr>
              <a:t>8 х </a:t>
            </a:r>
            <a:r>
              <a:rPr lang="ru-RU" altLang="ru-RU" sz="6000" b="1" dirty="0" smtClean="0">
                <a:solidFill>
                  <a:srgbClr val="7030A0"/>
                </a:solidFill>
                <a:latin typeface="Times New Roman" pitchFamily="18" charset="0"/>
              </a:rPr>
              <a:t>9</a:t>
            </a:r>
            <a:r>
              <a:rPr lang="ru-RU" altLang="ru-RU" sz="6000" b="1" dirty="0">
                <a:solidFill>
                  <a:srgbClr val="7030A0"/>
                </a:solidFill>
                <a:latin typeface="Times New Roman" pitchFamily="18" charset="0"/>
              </a:rPr>
              <a:t>= </a:t>
            </a:r>
            <a:r>
              <a:rPr lang="ru-RU" altLang="ru-RU" sz="6000" b="1" dirty="0">
                <a:solidFill>
                  <a:srgbClr val="7030A0"/>
                </a:solidFill>
              </a:rPr>
              <a:t>72</a:t>
            </a:r>
          </a:p>
          <a:p>
            <a:pPr eaLnBrk="1" hangingPunct="1"/>
            <a:r>
              <a:rPr lang="ru-RU" altLang="ru-RU" sz="6000" b="1" dirty="0" smtClean="0">
                <a:solidFill>
                  <a:srgbClr val="7030A0"/>
                </a:solidFill>
              </a:rPr>
              <a:t>8 х </a:t>
            </a:r>
            <a:r>
              <a:rPr lang="ru-RU" altLang="ru-RU" sz="6000" b="1" dirty="0" smtClean="0">
                <a:solidFill>
                  <a:srgbClr val="7030A0"/>
                </a:solidFill>
                <a:latin typeface="Times New Roman" pitchFamily="18" charset="0"/>
              </a:rPr>
              <a:t>10=</a:t>
            </a:r>
            <a:r>
              <a:rPr lang="ru-RU" altLang="ru-RU" sz="6000" b="1" dirty="0" smtClean="0">
                <a:solidFill>
                  <a:srgbClr val="7030A0"/>
                </a:solidFill>
              </a:rPr>
              <a:t>8</a:t>
            </a:r>
            <a:r>
              <a:rPr lang="ru-RU" altLang="ru-RU" sz="6000" b="1" dirty="0" smtClean="0">
                <a:solidFill>
                  <a:srgbClr val="7030A0"/>
                </a:solidFill>
                <a:latin typeface="Times New Roman" pitchFamily="18" charset="0"/>
              </a:rPr>
              <a:t>0</a:t>
            </a:r>
            <a:endParaRPr lang="ru-RU" altLang="ru-RU" sz="6000" b="1" dirty="0">
              <a:solidFill>
                <a:srgbClr val="7030A0"/>
              </a:solidFill>
              <a:latin typeface="Times New Roman" pitchFamily="18" charset="0"/>
            </a:endParaRPr>
          </a:p>
        </p:txBody>
      </p:sp>
      <p:pic>
        <p:nvPicPr>
          <p:cNvPr id="10" name="Рисунок 9" descr="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774032"/>
            <a:ext cx="914400" cy="914400"/>
          </a:xfrm>
          <a:prstGeom prst="rect">
            <a:avLst/>
          </a:prstGeom>
          <a:solidFill>
            <a:srgbClr val="92D050"/>
          </a:solidFill>
          <a:ln w="28575">
            <a:solidFill>
              <a:srgbClr val="7030A0"/>
            </a:solidFill>
          </a:ln>
        </p:spPr>
      </p:pic>
      <p:pic>
        <p:nvPicPr>
          <p:cNvPr id="11" name="Рисунок 10" descr="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20455"/>
            <a:ext cx="914400" cy="914400"/>
          </a:xfrm>
          <a:prstGeom prst="rect">
            <a:avLst/>
          </a:prstGeom>
          <a:solidFill>
            <a:srgbClr val="92D050"/>
          </a:solidFill>
          <a:ln w="28575">
            <a:solidFill>
              <a:srgbClr val="7030A0"/>
            </a:solidFill>
          </a:ln>
        </p:spPr>
      </p:pic>
      <p:pic>
        <p:nvPicPr>
          <p:cNvPr id="12" name="Рисунок 11" descr="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680230"/>
            <a:ext cx="914400" cy="914400"/>
          </a:xfrm>
          <a:prstGeom prst="rect">
            <a:avLst/>
          </a:prstGeom>
          <a:solidFill>
            <a:srgbClr val="92D050"/>
          </a:solidFill>
          <a:ln w="28575">
            <a:solidFill>
              <a:srgbClr val="7030A0"/>
            </a:solidFill>
          </a:ln>
        </p:spPr>
      </p:pic>
      <p:pic>
        <p:nvPicPr>
          <p:cNvPr id="13" name="Рисунок 12" descr="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623320"/>
            <a:ext cx="914400" cy="914400"/>
          </a:xfrm>
          <a:prstGeom prst="rect">
            <a:avLst/>
          </a:prstGeom>
          <a:solidFill>
            <a:srgbClr val="92D050"/>
          </a:solidFill>
          <a:ln w="28575">
            <a:solidFill>
              <a:srgbClr val="7030A0"/>
            </a:solidFill>
          </a:ln>
        </p:spPr>
      </p:pic>
      <p:pic>
        <p:nvPicPr>
          <p:cNvPr id="14" name="Рисунок 13" descr="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559285"/>
            <a:ext cx="914400" cy="914400"/>
          </a:xfrm>
          <a:prstGeom prst="rect">
            <a:avLst/>
          </a:prstGeom>
          <a:solidFill>
            <a:srgbClr val="92D050"/>
          </a:solidFill>
          <a:ln w="28575">
            <a:solidFill>
              <a:srgbClr val="7030A0"/>
            </a:solidFill>
          </a:ln>
        </p:spPr>
      </p:pic>
      <p:pic>
        <p:nvPicPr>
          <p:cNvPr id="15" name="Рисунок 14" descr="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788418"/>
            <a:ext cx="914400" cy="914400"/>
          </a:xfrm>
          <a:prstGeom prst="rect">
            <a:avLst/>
          </a:prstGeom>
          <a:solidFill>
            <a:srgbClr val="92D050"/>
          </a:solidFill>
          <a:ln w="28575">
            <a:solidFill>
              <a:srgbClr val="7030A0"/>
            </a:solidFill>
          </a:ln>
        </p:spPr>
      </p:pic>
      <p:pic>
        <p:nvPicPr>
          <p:cNvPr id="16" name="Рисунок 15" descr="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1174" y="1723828"/>
            <a:ext cx="914400" cy="914400"/>
          </a:xfrm>
          <a:prstGeom prst="rect">
            <a:avLst/>
          </a:prstGeom>
          <a:solidFill>
            <a:srgbClr val="92D050"/>
          </a:solidFill>
          <a:ln w="28575">
            <a:solidFill>
              <a:srgbClr val="7030A0"/>
            </a:solidFill>
          </a:ln>
        </p:spPr>
      </p:pic>
      <p:pic>
        <p:nvPicPr>
          <p:cNvPr id="17" name="Рисунок 16" descr="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1510" y="2646939"/>
            <a:ext cx="914400" cy="914400"/>
          </a:xfrm>
          <a:prstGeom prst="rect">
            <a:avLst/>
          </a:prstGeom>
          <a:solidFill>
            <a:srgbClr val="92D050"/>
          </a:solidFill>
          <a:ln w="28575">
            <a:solidFill>
              <a:srgbClr val="7030A0"/>
            </a:solidFill>
          </a:ln>
        </p:spPr>
      </p:pic>
      <p:pic>
        <p:nvPicPr>
          <p:cNvPr id="18" name="Рисунок 17" descr="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76864" y="3615193"/>
            <a:ext cx="914400" cy="914400"/>
          </a:xfrm>
          <a:prstGeom prst="rect">
            <a:avLst/>
          </a:prstGeom>
          <a:solidFill>
            <a:srgbClr val="92D050"/>
          </a:solidFill>
          <a:ln w="28575">
            <a:solidFill>
              <a:srgbClr val="7030A0"/>
            </a:solidFill>
          </a:ln>
        </p:spPr>
      </p:pic>
      <p:pic>
        <p:nvPicPr>
          <p:cNvPr id="19" name="Рисунок 18" descr="2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68059" y="4594195"/>
            <a:ext cx="914400" cy="914400"/>
          </a:xfrm>
          <a:prstGeom prst="rect">
            <a:avLst/>
          </a:prstGeom>
          <a:solidFill>
            <a:srgbClr val="92D050"/>
          </a:solidFill>
          <a:ln w="28575"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xmlns="" val="4062498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9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43608" y="241203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err="1" smtClean="0">
                <a:solidFill>
                  <a:srgbClr val="FF0000"/>
                </a:solidFill>
              </a:rPr>
              <a:t>Вырази</a:t>
            </a:r>
            <a:r>
              <a:rPr lang="ru-RU" sz="4800" b="1" dirty="0" smtClean="0">
                <a:solidFill>
                  <a:srgbClr val="FF0000"/>
                </a:solidFill>
              </a:rPr>
              <a:t> в см, мм 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528" y="1484784"/>
            <a:ext cx="3744416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1 </a:t>
            </a:r>
            <a:r>
              <a:rPr lang="ru-RU" sz="4800" b="1" dirty="0" err="1" smtClean="0">
                <a:solidFill>
                  <a:srgbClr val="7030A0"/>
                </a:solidFill>
              </a:rPr>
              <a:t>дм</a:t>
            </a:r>
            <a:r>
              <a:rPr lang="ru-RU" sz="4800" b="1" dirty="0" smtClean="0">
                <a:solidFill>
                  <a:srgbClr val="7030A0"/>
                </a:solidFill>
              </a:rPr>
              <a:t> =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3454" y="2708920"/>
            <a:ext cx="3744416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3 </a:t>
            </a:r>
            <a:r>
              <a:rPr lang="ru-RU" sz="4800" b="1" dirty="0" err="1" smtClean="0">
                <a:solidFill>
                  <a:srgbClr val="7030A0"/>
                </a:solidFill>
              </a:rPr>
              <a:t>дм</a:t>
            </a:r>
            <a:r>
              <a:rPr lang="ru-RU" sz="4800" b="1" dirty="0" smtClean="0">
                <a:solidFill>
                  <a:srgbClr val="7030A0"/>
                </a:solidFill>
              </a:rPr>
              <a:t> 2 см =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6041" y="3789040"/>
            <a:ext cx="3744416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6 </a:t>
            </a:r>
            <a:r>
              <a:rPr lang="ru-RU" sz="4800" b="1" dirty="0" err="1" smtClean="0">
                <a:solidFill>
                  <a:srgbClr val="7030A0"/>
                </a:solidFill>
              </a:rPr>
              <a:t>дм</a:t>
            </a:r>
            <a:r>
              <a:rPr lang="ru-RU" sz="4800" b="1" dirty="0" smtClean="0">
                <a:solidFill>
                  <a:srgbClr val="7030A0"/>
                </a:solidFill>
              </a:rPr>
              <a:t> 9 см =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5976" y="1484784"/>
            <a:ext cx="1872208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10 см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355976" y="2708920"/>
            <a:ext cx="1872208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32 см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355976" y="3789040"/>
            <a:ext cx="1872208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69 см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44208" y="1484784"/>
            <a:ext cx="2592288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100 мм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448474" y="2708920"/>
            <a:ext cx="2592288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320 мм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508353" y="3789040"/>
            <a:ext cx="2592288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690 мм</a:t>
            </a:r>
            <a:endParaRPr lang="ru-RU" sz="4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045621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43608" y="241203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??????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75656" y="5301208"/>
            <a:ext cx="1872208" cy="115212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rgbClr val="FFFF00"/>
                </a:solidFill>
              </a:rPr>
              <a:t>1 мм</a:t>
            </a:r>
            <a:endParaRPr lang="ru-RU" sz="5400" b="1" dirty="0">
              <a:solidFill>
                <a:srgbClr val="FFFF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47864" y="4365104"/>
            <a:ext cx="1944216" cy="208823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rgbClr val="FFFF00"/>
                </a:solidFill>
              </a:rPr>
              <a:t>1</a:t>
            </a:r>
            <a:r>
              <a:rPr lang="ru-RU" sz="6000" b="1" dirty="0" smtClean="0">
                <a:solidFill>
                  <a:srgbClr val="FFFF00"/>
                </a:solidFill>
              </a:rPr>
              <a:t> </a:t>
            </a:r>
            <a:r>
              <a:rPr lang="ru-RU" sz="6000" b="1" dirty="0">
                <a:solidFill>
                  <a:srgbClr val="FFFF00"/>
                </a:solidFill>
              </a:rPr>
              <a:t>с</a:t>
            </a:r>
            <a:r>
              <a:rPr lang="ru-RU" sz="6000" b="1" dirty="0" smtClean="0">
                <a:solidFill>
                  <a:srgbClr val="FFFF00"/>
                </a:solidFill>
              </a:rPr>
              <a:t>м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92080" y="2994273"/>
            <a:ext cx="1800200" cy="345638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rgbClr val="FFFF00"/>
                </a:solidFill>
              </a:rPr>
              <a:t>1</a:t>
            </a:r>
            <a:r>
              <a:rPr lang="ru-RU" sz="6000" b="1" dirty="0" smtClean="0">
                <a:solidFill>
                  <a:srgbClr val="FFFF00"/>
                </a:solidFill>
              </a:rPr>
              <a:t> </a:t>
            </a:r>
            <a:r>
              <a:rPr lang="ru-RU" sz="6000" b="1" dirty="0" err="1" smtClean="0">
                <a:solidFill>
                  <a:srgbClr val="FFFF00"/>
                </a:solidFill>
              </a:rPr>
              <a:t>дм</a:t>
            </a:r>
            <a:endParaRPr lang="ru-RU" sz="6000" b="1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097191" y="1825749"/>
            <a:ext cx="1732434" cy="460890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rgbClr val="FFFF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xmlns="" val="133695875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43608" y="332656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Тема урока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5616" y="1844824"/>
            <a:ext cx="66247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solidFill>
                  <a:srgbClr val="7030A0"/>
                </a:solidFill>
              </a:rPr>
              <a:t>Миллиметр и метр</a:t>
            </a:r>
            <a:endParaRPr lang="ru-RU" sz="6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282330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155767" y="241203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Цель урока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767007"/>
            <a:ext cx="79568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7030A0"/>
                </a:solidFill>
              </a:rPr>
              <a:t>Уметь переводить метры в…</a:t>
            </a:r>
            <a:endParaRPr lang="ru-RU" sz="6000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47664" y="3933057"/>
            <a:ext cx="78807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0070C0"/>
                </a:solidFill>
              </a:rPr>
              <a:t>м</a:t>
            </a:r>
            <a:r>
              <a:rPr lang="ru-RU" sz="6000" b="1" dirty="0" smtClean="0">
                <a:solidFill>
                  <a:srgbClr val="0070C0"/>
                </a:solidFill>
              </a:rPr>
              <a:t>м, см и </a:t>
            </a:r>
            <a:r>
              <a:rPr lang="ru-RU" sz="6000" b="1" dirty="0" err="1" smtClean="0">
                <a:solidFill>
                  <a:srgbClr val="0070C0"/>
                </a:solidFill>
              </a:rPr>
              <a:t>дм</a:t>
            </a:r>
            <a:endParaRPr lang="ru-RU" sz="60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491179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72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43608" y="241203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??????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123728" y="1484784"/>
            <a:ext cx="2336112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1 см=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716016" y="1484784"/>
            <a:ext cx="2336112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10 </a:t>
            </a:r>
            <a:r>
              <a:rPr lang="ru-RU" sz="4800" b="1" dirty="0">
                <a:solidFill>
                  <a:srgbClr val="7030A0"/>
                </a:solidFill>
              </a:rPr>
              <a:t>м</a:t>
            </a:r>
            <a:r>
              <a:rPr lang="ru-RU" sz="4800" b="1" dirty="0" smtClean="0">
                <a:solidFill>
                  <a:srgbClr val="7030A0"/>
                </a:solidFill>
              </a:rPr>
              <a:t>м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249162" y="2674640"/>
            <a:ext cx="2336112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10 см=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072066" y="2714620"/>
            <a:ext cx="2336112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100 </a:t>
            </a:r>
            <a:r>
              <a:rPr lang="ru-RU" sz="4800" b="1" dirty="0">
                <a:solidFill>
                  <a:srgbClr val="7030A0"/>
                </a:solidFill>
              </a:rPr>
              <a:t>м</a:t>
            </a:r>
            <a:r>
              <a:rPr lang="ru-RU" sz="4800" b="1" dirty="0" smtClean="0">
                <a:solidFill>
                  <a:srgbClr val="7030A0"/>
                </a:solidFill>
              </a:rPr>
              <a:t>м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2428860" y="4000504"/>
            <a:ext cx="2336112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100 </a:t>
            </a:r>
            <a:r>
              <a:rPr lang="ru-RU" sz="4800" b="1" dirty="0" err="1" smtClean="0">
                <a:solidFill>
                  <a:srgbClr val="7030A0"/>
                </a:solidFill>
              </a:rPr>
              <a:t>см=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143504" y="4071942"/>
            <a:ext cx="2627784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1000 мм</a:t>
            </a:r>
            <a:endParaRPr lang="ru-RU" sz="4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466484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7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34877" y="241203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Запомни!!!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18761" y="1864271"/>
            <a:ext cx="6264696" cy="237626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solidFill>
                  <a:srgbClr val="7030A0"/>
                </a:solidFill>
              </a:rPr>
              <a:t>1 м = 1000 мм</a:t>
            </a:r>
            <a:endParaRPr lang="ru-RU" sz="7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403951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67758" y="116632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err="1" smtClean="0">
                <a:solidFill>
                  <a:srgbClr val="FF0000"/>
                </a:solidFill>
              </a:rPr>
              <a:t>Физминутка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1556792"/>
            <a:ext cx="2687912" cy="26879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0152" y="1152082"/>
            <a:ext cx="2724150" cy="33337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43157" y="2462731"/>
            <a:ext cx="3923963" cy="39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598607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34877" y="241203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Ребус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40"/>
            <a:ext cx="6605262" cy="3096344"/>
          </a:xfrm>
          <a:prstGeom prst="rect">
            <a:avLst/>
          </a:prstGeom>
          <a:ln w="57150">
            <a:solidFill>
              <a:srgbClr val="7030A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3797490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34877" y="241203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Переведите в мм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051720" y="1484784"/>
            <a:ext cx="2592288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 2 м  =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818366" y="1481758"/>
            <a:ext cx="3312368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2000 мм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43663" y="5728705"/>
            <a:ext cx="5248289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медведь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http://lifeglobe.net/x/entry/0/10-2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5055" y="2564904"/>
            <a:ext cx="4093890" cy="306776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041458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34877" y="241203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Ребус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04045"/>
            <a:ext cx="7787198" cy="3315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8099647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34877" y="241203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Переведите в мм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19672" y="1484784"/>
            <a:ext cx="2336112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srgbClr val="7030A0"/>
                </a:solidFill>
              </a:rPr>
              <a:t>3</a:t>
            </a:r>
            <a:r>
              <a:rPr lang="ru-RU" sz="4800" b="1" dirty="0" smtClean="0">
                <a:solidFill>
                  <a:srgbClr val="7030A0"/>
                </a:solidFill>
              </a:rPr>
              <a:t> м =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3968" y="1504045"/>
            <a:ext cx="3312368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3000 мм</a:t>
            </a:r>
            <a:endParaRPr lang="ru-RU" sz="4800" b="1" dirty="0">
              <a:solidFill>
                <a:srgbClr val="7030A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36912"/>
            <a:ext cx="5864225" cy="358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2143663" y="5728705"/>
            <a:ext cx="5248289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носорог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714572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34877" y="241203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Переведите в мм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39242" y="1441029"/>
            <a:ext cx="2371674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  8 м  =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11960" y="1466156"/>
            <a:ext cx="3312368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</a:t>
            </a:r>
            <a:r>
              <a:rPr lang="ru-RU" sz="4800" b="1" dirty="0">
                <a:solidFill>
                  <a:srgbClr val="7030A0"/>
                </a:solidFill>
              </a:rPr>
              <a:t>8</a:t>
            </a:r>
            <a:r>
              <a:rPr lang="ru-RU" sz="4800" b="1" dirty="0" smtClean="0">
                <a:solidFill>
                  <a:srgbClr val="7030A0"/>
                </a:solidFill>
              </a:rPr>
              <a:t>000 мм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59290" y="5728705"/>
            <a:ext cx="5248289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слон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слон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0940" y="2852936"/>
            <a:ext cx="4309914" cy="2692297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388023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6" name="Скругленный прямоугольник 5"/>
          <p:cNvSpPr/>
          <p:nvPr/>
        </p:nvSpPr>
        <p:spPr>
          <a:xfrm>
            <a:off x="1331640" y="404664"/>
            <a:ext cx="7200889" cy="4032448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/>
              <a:t> </a:t>
            </a:r>
            <a:endParaRPr lang="ru-RU" sz="4800" b="1" dirty="0">
              <a:solidFill>
                <a:srgbClr val="7030A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839955"/>
            <a:ext cx="4266009" cy="3161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5568770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34877" y="241203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Переведите в мм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619672" y="1484784"/>
            <a:ext cx="2336112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18 м =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283968" y="1504045"/>
            <a:ext cx="3312368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 18000 мм</a:t>
            </a:r>
            <a:endParaRPr lang="ru-RU" sz="4800" b="1" dirty="0">
              <a:solidFill>
                <a:srgbClr val="7030A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780928"/>
            <a:ext cx="6668230" cy="3678345"/>
          </a:xfrm>
          <a:prstGeom prst="rect">
            <a:avLst/>
          </a:prstGeom>
          <a:ln w="57150">
            <a:solidFill>
              <a:srgbClr val="7030A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2483768" y="5728705"/>
            <a:ext cx="5248289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Тигровая акула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906178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43608" y="241203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Самооценка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1692" y="1484784"/>
            <a:ext cx="7690748" cy="4896544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2778854" y="2046573"/>
            <a:ext cx="3816424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Всё понятно!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699792" y="3429000"/>
            <a:ext cx="410445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Есть вопросы!</a:t>
            </a:r>
            <a:endParaRPr lang="ru-RU" sz="4800" b="1" dirty="0">
              <a:solidFill>
                <a:srgbClr val="7030A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78853" y="4581128"/>
            <a:ext cx="4025393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</a:rPr>
              <a:t>Всё сложно!</a:t>
            </a:r>
            <a:endParaRPr lang="ru-RU" sz="4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742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43608" y="241203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Домашнее задание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9612" y="1916832"/>
            <a:ext cx="698477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600" b="1" dirty="0" smtClean="0">
                <a:solidFill>
                  <a:srgbClr val="7030A0"/>
                </a:solidFill>
              </a:rPr>
              <a:t>Т.с.67-68 №148, 150</a:t>
            </a:r>
            <a:endParaRPr lang="ru-RU" sz="9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957317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  <p:sp>
        <p:nvSpPr>
          <p:cNvPr id="4" name="Скругленный прямоугольник 3"/>
          <p:cNvSpPr/>
          <p:nvPr/>
        </p:nvSpPr>
        <p:spPr>
          <a:xfrm>
            <a:off x="1043608" y="241203"/>
            <a:ext cx="6832465" cy="93610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Итог урока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844824"/>
            <a:ext cx="75608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7030A0"/>
                </a:solidFill>
              </a:rPr>
              <a:t>Я узнал…</a:t>
            </a:r>
          </a:p>
          <a:p>
            <a:r>
              <a:rPr lang="ru-RU" sz="6000" b="1" dirty="0" smtClean="0">
                <a:solidFill>
                  <a:srgbClr val="7030A0"/>
                </a:solidFill>
              </a:rPr>
              <a:t>Мне легко…</a:t>
            </a:r>
          </a:p>
          <a:p>
            <a:r>
              <a:rPr lang="ru-RU" sz="6000" b="1" dirty="0" smtClean="0">
                <a:solidFill>
                  <a:srgbClr val="7030A0"/>
                </a:solidFill>
              </a:rPr>
              <a:t>Мне пока сложно…</a:t>
            </a:r>
            <a:endParaRPr lang="ru-RU" sz="6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292975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252</Words>
  <Application>Microsoft Office PowerPoint</Application>
  <PresentationFormat>Экран (4:3)</PresentationFormat>
  <Paragraphs>84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Андрей</cp:lastModifiedBy>
  <cp:revision>36</cp:revision>
  <dcterms:created xsi:type="dcterms:W3CDTF">2017-11-08T05:00:52Z</dcterms:created>
  <dcterms:modified xsi:type="dcterms:W3CDTF">2017-12-03T05:47:51Z</dcterms:modified>
</cp:coreProperties>
</file>