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7" r:id="rId2"/>
    <p:sldId id="281" r:id="rId3"/>
    <p:sldId id="268" r:id="rId4"/>
    <p:sldId id="258" r:id="rId5"/>
    <p:sldId id="280" r:id="rId6"/>
    <p:sldId id="260" r:id="rId7"/>
    <p:sldId id="266" r:id="rId8"/>
    <p:sldId id="267" r:id="rId9"/>
    <p:sldId id="261" r:id="rId10"/>
    <p:sldId id="263" r:id="rId11"/>
    <p:sldId id="269" r:id="rId12"/>
    <p:sldId id="282" r:id="rId13"/>
    <p:sldId id="283" r:id="rId14"/>
    <p:sldId id="284" r:id="rId15"/>
    <p:sldId id="286" r:id="rId16"/>
    <p:sldId id="28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33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9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1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316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490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51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285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06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5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984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559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706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266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017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681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326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34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542AB-3177-401B-A442-C0343E528F3A}" type="datetimeFigureOut">
              <a:rPr lang="ru-RU" smtClean="0"/>
              <a:t>04.03.2018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901CC-D3E6-4894-B080-1C9FDCEDA2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8385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photosflowery.ru/photo/03/0394393e0a0f5a6c1657be3212f01f90.jpg" TargetMode="External"/><Relationship Id="rId3" Type="http://schemas.openxmlformats.org/officeDocument/2006/relationships/hyperlink" Target="http://wpmedia.vancouversun.com/2014/08/colchicum-album_thumb.jpg?quality=55&amp;strip=all" TargetMode="External"/><Relationship Id="rId7" Type="http://schemas.openxmlformats.org/officeDocument/2006/relationships/hyperlink" Target="http://fitoherb.ru/wp-content/uploads/2012/04/35508_c4ae337c1.jpg" TargetMode="External"/><Relationship Id="rId2" Type="http://schemas.openxmlformats.org/officeDocument/2006/relationships/hyperlink" Target="http://www.wikiwand.com/ru/&#1057;&#1087;&#1080;&#1089;&#1086;&#1082;_&#1088;&#1072;&#1089;&#1090;&#1077;&#1085;&#1080;&#1081;,_&#1079;&#1072;&#1085;&#1077;&#1089;&#1105;&#1085;&#1085;&#1099;&#1093;_&#1074;_&#1050;&#1088;&#1072;&#1089;&#1085;&#1091;&#1102;_&#1082;&#1085;&#1080;&#1075;&#1091;_&#1056;&#1077;&#1089;&#1087;&#1091;&#1073;&#1083;&#1080;&#1082;&#1080;_&#1044;&#1072;&#1075;&#1077;&#1089;&#1090;&#1072;&#1085;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roplak.ru/wp-content/uploads/2015/04/82.jpg" TargetMode="External"/><Relationship Id="rId5" Type="http://schemas.openxmlformats.org/officeDocument/2006/relationships/hyperlink" Target="http://poleznaya-trava.ru/uploads/posts/2016-10/1476842422_1.jpg" TargetMode="External"/><Relationship Id="rId4" Type="http://schemas.openxmlformats.org/officeDocument/2006/relationships/hyperlink" Target="http://vin-ru.1gb.ru/enc/enc_9186.jpg" TargetMode="External"/><Relationship Id="rId9" Type="http://schemas.openxmlformats.org/officeDocument/2006/relationships/hyperlink" Target="https://upload.wikimedia.org/wikipedia/commons/thumb/c/cd/Allium_paradoxum_26-04-2010_545.jpg/1200px-Allium_paradoxum_26-04-2010_545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eophoto.ru/mediumlib/aper214041721104m.jpg" TargetMode="External"/><Relationship Id="rId2" Type="http://schemas.openxmlformats.org/officeDocument/2006/relationships/hyperlink" Target="http://www.plantarium.ru/dat/plants/6/623/261623_cedd12e3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photosflowery.ru/photo/4d/4d736b4233f3a539caedcebd83f259d5.jpg" TargetMode="External"/><Relationship Id="rId4" Type="http://schemas.openxmlformats.org/officeDocument/2006/relationships/hyperlink" Target="http://zapovednik-kbr.ru/wp-content/uploads/2015/07/liliya-odnobratsvennaya-200x15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245" y="383854"/>
            <a:ext cx="114235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Дагестана,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занесенные в Красную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книгу.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031877" y="2701461"/>
            <a:ext cx="4346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74835" y="3424033"/>
            <a:ext cx="536713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Автор: учитель биологии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МКОУ «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Новокаякентская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СОШ»  </a:t>
            </a:r>
          </a:p>
          <a:p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smtClean="0"/>
              <a:t>с.Новокаякент </a:t>
            </a:r>
            <a:r>
              <a:rPr lang="ru-RU" sz="2000" b="1" dirty="0" err="1"/>
              <a:t>Каякентский</a:t>
            </a:r>
            <a:r>
              <a:rPr lang="ru-RU" sz="2000" b="1" dirty="0"/>
              <a:t> район  </a:t>
            </a:r>
            <a:endParaRPr lang="ru-RU" sz="2000" dirty="0"/>
          </a:p>
          <a:p>
            <a:r>
              <a:rPr lang="ru-RU" sz="2000" b="1" dirty="0"/>
              <a:t>             </a:t>
            </a:r>
            <a:r>
              <a:rPr lang="ru-RU" sz="2000" b="1" dirty="0" smtClean="0"/>
              <a:t>  </a:t>
            </a:r>
            <a:r>
              <a:rPr lang="ru-RU" sz="2000" b="1" dirty="0"/>
              <a:t>Республика Дагестан</a:t>
            </a:r>
          </a:p>
          <a:p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Умалатова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Равганият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Бийбулатовна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                                           </a:t>
            </a:r>
            <a:r>
              <a:rPr lang="ru-RU" sz="2000" b="1" dirty="0"/>
              <a:t>2017 г.</a:t>
            </a:r>
            <a:endParaRPr lang="ru-RU" sz="2000" dirty="0"/>
          </a:p>
        </p:txBody>
      </p:sp>
      <p:pic>
        <p:nvPicPr>
          <p:cNvPr id="14" name="Рисунок 13" descr="C:\Users\Ravganiyt\Downloads\colchicum-album_thum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1" y="1030185"/>
            <a:ext cx="2211918" cy="220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Ravganiyt\Downloads\8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9" y="3483430"/>
            <a:ext cx="2054350" cy="192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Ravganiyt\Downloads\35508_c4ae337c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107" y="1241807"/>
            <a:ext cx="2682825" cy="2241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845" y="3483430"/>
            <a:ext cx="2493184" cy="247524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965" y="1420840"/>
            <a:ext cx="2466618" cy="3093543"/>
          </a:xfrm>
          <a:prstGeom prst="rect">
            <a:avLst/>
          </a:prstGeom>
        </p:spPr>
      </p:pic>
      <p:pic>
        <p:nvPicPr>
          <p:cNvPr id="22" name="Рисунок 21" descr="C:\Users\Ravganiyt\Downloads\enc_9186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965" y="4617564"/>
            <a:ext cx="2522162" cy="2147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110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4035" y="914400"/>
            <a:ext cx="816996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Красная книга Республики Дагестан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— официальный справочник о состоянии редких и находящихся под угрозой исчезновения видов животных и растений на территории Республики Дагестан.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9942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54157" y="536714"/>
            <a:ext cx="9939130" cy="4989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6666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Красная книга Республики Дагестана 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впервые была издана в 1998 году. Второе издание появилось в 2009 году и включало в себя 186 редких видов. В последнем издании из книги были исключены 32 вида, чья численность перестала сокращаться.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23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flipH="1">
            <a:off x="7792278" y="815009"/>
            <a:ext cx="4929808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581150" algn="l"/>
              </a:tabLs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Безвременник великолепный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Ravganiyt\Downloads\colchicum-album_thum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753" y="2784754"/>
            <a:ext cx="3549846" cy="361604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3048000" y="1105864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58115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0" y="1105864"/>
            <a:ext cx="6096000" cy="78104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58115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1581150" algn="l"/>
              </a:tabLs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" y="298174"/>
            <a:ext cx="715617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Растение </a:t>
            </a:r>
            <a:r>
              <a:rPr lang="ru-RU" sz="2800" dirty="0"/>
              <a:t>высотой 20—60 см. Луковица крупная, продолговатая, длиной до 5 см. Листья широко-продолговатые с длинным влагалищем, охватывающим стебель. Цветки весьма крупные, развиваются осенью в числе 1—3, реже 4, розово-пурпурные или фиолетовые; трубка околоцветника широкая, листочки длиной 5—6,5 см, шириной 15—22 мм, широко-овальные или эллиптические, на верхушке туповатые. Завязь </a:t>
            </a:r>
            <a:r>
              <a:rPr lang="ru-RU" sz="2800" dirty="0" err="1"/>
              <a:t>трёхгнездная</a:t>
            </a:r>
            <a:r>
              <a:rPr lang="ru-RU" sz="2800" dirty="0"/>
              <a:t>. Коробочка </a:t>
            </a:r>
            <a:r>
              <a:rPr lang="ru-RU" sz="2800" dirty="0" err="1"/>
              <a:t>трёхгнездная</a:t>
            </a:r>
            <a:r>
              <a:rPr lang="ru-RU" sz="2800" dirty="0"/>
              <a:t>, эллиптическая, длиной до 3 см. Семена округлые, коричневые, диаметром до 2—3 мм.</a:t>
            </a:r>
          </a:p>
        </p:txBody>
      </p:sp>
    </p:spTree>
    <p:extLst>
      <p:ext uri="{BB962C8B-B14F-4D97-AF65-F5344CB8AC3E}">
        <p14:creationId xmlns:p14="http://schemas.microsoft.com/office/powerpoint/2010/main" val="196094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2408" y="1345434"/>
            <a:ext cx="44699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 smtClean="0"/>
              <a:t>В природе </a:t>
            </a:r>
            <a:r>
              <a:rPr lang="ru-RU" sz="2800" dirty="0"/>
              <a:t>ареал вида охватывает Дагестан, Чечню (приток реки </a:t>
            </a:r>
            <a:r>
              <a:rPr lang="ru-RU" sz="2800" dirty="0" err="1"/>
              <a:t>Фартанга</a:t>
            </a:r>
            <a:r>
              <a:rPr lang="ru-RU" sz="2800" dirty="0"/>
              <a:t>) и Грузию (</a:t>
            </a:r>
            <a:r>
              <a:rPr lang="ru-RU" sz="2800" dirty="0" err="1"/>
              <a:t>Хевсурети</a:t>
            </a:r>
            <a:r>
              <a:rPr lang="ru-RU" sz="2800" dirty="0"/>
              <a:t>). Ксерофит. Произрастает на скалах и каменистых склонах на высоте 600—2000 метров над уровнем моря.</a:t>
            </a: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8547652" y="1060320"/>
            <a:ext cx="4651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Лук </a:t>
            </a:r>
            <a:r>
              <a:rPr lang="ru-RU" sz="3600" dirty="0" err="1"/>
              <a:t>гунибский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08" y="2474424"/>
            <a:ext cx="4205287" cy="40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3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82539" y="713231"/>
            <a:ext cx="248478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err="1"/>
              <a:t>Костенец</a:t>
            </a:r>
            <a:r>
              <a:rPr lang="ru-RU" sz="3200" b="1" dirty="0"/>
              <a:t> чёрный.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Ravganiyt\Downloads\enc_918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513" y="2240045"/>
            <a:ext cx="4929809" cy="41958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0" y="2240045"/>
            <a:ext cx="9144000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1457325" algn="l"/>
              </a:tabLst>
            </a:pPr>
            <a:r>
              <a:rPr lang="ru-RU" dirty="0" smtClean="0">
                <a:solidFill>
                  <a:srgbClr val="544E5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5983" y="1013791"/>
            <a:ext cx="562554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Костенец</a:t>
            </a:r>
            <a:r>
              <a:rPr lang="ru-RU" sz="2800" dirty="0"/>
              <a:t> чёрный растет на камнях в тенистых </a:t>
            </a:r>
            <a:r>
              <a:rPr lang="ru-RU" sz="2800" dirty="0" err="1"/>
              <a:t>каштанниках</a:t>
            </a:r>
            <a:r>
              <a:rPr lang="ru-RU" sz="2800" dirty="0"/>
              <a:t>, грабово-каштановых, смешанных </a:t>
            </a:r>
            <a:r>
              <a:rPr lang="ru-RU" sz="2800" dirty="0" err="1"/>
              <a:t>колхидских</a:t>
            </a:r>
            <a:r>
              <a:rPr lang="ru-RU" sz="2800" dirty="0"/>
              <a:t> лесах, дубравах, </a:t>
            </a:r>
            <a:r>
              <a:rPr lang="ru-RU" sz="2800" dirty="0" err="1"/>
              <a:t>самшитниках</a:t>
            </a:r>
            <a:r>
              <a:rPr lang="ru-RU" sz="2800" dirty="0"/>
              <a:t>, буковых лесах. Их можно встретить в трещинах корней деревьев, обычно на сухих склонах, реже на осыпях и в трещинах скал</a:t>
            </a:r>
          </a:p>
        </p:txBody>
      </p:sp>
    </p:spTree>
    <p:extLst>
      <p:ext uri="{BB962C8B-B14F-4D97-AF65-F5344CB8AC3E}">
        <p14:creationId xmlns:p14="http://schemas.microsoft.com/office/powerpoint/2010/main" val="2316669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8965096" y="731520"/>
            <a:ext cx="2872954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Майник двулистный.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Ravganiyt\Downloads\1476842422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1" y="2663688"/>
            <a:ext cx="4085528" cy="40383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28034" y="731520"/>
            <a:ext cx="5782615" cy="5365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1457325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Стебли 12—25 см высотой, прямостоячие.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1457325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Цветки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собраны в кистевидное соцветие на верхушке растения. Прицветники мелкие, доли околоцветника белого цвета. Плод — ягода, сначала серая, затем вишнёво-красная.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87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16368" y="347472"/>
            <a:ext cx="4041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8547651" y="347473"/>
            <a:ext cx="31606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1457325" algn="l"/>
              </a:tabLst>
            </a:pP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Шафра́н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прекра́сный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174" y="993803"/>
            <a:ext cx="587080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1457325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Травянистое многолетнее растение высотой 1—1,5 м. Листья кожистые, линейные, в верхней части трёхгранной формы, по килю и краям пильчато-зубчатые. Соцветие — метёлка. Цветёт в июне. Плод — орешек.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Ravganiyt\Downloads\8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516" y="2768009"/>
            <a:ext cx="4334081" cy="3891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89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H="1">
            <a:off x="9084364" y="357809"/>
            <a:ext cx="31076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Гроздовник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виргинский.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Ravganiyt\Downloads\35508_c4ae337c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6" y="2464905"/>
            <a:ext cx="4713218" cy="39557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360608" y="1030310"/>
            <a:ext cx="677361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1457325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Растёт в сырых смешанных, еловых и широколиственных лесах, берёзовых колках, на опушках, по полянам и вырубкам, по окраинам болот, на лесных лугах и между кустарниками на богатой и рыхлой почве. Встречается на известняковых скалах.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866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93913" y="1232452"/>
            <a:ext cx="505915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dirty="0" smtClean="0"/>
              <a:t>В природе </a:t>
            </a:r>
            <a:r>
              <a:rPr lang="ru-RU" sz="2800" dirty="0"/>
              <a:t>ареал вида охватывает Кавказ (Дагестан) и Центральную Азию. Произрастает на щебнистых склонах в верхнем поясе гор.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30817" y="1077603"/>
            <a:ext cx="5247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Лук </a:t>
            </a:r>
            <a:r>
              <a:rPr lang="ru-RU" sz="3600" dirty="0" err="1"/>
              <a:t>горолюбивый</a:t>
            </a:r>
            <a:endParaRPr lang="ru-RU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418" y="2509724"/>
            <a:ext cx="4770782" cy="406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8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374" y="695740"/>
            <a:ext cx="67188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В природе ареал вида охватывает Иран, Азербайджан, Дагестан и Туркменистан. Натурализовалось повсеместно. Произрастает в тенистых дубовых и дубово-грабовых предгорных лесах. Мезофит.</a:t>
            </a: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9541563" y="695740"/>
            <a:ext cx="32997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Лук странный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226" y="2691685"/>
            <a:ext cx="4399722" cy="386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3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9397" y="1872348"/>
            <a:ext cx="61300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Травянистое </a:t>
            </a:r>
            <a:r>
              <a:rPr lang="ru-RU" sz="2800" dirty="0"/>
              <a:t>многолетнее растение высотой 1—1,5 м. Листья кожистые, линейные, в верхней части трёхгранной формы, по килю и краям пильчато-зубчатые. Соцветие — метёлка. Цветёт в июне. Плод — орешек.</a:t>
            </a: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8288356" y="795130"/>
            <a:ext cx="39036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Меч-трава́ </a:t>
            </a:r>
            <a:r>
              <a:rPr lang="ru-RU" sz="3200" dirty="0" err="1"/>
              <a:t>обыкнове́нная</a:t>
            </a:r>
            <a:r>
              <a:rPr lang="ru-RU" sz="3200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122" y="2331077"/>
            <a:ext cx="4596078" cy="410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17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5617" y="954157"/>
            <a:ext cx="66790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Т</a:t>
            </a:r>
            <a:r>
              <a:rPr lang="ru-RU" sz="3200" dirty="0" smtClean="0"/>
              <a:t>равянистый </a:t>
            </a:r>
            <a:r>
              <a:rPr lang="ru-RU" sz="3200" dirty="0"/>
              <a:t>луковичный многолетник, эфемероид, достигает в высоту 40 см. Яйцевидно-продолговатые или ланцетные, сизые листья от трёх до пяти. Цветок — одиночный с лепестками красного, розового, жёлтого или белого цвета, длиной 2,5—5,5 см.</a:t>
            </a: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8746434" y="636104"/>
            <a:ext cx="30811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Тюльпан </a:t>
            </a:r>
            <a:r>
              <a:rPr lang="ru-RU" sz="4400" dirty="0" err="1"/>
              <a:t>Геснера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713" y="2487022"/>
            <a:ext cx="4572001" cy="41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11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245" y="785612"/>
            <a:ext cx="6617782" cy="5456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Многолетнее травянистое растение, достигающее 1—1,8 м в высоту. Стебель жёсткий, зелёный, покрытый малозаметным беловатым войлочным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опушением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Луковица крупная, продолговатая, сиреневатая,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острочешуйчатая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Листья в числе до 40, сидячие, линейно-ланцетовидные. Цветки с запахом, до 12 см в диаметре,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повислые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собраны по 6—20 или более в рыхлые кистевидные соцветия. Плод — яйцевидная коробочка</a:t>
            </a: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891670" y="596348"/>
            <a:ext cx="4830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/>
              <a:t>Ли́лия</a:t>
            </a:r>
            <a:r>
              <a:rPr lang="ru-RU" sz="3600" dirty="0"/>
              <a:t> </a:t>
            </a:r>
            <a:r>
              <a:rPr lang="ru-RU" sz="3600" dirty="0" err="1"/>
              <a:t>однобра́тственная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06" y="2504662"/>
            <a:ext cx="4313582" cy="399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97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6712" y="457199"/>
            <a:ext cx="8607287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ru-RU" sz="2000" b="1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http://www.wikiwand.com/ru/Список_растений,_занесённых_в_Красную_книгу_Республики_Дагестан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5811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http://wpmedia.vancouversun.com/2014/08/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colchicum-album_thumb.jpg?quality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=55&amp;strip=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all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Безвременник великолепный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http://vin-ru.1gb.ru/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enc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/enc_9186.jpg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544E5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Костенец</a:t>
            </a:r>
            <a:r>
              <a:rPr lang="ru-RU" sz="2000" dirty="0">
                <a:solidFill>
                  <a:srgbClr val="544E5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чёрный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http://poleznaya-trava.ru/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uploads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posts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/2016-10/1476842422_1.jpg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Майник двулистный.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5.. 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http://droplak.ru/wp-content/uploads/2015/04/82.jpg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Шафра́н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прекра́сный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http://fitoherb.ru/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wp-content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uploads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/2012/04/35508_c4ae337c1.jpg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Гроздовник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виргинский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712" y="5049077"/>
            <a:ext cx="8607288" cy="1973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http://photosflowery.ru/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photo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/03/0394393e0a0f5a6c1657be3212f01f90.jpg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Лук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горолюбивый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8..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https://upload.wikimedia.org/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wikipedia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commons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thumb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/c/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cd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/Allium_paradoxum_26-04-2010_545.jpg/1200px-Allium_paradoxum_26-04-2010_545.jpg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Лук странный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868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417" y="596349"/>
            <a:ext cx="8885583" cy="2689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http://www.plantarium.ru/dat/plants/6/623/261623_cedd12e3.jpg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меч- трава обыкновенная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http://geophoto.ru/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mediumlib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/aper214041721104m.jpg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Тюльпан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Геснера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http://zapovednik-kbr.ru/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wp-content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uploads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/2015/07/liliya-odnobratsvennaya-200x150.jpg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Лилия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однобратственная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12..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http://photosflowery.ru/</a:t>
            </a:r>
            <a:r>
              <a:rPr lang="ru-RU" sz="2000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photo</a:t>
            </a:r>
            <a:r>
              <a:rPr lang="ru-RU" sz="20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/4d/4d736b4233f3a539caedcebd83f259d5.jpg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Лук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гунибский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74578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340</TotalTime>
  <Words>670</Words>
  <Application>Microsoft Office PowerPoint</Application>
  <PresentationFormat>Широкоэкранный</PresentationFormat>
  <Paragraphs>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Times New Roman CYR</vt:lpstr>
      <vt:lpstr>Trebuchet MS</vt:lpstr>
      <vt:lpstr>Берлин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Ravganiyt</dc:creator>
  <cp:lastModifiedBy>Ravganiyt</cp:lastModifiedBy>
  <cp:revision>41</cp:revision>
  <dcterms:created xsi:type="dcterms:W3CDTF">2017-10-31T18:45:50Z</dcterms:created>
  <dcterms:modified xsi:type="dcterms:W3CDTF">2018-03-04T11:57:19Z</dcterms:modified>
</cp:coreProperties>
</file>