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Override3.xml" ContentType="application/vnd.openxmlformats-officedocument.themeOverr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6" r:id="rId1"/>
    <p:sldMasterId id="2147483900" r:id="rId2"/>
    <p:sldMasterId id="2147483912" r:id="rId3"/>
    <p:sldMasterId id="2147483924" r:id="rId4"/>
  </p:sldMasterIdLst>
  <p:sldIdLst>
    <p:sldId id="265" r:id="rId5"/>
    <p:sldId id="266" r:id="rId6"/>
    <p:sldId id="268" r:id="rId7"/>
    <p:sldId id="269" r:id="rId8"/>
    <p:sldId id="270" r:id="rId9"/>
    <p:sldId id="271" r:id="rId10"/>
    <p:sldId id="272" r:id="rId11"/>
    <p:sldId id="273" r:id="rId12"/>
    <p:sldId id="274" r:id="rId13"/>
    <p:sldId id="275" r:id="rId14"/>
    <p:sldId id="277" r:id="rId15"/>
    <p:sldId id="278" r:id="rId16"/>
    <p:sldId id="282" r:id="rId17"/>
    <p:sldId id="279" r:id="rId18"/>
    <p:sldId id="280" r:id="rId19"/>
    <p:sldId id="281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7099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ED083AE6-46FA-4A59-8FB0-9F97EB10719F}" styleName="Светлый стиль 3 -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000" autoAdjust="0"/>
    <p:restoredTop sz="94660"/>
  </p:normalViewPr>
  <p:slideViewPr>
    <p:cSldViewPr>
      <p:cViewPr varScale="1">
        <p:scale>
          <a:sx n="64" d="100"/>
          <a:sy n="64" d="100"/>
        </p:scale>
        <p:origin x="-1506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2426" y="2895600"/>
            <a:ext cx="4572000" cy="1368798"/>
          </a:xfrm>
        </p:spPr>
        <p:txBody>
          <a:bodyPr>
            <a:normAutofit/>
          </a:bodyPr>
          <a:lstStyle>
            <a:lvl1pPr marL="0" indent="0" algn="l">
              <a:buNone/>
              <a:defRPr sz="2000" b="0" i="1" cap="none" spc="12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0" y="4743451"/>
            <a:ext cx="9144000" cy="2114550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0" y="4714875"/>
            <a:ext cx="9144000" cy="158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Date Placeholder 2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AACEE-B9AF-4D59-9B0D-BFD42B525976}" type="datetimeFigureOut">
              <a:rPr lang="ru-RU" smtClean="0"/>
              <a:pPr/>
              <a:t>14.02.2015</a:t>
            </a:fld>
            <a:endParaRPr lang="ru-RU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5649344-D270-4460-87E5-467699F82CA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52426" y="457200"/>
            <a:ext cx="7680960" cy="2438399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defRPr kumimoji="0" lang="en-US" sz="6000" b="1" i="0" u="none" strike="noStrike" kern="1200" cap="none" spc="0" normalizeH="0" baseline="0" noProof="0" smtClean="0">
                <a:ln>
                  <a:noFill/>
                </a:ln>
                <a:gradFill>
                  <a:gsLst>
                    <a:gs pos="0">
                      <a:schemeClr val="tx1">
                        <a:alpha val="92000"/>
                      </a:schemeClr>
                    </a:gs>
                    <a:gs pos="45000">
                      <a:schemeClr val="tx1">
                        <a:alpha val="51000"/>
                      </a:schemeClr>
                    </a:gs>
                    <a:gs pos="100000">
                      <a:schemeClr val="tx1"/>
                    </a:gs>
                  </a:gsLst>
                  <a:lin ang="3600000" scaled="0"/>
                </a:gra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352426" y="1463040"/>
            <a:ext cx="7680960" cy="4724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FDEAACEE-B9AF-4D59-9B0D-BFD42B525976}" type="datetimeFigureOut">
              <a:rPr lang="ru-RU" smtClean="0"/>
              <a:pPr/>
              <a:t>14.02.2015</a:t>
            </a:fld>
            <a:endParaRPr lang="ru-RU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45649344-D270-4460-87E5-467699F82CA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352426" y="4003302"/>
            <a:ext cx="4572000" cy="1178298"/>
          </a:xfrm>
        </p:spPr>
        <p:txBody>
          <a:bodyPr>
            <a:normAutofit/>
          </a:bodyPr>
          <a:lstStyle>
            <a:lvl1pPr marL="0" indent="0" algn="l">
              <a:buNone/>
              <a:defRPr sz="2000" b="0" i="1" cap="none" spc="12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AACEE-B9AF-4D59-9B0D-BFD42B525976}" type="datetimeFigureOut">
              <a:rPr lang="ru-RU" smtClean="0"/>
              <a:pPr/>
              <a:t>14.02.2015</a:t>
            </a:fld>
            <a:endParaRPr lang="ru-RU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5649344-D270-4460-87E5-467699F82CA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9144000" cy="1828800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-4439" y="1828800"/>
            <a:ext cx="9144000" cy="158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354366" y="1990078"/>
            <a:ext cx="8439912" cy="1984248"/>
          </a:xfrm>
        </p:spPr>
        <p:txBody>
          <a:bodyPr>
            <a:noAutofit/>
          </a:bodyPr>
          <a:lstStyle>
            <a:lvl1pPr>
              <a:defRPr kumimoji="0" lang="en-US" sz="6000" b="1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chemeClr val="tx1">
                        <a:alpha val="92000"/>
                      </a:schemeClr>
                    </a:gs>
                    <a:gs pos="45000">
                      <a:schemeClr val="tx1">
                        <a:alpha val="51000"/>
                      </a:schemeClr>
                    </a:gs>
                    <a:gs pos="100000">
                      <a:schemeClr val="tx1"/>
                    </a:gs>
                  </a:gsLst>
                  <a:lin ang="3600000" scaled="0"/>
                </a:gra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Content Placeholder 11"/>
          <p:cNvSpPr>
            <a:spLocks noGrp="1"/>
          </p:cNvSpPr>
          <p:nvPr>
            <p:ph sz="quarter" idx="14"/>
          </p:nvPr>
        </p:nvSpPr>
        <p:spPr>
          <a:xfrm>
            <a:off x="4901184" y="1463040"/>
            <a:ext cx="3886200" cy="428853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352426" y="1463040"/>
            <a:ext cx="3886200" cy="428853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7" name="Title 2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FDEAACEE-B9AF-4D59-9B0D-BFD42B525976}" type="datetimeFigureOut">
              <a:rPr lang="ru-RU" smtClean="0"/>
              <a:pPr/>
              <a:t>14.02.2015</a:t>
            </a:fld>
            <a:endParaRPr lang="ru-RU"/>
          </a:p>
        </p:txBody>
      </p:sp>
      <p:sp>
        <p:nvSpPr>
          <p:cNvPr id="25" name="Slide Number Placeholder 2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5649344-D270-4460-87E5-467699F82CA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6" name="Footer Placeholder 25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 Placeholder 3"/>
          <p:cNvSpPr>
            <a:spLocks noGrp="1"/>
          </p:cNvSpPr>
          <p:nvPr>
            <p:ph type="body" sz="half" idx="2"/>
          </p:nvPr>
        </p:nvSpPr>
        <p:spPr>
          <a:xfrm>
            <a:off x="352426" y="1463040"/>
            <a:ext cx="3886200" cy="509587"/>
          </a:xfrm>
        </p:spPr>
        <p:txBody>
          <a:bodyPr>
            <a:normAutofit/>
          </a:bodyPr>
          <a:lstStyle>
            <a:lvl1pPr marL="0" indent="0">
              <a:buNone/>
              <a:defRPr sz="2000" b="0" i="1" spc="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5"/>
          </p:nvPr>
        </p:nvSpPr>
        <p:spPr>
          <a:xfrm>
            <a:off x="4900613" y="1463040"/>
            <a:ext cx="3886200" cy="509587"/>
          </a:xfrm>
        </p:spPr>
        <p:txBody>
          <a:bodyPr>
            <a:normAutofit/>
          </a:bodyPr>
          <a:lstStyle>
            <a:lvl1pPr marL="0" indent="0">
              <a:buNone/>
              <a:defRPr sz="2000" b="0" i="1" spc="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Content Placeholder 11"/>
          <p:cNvSpPr>
            <a:spLocks noGrp="1"/>
          </p:cNvSpPr>
          <p:nvPr>
            <p:ph sz="quarter" idx="14"/>
          </p:nvPr>
        </p:nvSpPr>
        <p:spPr>
          <a:xfrm>
            <a:off x="4900613" y="2011680"/>
            <a:ext cx="3886200" cy="373684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8" name="Content Placeholder 30"/>
          <p:cNvSpPr>
            <a:spLocks noGrp="1"/>
          </p:cNvSpPr>
          <p:nvPr>
            <p:ph sz="quarter" idx="13"/>
          </p:nvPr>
        </p:nvSpPr>
        <p:spPr>
          <a:xfrm>
            <a:off x="352426" y="2011680"/>
            <a:ext cx="3886200" cy="373684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30" name="Title 2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FDEAACEE-B9AF-4D59-9B0D-BFD42B525976}" type="datetimeFigureOut">
              <a:rPr lang="ru-RU" smtClean="0"/>
              <a:pPr/>
              <a:t>14.02.2015</a:t>
            </a:fld>
            <a:endParaRPr lang="ru-RU"/>
          </a:p>
        </p:txBody>
      </p:sp>
      <p:sp>
        <p:nvSpPr>
          <p:cNvPr id="24" name="Slide Number Placeholder 23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45649344-D270-4460-87E5-467699F82CA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AACEE-B9AF-4D59-9B0D-BFD42B525976}" type="datetimeFigureOut">
              <a:rPr lang="ru-RU" smtClean="0"/>
              <a:pPr/>
              <a:t>14.02.2015</a:t>
            </a:fld>
            <a:endParaRPr lang="ru-RU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5649344-D270-4460-87E5-467699F82CA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AACEE-B9AF-4D59-9B0D-BFD42B525976}" type="datetimeFigureOut">
              <a:rPr lang="ru-RU" smtClean="0"/>
              <a:pPr/>
              <a:t>14.02.2015</a:t>
            </a:fld>
            <a:endParaRPr lang="ru-RU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5649344-D270-4460-87E5-467699F82CA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0" y="5734050"/>
            <a:ext cx="9144000" cy="1123950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Connector 21"/>
          <p:cNvCxnSpPr/>
          <p:nvPr/>
        </p:nvCxnSpPr>
        <p:spPr>
          <a:xfrm>
            <a:off x="0" y="5695950"/>
            <a:ext cx="9144000" cy="158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itle 2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352426" y="1463040"/>
            <a:ext cx="3381375" cy="3967162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 b="0" i="1" spc="0" baseline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Content Placeholder 11"/>
          <p:cNvSpPr>
            <a:spLocks noGrp="1"/>
          </p:cNvSpPr>
          <p:nvPr>
            <p:ph sz="quarter" idx="14"/>
          </p:nvPr>
        </p:nvSpPr>
        <p:spPr>
          <a:xfrm>
            <a:off x="4105275" y="1463040"/>
            <a:ext cx="4681538" cy="396849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FDEAACEE-B9AF-4D59-9B0D-BFD42B525976}" type="datetimeFigureOut">
              <a:rPr lang="ru-RU" smtClean="0"/>
              <a:pPr/>
              <a:t>14.02.2015</a:t>
            </a:fld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5649344-D270-4460-87E5-467699F82CA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229224" y="0"/>
            <a:ext cx="3914775" cy="5657850"/>
          </a:xfrm>
        </p:spPr>
        <p:txBody>
          <a:bodyPr anchor="ctr" anchorCtr="0"/>
          <a:lstStyle>
            <a:lvl1pPr marL="0" indent="0" algn="ctr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352426" y="1600199"/>
            <a:ext cx="4572000" cy="3593237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spcBef>
                <a:spcPts val="0"/>
              </a:spcBef>
              <a:buNone/>
              <a:defRPr sz="1600" i="1">
                <a:solidFill>
                  <a:schemeClr val="tx1"/>
                </a:solidFill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5734050"/>
            <a:ext cx="9144000" cy="1123950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0" y="5695950"/>
            <a:ext cx="9144000" cy="158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itle Placeholder 1"/>
          <p:cNvSpPr>
            <a:spLocks noGrp="1"/>
          </p:cNvSpPr>
          <p:nvPr>
            <p:ph type="title"/>
          </p:nvPr>
        </p:nvSpPr>
        <p:spPr>
          <a:xfrm>
            <a:off x="352425" y="275208"/>
            <a:ext cx="4572000" cy="1324992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FDEAACEE-B9AF-4D59-9B0D-BFD42B525976}" type="datetimeFigureOut">
              <a:rPr lang="ru-RU" smtClean="0"/>
              <a:pPr/>
              <a:t>14.02.2015</a:t>
            </a:fld>
            <a:endParaRPr lang="ru-RU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45649344-D270-4460-87E5-467699F82CA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AACEE-B9AF-4D59-9B0D-BFD42B525976}" type="datetimeFigureOut">
              <a:rPr lang="ru-RU" smtClean="0"/>
              <a:pPr/>
              <a:t>14.02.2015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49344-D270-4460-87E5-467699F82CA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AACEE-B9AF-4D59-9B0D-BFD42B525976}" type="datetimeFigureOut">
              <a:rPr lang="ru-RU" smtClean="0"/>
              <a:pPr/>
              <a:t>14.02.2015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49344-D270-4460-87E5-467699F82CA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AACEE-B9AF-4D59-9B0D-BFD42B525976}" type="datetimeFigureOut">
              <a:rPr lang="ru-RU" smtClean="0"/>
              <a:pPr/>
              <a:t>14.02.2015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45649344-D270-4460-87E5-467699F82CA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AACEE-B9AF-4D59-9B0D-BFD42B525976}" type="datetimeFigureOut">
              <a:rPr lang="ru-RU" smtClean="0"/>
              <a:pPr/>
              <a:t>14.02.2015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45649344-D270-4460-87E5-467699F82CA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AACEE-B9AF-4D59-9B0D-BFD42B525976}" type="datetimeFigureOut">
              <a:rPr lang="ru-RU" smtClean="0"/>
              <a:pPr/>
              <a:t>14.02.2015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49344-D270-4460-87E5-467699F82CA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AACEE-B9AF-4D59-9B0D-BFD42B525976}" type="datetimeFigureOut">
              <a:rPr lang="ru-RU" smtClean="0"/>
              <a:pPr/>
              <a:t>14.02.2015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49344-D270-4460-87E5-467699F82CA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AACEE-B9AF-4D59-9B0D-BFD42B525976}" type="datetimeFigureOut">
              <a:rPr lang="ru-RU" smtClean="0"/>
              <a:pPr/>
              <a:t>14.02.2015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45649344-D270-4460-87E5-467699F82CA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AACEE-B9AF-4D59-9B0D-BFD42B525976}" type="datetimeFigureOut">
              <a:rPr lang="ru-RU" smtClean="0"/>
              <a:pPr/>
              <a:t>14.02.2015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49344-D270-4460-87E5-467699F82CA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AACEE-B9AF-4D59-9B0D-BFD42B525976}" type="datetimeFigureOut">
              <a:rPr lang="ru-RU" smtClean="0"/>
              <a:pPr/>
              <a:t>14.02.2015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49344-D270-4460-87E5-467699F82CA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AACEE-B9AF-4D59-9B0D-BFD42B525976}" type="datetimeFigureOut">
              <a:rPr lang="ru-RU" smtClean="0"/>
              <a:pPr/>
              <a:t>14.02.2015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49344-D270-4460-87E5-467699F82CA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AACEE-B9AF-4D59-9B0D-BFD42B525976}" type="datetimeFigureOut">
              <a:rPr lang="ru-RU" smtClean="0"/>
              <a:pPr/>
              <a:t>14.02.2015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49344-D270-4460-87E5-467699F82CA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AACEE-B9AF-4D59-9B0D-BFD42B525976}" type="datetimeFigureOut">
              <a:rPr lang="ru-RU" smtClean="0"/>
              <a:pPr/>
              <a:t>14.02.2015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49344-D270-4460-87E5-467699F82CA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AACEE-B9AF-4D59-9B0D-BFD42B525976}" type="datetimeFigureOut">
              <a:rPr lang="ru-RU" smtClean="0"/>
              <a:pPr/>
              <a:t>14.02.2015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49344-D270-4460-87E5-467699F82CA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ный треугольник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FDEAACEE-B9AF-4D59-9B0D-BFD42B525976}" type="datetimeFigureOut">
              <a:rPr lang="ru-RU" smtClean="0"/>
              <a:pPr/>
              <a:t>14.02.2015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45649344-D270-4460-87E5-467699F82CA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FDEAACEE-B9AF-4D59-9B0D-BFD42B525976}" type="datetimeFigureOut">
              <a:rPr lang="ru-RU" smtClean="0"/>
              <a:pPr/>
              <a:t>14.02.2015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49344-D270-4460-87E5-467699F82CA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ый треугольник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FDEAACEE-B9AF-4D59-9B0D-BFD42B525976}" type="datetimeFigureOut">
              <a:rPr lang="ru-RU" smtClean="0"/>
              <a:pPr/>
              <a:t>14.02.2015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45649344-D270-4460-87E5-467699F82CA5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FDEAACEE-B9AF-4D59-9B0D-BFD42B525976}" type="datetimeFigureOut">
              <a:rPr lang="ru-RU" smtClean="0"/>
              <a:pPr/>
              <a:t>14.02.2015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45649344-D270-4460-87E5-467699F82CA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FDEAACEE-B9AF-4D59-9B0D-BFD42B525976}" type="datetimeFigureOut">
              <a:rPr lang="ru-RU" smtClean="0"/>
              <a:pPr/>
              <a:t>14.02.2015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45649344-D270-4460-87E5-467699F82CA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AACEE-B9AF-4D59-9B0D-BFD42B525976}" type="datetimeFigureOut">
              <a:rPr lang="ru-RU" smtClean="0"/>
              <a:pPr/>
              <a:t>14.02.2015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49344-D270-4460-87E5-467699F82CA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FDEAACEE-B9AF-4D59-9B0D-BFD42B525976}" type="datetimeFigureOut">
              <a:rPr lang="ru-RU" smtClean="0"/>
              <a:pPr/>
              <a:t>14.02.2015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45649344-D270-4460-87E5-467699F82CA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FDEAACEE-B9AF-4D59-9B0D-BFD42B525976}" type="datetimeFigureOut">
              <a:rPr lang="ru-RU" smtClean="0"/>
              <a:pPr/>
              <a:t>14.02.2015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45649344-D270-4460-87E5-467699F82CA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FDEAACEE-B9AF-4D59-9B0D-BFD42B525976}" type="datetimeFigureOut">
              <a:rPr lang="ru-RU" smtClean="0"/>
              <a:pPr/>
              <a:t>14.02.2015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45649344-D270-4460-87E5-467699F82CA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AACEE-B9AF-4D59-9B0D-BFD42B525976}" type="datetimeFigureOut">
              <a:rPr lang="ru-RU" smtClean="0"/>
              <a:pPr/>
              <a:t>14.02.2015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49344-D270-4460-87E5-467699F82CA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AACEE-B9AF-4D59-9B0D-BFD42B525976}" type="datetimeFigureOut">
              <a:rPr lang="ru-RU" smtClean="0"/>
              <a:pPr/>
              <a:t>14.02.2015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49344-D270-4460-87E5-467699F82CA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AACEE-B9AF-4D59-9B0D-BFD42B525976}" type="datetimeFigureOut">
              <a:rPr lang="ru-RU" smtClean="0"/>
              <a:pPr/>
              <a:t>14.02.2015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49344-D270-4460-87E5-467699F82CA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AACEE-B9AF-4D59-9B0D-BFD42B525976}" type="datetimeFigureOut">
              <a:rPr lang="ru-RU" smtClean="0"/>
              <a:pPr/>
              <a:t>14.02.2015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49344-D270-4460-87E5-467699F82CA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AACEE-B9AF-4D59-9B0D-BFD42B525976}" type="datetimeFigureOut">
              <a:rPr lang="ru-RU" smtClean="0"/>
              <a:pPr/>
              <a:t>14.02.2015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45649344-D270-4460-87E5-467699F82CA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AACEE-B9AF-4D59-9B0D-BFD42B525976}" type="datetimeFigureOut">
              <a:rPr lang="ru-RU" smtClean="0"/>
              <a:pPr/>
              <a:t>14.02.2015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49344-D270-4460-87E5-467699F82CA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AACEE-B9AF-4D59-9B0D-BFD42B525976}" type="datetimeFigureOut">
              <a:rPr lang="ru-RU" smtClean="0"/>
              <a:pPr/>
              <a:t>14.02.2015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49344-D270-4460-87E5-467699F82CA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AACEE-B9AF-4D59-9B0D-BFD42B525976}" type="datetimeFigureOut">
              <a:rPr lang="ru-RU" smtClean="0"/>
              <a:pPr/>
              <a:t>14.02.2015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49344-D270-4460-87E5-467699F82CA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AACEE-B9AF-4D59-9B0D-BFD42B525976}" type="datetimeFigureOut">
              <a:rPr lang="ru-RU" smtClean="0"/>
              <a:pPr/>
              <a:t>14.02.2015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49344-D270-4460-87E5-467699F82CA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AACEE-B9AF-4D59-9B0D-BFD42B525976}" type="datetimeFigureOut">
              <a:rPr lang="ru-RU" smtClean="0"/>
              <a:pPr/>
              <a:t>14.02.2015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49344-D270-4460-87E5-467699F82CA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AACEE-B9AF-4D59-9B0D-BFD42B525976}" type="datetimeFigureOut">
              <a:rPr lang="ru-RU" smtClean="0"/>
              <a:pPr/>
              <a:t>14.02.2015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49344-D270-4460-87E5-467699F82CA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AACEE-B9AF-4D59-9B0D-BFD42B525976}" type="datetimeFigureOut">
              <a:rPr lang="ru-RU" smtClean="0"/>
              <a:pPr/>
              <a:t>14.02.2015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49344-D270-4460-87E5-467699F82CA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AACEE-B9AF-4D59-9B0D-BFD42B525976}" type="datetimeFigureOut">
              <a:rPr lang="ru-RU" smtClean="0"/>
              <a:pPr/>
              <a:t>14.02.2015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49344-D270-4460-87E5-467699F82CA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52426" y="228600"/>
            <a:ext cx="768096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2426" y="1463040"/>
            <a:ext cx="7680960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52426" y="6543676"/>
            <a:ext cx="1466850" cy="2476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="1">
                <a:solidFill>
                  <a:schemeClr val="tx1">
                    <a:alpha val="65000"/>
                  </a:schemeClr>
                </a:solidFill>
              </a:defRPr>
            </a:lvl1pPr>
          </a:lstStyle>
          <a:p>
            <a:fld id="{FDEAACEE-B9AF-4D59-9B0D-BFD42B525976}" type="datetimeFigureOut">
              <a:rPr lang="ru-RU" smtClean="0"/>
              <a:pPr/>
              <a:t>14.02.2015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09749" y="6543676"/>
            <a:ext cx="4086225" cy="2476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="1" i="1">
                <a:solidFill>
                  <a:schemeClr val="tx1">
                    <a:alpha val="6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6700" y="6543676"/>
            <a:ext cx="876300" cy="2476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="1">
                <a:solidFill>
                  <a:schemeClr val="tx1">
                    <a:alpha val="65000"/>
                  </a:schemeClr>
                </a:solidFill>
              </a:defRPr>
            </a:lvl1pPr>
          </a:lstStyle>
          <a:p>
            <a:fld id="{45649344-D270-4460-87E5-467699F82CA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ts val="400"/>
        </a:spcBef>
        <a:buNone/>
        <a:defRPr sz="4000" b="0" kern="1200" cap="none" spc="0" baseline="0">
          <a:solidFill>
            <a:schemeClr val="tx1"/>
          </a:solidFill>
          <a:latin typeface="+mj-lt"/>
          <a:ea typeface="+mj-ea"/>
          <a:cs typeface="Tunga" pitchFamily="2"/>
        </a:defRPr>
      </a:lvl1pPr>
    </p:titleStyle>
    <p:bodyStyle>
      <a:lvl1pPr marL="0" indent="0" algn="l" defTabSz="914400" rtl="0" eaLnBrk="1" latinLnBrk="0" hangingPunct="1">
        <a:spcBef>
          <a:spcPts val="1200"/>
        </a:spcBef>
        <a:spcAft>
          <a:spcPts val="0"/>
        </a:spcAft>
        <a:buClr>
          <a:schemeClr val="accent5"/>
        </a:buClr>
        <a:buFont typeface="Arial" pitchFamily="34" charset="0"/>
        <a:buNone/>
        <a:defRPr sz="1800" b="0" i="0" kern="1200" cap="none" spc="30" baseline="0">
          <a:solidFill>
            <a:schemeClr val="tx1"/>
          </a:solidFill>
          <a:latin typeface="+mn-lt"/>
          <a:ea typeface="+mn-ea"/>
          <a:cs typeface="Tahoma" pitchFamily="34" charset="0"/>
        </a:defRPr>
      </a:lvl1pPr>
      <a:lvl2pPr marL="171450" indent="-171450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2pPr>
      <a:lvl3pPr marL="344488" indent="-165100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3pPr>
      <a:lvl4pPr marL="517525" indent="-169863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4pPr>
      <a:lvl5pPr marL="688975" indent="-173038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5pPr>
      <a:lvl6pPr marL="868680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06984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243584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408176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FDEAACEE-B9AF-4D59-9B0D-BFD42B525976}" type="datetimeFigureOut">
              <a:rPr lang="ru-RU" smtClean="0"/>
              <a:pPr/>
              <a:t>14.02.2015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45649344-D270-4460-87E5-467699F82CA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</p:sldLayoutIdLst>
  <p:transition spd="med">
    <p:fade/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FDEAACEE-B9AF-4D59-9B0D-BFD42B525976}" type="datetimeFigureOut">
              <a:rPr lang="ru-RU" smtClean="0"/>
              <a:pPr/>
              <a:t>14.02.2015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45649344-D270-4460-87E5-467699F82CA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ransition spd="med">
    <p:fade/>
  </p:transition>
  <p:timing>
    <p:tnLst>
      <p:par>
        <p:cTn id="1" dur="indefinite" restart="never" nodeType="tmRoot"/>
      </p:par>
    </p:tnLst>
  </p:timing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FDEAACEE-B9AF-4D59-9B0D-BFD42B525976}" type="datetimeFigureOut">
              <a:rPr lang="ru-RU" smtClean="0"/>
              <a:pPr/>
              <a:t>14.02.2015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45649344-D270-4460-87E5-467699F82CA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</p:sldLayoutIdLst>
  <p:transition spd="med">
    <p:fade/>
  </p:transition>
  <p:timing>
    <p:tnLst>
      <p:par>
        <p:cTn id="1" dur="indefinite" restart="never" nodeType="tmRoot"/>
      </p:par>
    </p:tnLst>
  </p:timing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Relationship Id="rId5" Type="http://schemas.openxmlformats.org/officeDocument/2006/relationships/slide" Target="slide7.xml"/><Relationship Id="rId4" Type="http://schemas.openxmlformats.org/officeDocument/2006/relationships/slide" Target="slide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slideLayout" Target="../slideLayouts/slideLayout24.xml"/><Relationship Id="rId1" Type="http://schemas.openxmlformats.org/officeDocument/2006/relationships/themeOverride" Target="../theme/themeOverrid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slideLayout" Target="../slideLayouts/slideLayout24.xml"/><Relationship Id="rId1" Type="http://schemas.openxmlformats.org/officeDocument/2006/relationships/themeOverride" Target="../theme/themeOverride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slideLayout" Target="../slideLayouts/slideLayout24.xml"/><Relationship Id="rId1" Type="http://schemas.openxmlformats.org/officeDocument/2006/relationships/themeOverride" Target="../theme/themeOverride3.xml"/><Relationship Id="rId5" Type="http://schemas.openxmlformats.org/officeDocument/2006/relationships/slide" Target="slide11.xml"/><Relationship Id="rId4" Type="http://schemas.openxmlformats.org/officeDocument/2006/relationships/slide" Target="slide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HP\Pictures\сурет\слайдтікі\ФОН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463" y="-17463"/>
            <a:ext cx="9161463" cy="6875463"/>
          </a:xfrm>
          <a:prstGeom prst="rect">
            <a:avLst/>
          </a:prstGeom>
          <a:solidFill>
            <a:srgbClr val="92D050"/>
          </a:solidFill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0" y="0"/>
            <a:ext cx="9152802" cy="46166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cap="all" dirty="0" err="1" smtClean="0">
                <a:ln w="0"/>
                <a:solidFill>
                  <a:srgbClr val="FF000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КмҚк </a:t>
            </a:r>
            <a:r>
              <a:rPr lang="ru-RU" sz="2400" b="1" cap="all" dirty="0" smtClean="0">
                <a:ln w="0"/>
                <a:solidFill>
                  <a:srgbClr val="FF000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400" b="1" cap="all" dirty="0" err="1" smtClean="0">
                <a:ln w="0"/>
                <a:solidFill>
                  <a:srgbClr val="FF000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Алматы</a:t>
            </a:r>
            <a:r>
              <a:rPr lang="ru-RU" sz="2400" b="1" cap="all" dirty="0" smtClean="0">
                <a:ln w="0"/>
                <a:solidFill>
                  <a:srgbClr val="FF000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400" b="1" cap="all" dirty="0" smtClean="0">
                <a:ln w="0"/>
                <a:solidFill>
                  <a:srgbClr val="FF000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 Сән және Дизайн КолледжІ</a:t>
            </a:r>
            <a:r>
              <a:rPr lang="ru-RU" sz="2400" b="1" cap="all" dirty="0" smtClean="0">
                <a:ln w="0"/>
                <a:solidFill>
                  <a:srgbClr val="FF000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»</a:t>
            </a:r>
            <a:endParaRPr lang="ru-RU" sz="2400" b="1" cap="all" dirty="0">
              <a:ln w="0"/>
              <a:solidFill>
                <a:srgbClr val="FF0000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2910" y="1428736"/>
            <a:ext cx="8001056" cy="1077218"/>
          </a:xfrm>
          <a:prstGeom prst="rect">
            <a:avLst/>
          </a:prstGeom>
          <a:ln w="34925"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kk-KZ" sz="3200" b="1" cap="all" dirty="0" smtClean="0">
                <a:ln w="0"/>
                <a:solidFill>
                  <a:srgbClr val="FF000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Сабақтың Тақырыбы: </a:t>
            </a:r>
            <a:r>
              <a:rPr lang="kk-KZ" sz="3200" b="1" cap="all" dirty="0" smtClean="0">
                <a:ln w="0"/>
                <a:solidFill>
                  <a:srgbClr val="FFFF0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«Заңды білу заман талабы» </a:t>
            </a:r>
            <a:endParaRPr lang="ru-RU" sz="3200" b="1" cap="all" dirty="0">
              <a:ln w="0"/>
              <a:solidFill>
                <a:srgbClr val="FFFF00"/>
              </a:solidFill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71472" y="3214686"/>
            <a:ext cx="8093552" cy="3108543"/>
          </a:xfrm>
          <a:prstGeom prst="rect">
            <a:avLst/>
          </a:prstGeom>
          <a:ln w="34925"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kk-KZ" sz="2800" b="1" cap="all" dirty="0" smtClean="0">
                <a:ln w="0"/>
                <a:solidFill>
                  <a:srgbClr val="FF000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Сабақтың мақсаты: </a:t>
            </a:r>
            <a:r>
              <a:rPr lang="kk-KZ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ОҚУШЫЛАРДЫҢ ҚҰҚЫҚТЫҚ САНА –СЕЗІМІН ҚАЛЫПТАСТЫРУ, ЗАҢ АЛДЫНДАҒЫ ЖАУАПКЕРШІЛІГІН АРТТЫРУ,ҰЙЫМШЫЛДЫҚ  ПЕН ТӘРТІПТІЛІКТІҢ ТИІМДІ ЖОЛДАРЫН ТҮСІНДІРУ</a:t>
            </a:r>
            <a:endParaRPr lang="ru-RU" sz="2800" b="1" cap="all" dirty="0">
              <a:ln w="0"/>
              <a:solidFill>
                <a:srgbClr val="FFFF00"/>
              </a:solidFill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8686800" cy="838200"/>
          </a:xfrm>
        </p:spPr>
        <p:txBody>
          <a:bodyPr>
            <a:normAutofit fontScale="90000"/>
          </a:bodyPr>
          <a:lstStyle/>
          <a:p>
            <a:pPr algn="ctr"/>
            <a:r>
              <a:rPr lang="kk-KZ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Сайыс кезеңдері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357298"/>
            <a:ext cx="8686800" cy="4525963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kk-KZ" sz="3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1. Таныстыру </a:t>
            </a:r>
            <a:endParaRPr lang="ru-RU" sz="3600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sz="3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2. Тікелей сұрақ «Шынығу»</a:t>
            </a:r>
            <a:endParaRPr lang="ru-RU" sz="3600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sz="3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3. Тіл - өнер  </a:t>
            </a:r>
            <a:endParaRPr lang="ru-RU" sz="3600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sz="3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4. Ой талқы </a:t>
            </a:r>
            <a:endParaRPr lang="ru-RU" sz="3600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sz="3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5. Адасқан әріптерді орналастыр </a:t>
            </a:r>
            <a:endParaRPr lang="ru-RU" sz="3600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sz="3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6. «Ой елегінен өткіз» кезеңі </a:t>
            </a:r>
            <a:endParaRPr lang="kk-KZ" sz="3600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sz="3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7. Көрініс</a:t>
            </a:r>
            <a:endParaRPr lang="ru-RU" sz="3600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sz="3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r>
              <a:rPr lang="kk-KZ" sz="3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kk-KZ" sz="3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Білімді тиянақтау </a:t>
            </a:r>
            <a:endParaRPr lang="ru-RU" sz="3600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/>
          </a:p>
        </p:txBody>
      </p:sp>
      <p:pic>
        <p:nvPicPr>
          <p:cNvPr id="14337" name="Picture 1" descr="C:\Users\123\Desktop\ФОН\images (3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48475" y="4867275"/>
            <a:ext cx="2295525" cy="1990725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http://pptgeo.3dn.ru/Templ/Prew/Global_City_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00306"/>
            <a:ext cx="8686800" cy="1685916"/>
          </a:xfrm>
        </p:spPr>
        <p:txBody>
          <a:bodyPr>
            <a:normAutofit/>
          </a:bodyPr>
          <a:lstStyle/>
          <a:p>
            <a:pPr algn="ctr"/>
            <a:r>
              <a:rPr lang="kk-KZ" sz="5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І кезең - таныстыру</a:t>
            </a:r>
            <a:endParaRPr lang="ru-RU" sz="5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C:\Users\123\Desktop\ФОН\fon_lista_i_ptic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77813" y="-152400"/>
            <a:ext cx="9701213" cy="71628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kk-KZ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ІІ кезең - «Шынығу»</a:t>
            </a:r>
            <a:endParaRPr lang="ru-RU" sz="4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Ромб 4">
            <a:hlinkClick r:id="rId3" action="ppaction://hlinksldjump"/>
          </p:cNvPr>
          <p:cNvSpPr/>
          <p:nvPr/>
        </p:nvSpPr>
        <p:spPr>
          <a:xfrm>
            <a:off x="928662" y="1785926"/>
            <a:ext cx="4143404" cy="3643338"/>
          </a:xfrm>
          <a:prstGeom prst="diamond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  <a:outerShdw blurRad="76200" dist="50800" dir="5400000" rotWithShape="0">
              <a:srgbClr val="4E3B30">
                <a:alpha val="60000"/>
              </a:srgbClr>
            </a:outerShdw>
            <a:softEdge rad="63500"/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4400" dirty="0" smtClean="0"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СЕНАТ</a:t>
            </a:r>
            <a:endParaRPr lang="ru-RU" sz="4400" dirty="0">
              <a:effectLst>
                <a:glow rad="139700">
                  <a:schemeClr val="accent1">
                    <a:satMod val="175000"/>
                    <a:alpha val="4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Ромб 9">
            <a:hlinkClick r:id="rId4" action="ppaction://hlinksldjump"/>
          </p:cNvPr>
          <p:cNvSpPr/>
          <p:nvPr/>
        </p:nvSpPr>
        <p:spPr>
          <a:xfrm>
            <a:off x="4714876" y="1714488"/>
            <a:ext cx="4214842" cy="3714776"/>
          </a:xfrm>
          <a:prstGeom prst="diamond">
            <a:avLst/>
          </a:prstGeom>
          <a:effectLst>
            <a:glow rad="101600">
              <a:schemeClr val="accent1">
                <a:satMod val="175000"/>
                <a:alpha val="40000"/>
              </a:schemeClr>
            </a:glow>
            <a:outerShdw blurRad="76200" dist="50800" dir="5400000" rotWithShape="0">
              <a:srgbClr val="4E3B30">
                <a:alpha val="60000"/>
              </a:srgbClr>
            </a:outerShdw>
            <a:softEdge rad="127000"/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3200" dirty="0" smtClean="0"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МӘЖІЛІС</a:t>
            </a:r>
            <a:endParaRPr lang="ru-RU" sz="3200" dirty="0">
              <a:effectLst>
                <a:glow rad="139700">
                  <a:schemeClr val="accent1">
                    <a:satMod val="175000"/>
                    <a:alpha val="4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трелка вправо 10">
            <a:hlinkClick r:id="rId5" action="ppaction://hlinksldjump"/>
          </p:cNvPr>
          <p:cNvSpPr/>
          <p:nvPr/>
        </p:nvSpPr>
        <p:spPr>
          <a:xfrm>
            <a:off x="6286512" y="6429396"/>
            <a:ext cx="1285852" cy="42860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Келесі</a:t>
            </a:r>
            <a:endParaRPr lang="ru-RU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kk-KZ" sz="4400" dirty="0" smtClean="0">
                <a:latin typeface="Times New Roman" pitchFamily="18" charset="0"/>
                <a:cs typeface="Times New Roman" pitchFamily="18" charset="0"/>
              </a:rPr>
              <a:t>“СЕНАТ” ҰЯШЫҒЫНЫҢ СҰРАҚТАРЫ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808"/>
            <a:ext cx="8401080" cy="4572000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kk-KZ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1. Конституция сөзінің аудармасы қалай?</a:t>
            </a:r>
            <a:endParaRPr lang="ru-RU" sz="3600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2. ҚР мемлекеттік биліктің бірден-бір бастауы.</a:t>
            </a:r>
            <a:endParaRPr lang="ru-RU" sz="3600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3. Республика </a:t>
            </a:r>
            <a:r>
              <a:rPr lang="ru-RU" sz="36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заңдары қай кезде</a:t>
            </a:r>
            <a:r>
              <a:rPr lang="ru-RU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күшіне енеді</a:t>
            </a:r>
            <a:r>
              <a:rPr lang="ru-RU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>
              <a:buNone/>
            </a:pPr>
            <a:r>
              <a:rPr lang="ru-RU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ru-RU" sz="36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Егемендік</a:t>
            </a:r>
            <a:r>
              <a:rPr lang="ru-RU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алғаннан кейін</a:t>
            </a:r>
            <a:r>
              <a:rPr lang="ru-RU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ҚР-да </a:t>
            </a:r>
            <a:r>
              <a:rPr lang="ru-RU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конституция </a:t>
            </a:r>
            <a:r>
              <a:rPr lang="ru-RU" sz="36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қанша рет</a:t>
            </a:r>
            <a:r>
              <a:rPr lang="ru-RU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қабылданды</a:t>
            </a:r>
            <a:r>
              <a:rPr lang="ru-RU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>
              <a:buNone/>
            </a:pPr>
            <a:r>
              <a:rPr lang="ru-RU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5. </a:t>
            </a:r>
            <a:r>
              <a:rPr lang="ru-RU" sz="36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Республикадағы жоғарғы заң шығарушы органды</a:t>
            </a:r>
            <a:r>
              <a:rPr lang="ru-RU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ата</a:t>
            </a:r>
            <a:r>
              <a:rPr lang="ru-RU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>
              <a:buNone/>
            </a:pPr>
            <a:r>
              <a:rPr lang="ru-RU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6. </a:t>
            </a:r>
            <a:r>
              <a:rPr lang="ru-RU" sz="36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«Қасым ханның қасқа жолы</a:t>
            </a:r>
            <a:r>
              <a:rPr lang="ru-RU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36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қанша тараудан</a:t>
            </a:r>
            <a:r>
              <a:rPr lang="ru-RU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тұрады?</a:t>
            </a:r>
            <a:endParaRPr lang="ru-RU" sz="3600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7. ҚР </a:t>
            </a:r>
            <a:r>
              <a:rPr lang="ru-RU" sz="36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өзін қандай мемлекет</a:t>
            </a:r>
            <a:r>
              <a:rPr lang="ru-RU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ретінде</a:t>
            </a:r>
            <a:r>
              <a:rPr lang="ru-RU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орнықтырды</a:t>
            </a:r>
            <a:r>
              <a:rPr lang="ru-RU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>
              <a:buNone/>
            </a:pPr>
            <a:r>
              <a:rPr lang="ru-RU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8. </a:t>
            </a:r>
            <a:r>
              <a:rPr lang="ru-RU" sz="36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Құқық дегеніміз</a:t>
            </a:r>
            <a:r>
              <a:rPr lang="ru-RU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не?</a:t>
            </a:r>
          </a:p>
          <a:p>
            <a:pPr>
              <a:buNone/>
            </a:pPr>
            <a:r>
              <a:rPr lang="ru-RU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9. ҚР </a:t>
            </a:r>
            <a:r>
              <a:rPr lang="ru-RU" sz="36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конституциясы</a:t>
            </a:r>
            <a:r>
              <a:rPr lang="ru-RU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неше</a:t>
            </a:r>
            <a:r>
              <a:rPr lang="ru-RU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бөлімнен және қанша баптан</a:t>
            </a:r>
            <a:r>
              <a:rPr lang="ru-RU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тұрады</a:t>
            </a:r>
            <a:r>
              <a:rPr lang="ru-RU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>
              <a:buNone/>
            </a:pPr>
            <a:r>
              <a:rPr lang="ru-RU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10. 17-желтоқсан </a:t>
            </a:r>
            <a:r>
              <a:rPr lang="ru-RU" sz="36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қандай күн</a:t>
            </a:r>
            <a:r>
              <a:rPr lang="ru-RU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4" name="Стрелка влево 3">
            <a:hlinkClick r:id="rId3" action="ppaction://hlinksldjump"/>
          </p:cNvPr>
          <p:cNvSpPr/>
          <p:nvPr/>
        </p:nvSpPr>
        <p:spPr>
          <a:xfrm>
            <a:off x="428596" y="6357958"/>
            <a:ext cx="1143008" cy="50004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Артқа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900" decel="100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900" decel="100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900" decel="100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900" decel="100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900" decel="100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kk-KZ" sz="4400" dirty="0" smtClean="0">
                <a:latin typeface="Times New Roman" pitchFamily="18" charset="0"/>
                <a:cs typeface="Times New Roman" pitchFamily="18" charset="0"/>
              </a:rPr>
              <a:t>“МӘЖІЛІС” ҰЯШЫҒЫНЫҢ СҰРАҚТАРЫ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43050"/>
            <a:ext cx="9144000" cy="5214950"/>
          </a:xfrm>
        </p:spPr>
        <p:txBody>
          <a:bodyPr>
            <a:normAutofit fontScale="47500" lnSpcReduction="20000"/>
          </a:bodyPr>
          <a:lstStyle/>
          <a:p>
            <a:pPr>
              <a:buNone/>
            </a:pPr>
            <a:r>
              <a:rPr lang="ru-RU" sz="53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53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Еліміздегі</a:t>
            </a:r>
            <a:r>
              <a:rPr lang="ru-RU" sz="53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3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53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3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тіл</a:t>
            </a:r>
            <a:r>
              <a:rPr lang="ru-RU" sz="53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>
              <a:buNone/>
            </a:pPr>
            <a:r>
              <a:rPr lang="ru-RU" sz="53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2. ҚР «</a:t>
            </a:r>
            <a:r>
              <a:rPr lang="ru-RU" sz="53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Баланың құқықтары туралы</a:t>
            </a:r>
            <a:r>
              <a:rPr lang="ru-RU" sz="53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3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заң</a:t>
            </a:r>
            <a:r>
              <a:rPr lang="ru-RU" sz="53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53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қай жылы</a:t>
            </a:r>
            <a:r>
              <a:rPr lang="ru-RU" sz="53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3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күшіне енді</a:t>
            </a:r>
            <a:r>
              <a:rPr lang="ru-RU" sz="53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>
              <a:buNone/>
            </a:pPr>
            <a:r>
              <a:rPr lang="ru-RU" sz="53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53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ҚР-ның төл теңгесі қашан қолданысқа енгізілді</a:t>
            </a:r>
            <a:r>
              <a:rPr lang="ru-RU" sz="53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r>
              <a:rPr lang="ru-RU" sz="53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ru-RU" sz="53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Дүниежүзіндегі тұңғыш </a:t>
            </a:r>
            <a:r>
              <a:rPr lang="ru-RU" sz="53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конституция </a:t>
            </a:r>
            <a:r>
              <a:rPr lang="ru-RU" sz="53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қай жылы</a:t>
            </a:r>
            <a:r>
              <a:rPr lang="ru-RU" sz="53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3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пайда</a:t>
            </a:r>
            <a:r>
              <a:rPr lang="ru-RU" sz="53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3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болды</a:t>
            </a:r>
            <a:r>
              <a:rPr lang="ru-RU" sz="53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>
              <a:buNone/>
            </a:pPr>
            <a:r>
              <a:rPr lang="ru-RU" sz="53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5. Адам </a:t>
            </a:r>
            <a:r>
              <a:rPr lang="ru-RU" sz="53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құқығының жалпыға бірдей</a:t>
            </a:r>
            <a:r>
              <a:rPr lang="ru-RU" sz="53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3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тдекларациясы</a:t>
            </a:r>
            <a:r>
              <a:rPr lang="ru-RU" sz="53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3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қашан қабылданды</a:t>
            </a:r>
            <a:r>
              <a:rPr lang="ru-RU" sz="53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>
              <a:buNone/>
            </a:pPr>
            <a:r>
              <a:rPr lang="ru-RU" sz="53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6. </a:t>
            </a:r>
            <a:r>
              <a:rPr lang="ru-RU" sz="53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ҚР-ның </a:t>
            </a:r>
            <a:r>
              <a:rPr lang="ru-RU" sz="53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« </a:t>
            </a:r>
            <a:r>
              <a:rPr lang="ru-RU" sz="53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53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3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нышандары</a:t>
            </a:r>
            <a:r>
              <a:rPr lang="ru-RU" sz="53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53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53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3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заңы қай жылы</a:t>
            </a:r>
            <a:r>
              <a:rPr lang="ru-RU" sz="53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3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қабылданды?</a:t>
            </a:r>
            <a:endParaRPr lang="ru-RU" sz="5300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53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7. «</a:t>
            </a:r>
            <a:r>
              <a:rPr lang="ru-RU" sz="53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Жеті</a:t>
            </a:r>
            <a:r>
              <a:rPr lang="ru-RU" sz="53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3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жарғыны» қабылдаған қазақ </a:t>
            </a:r>
            <a:r>
              <a:rPr lang="ru-RU" sz="53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ханы?</a:t>
            </a:r>
          </a:p>
          <a:p>
            <a:pPr>
              <a:buNone/>
            </a:pPr>
            <a:r>
              <a:rPr lang="ru-RU" sz="53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8. Бала </a:t>
            </a:r>
            <a:r>
              <a:rPr lang="ru-RU" sz="53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құқықтары туралы</a:t>
            </a:r>
            <a:r>
              <a:rPr lang="ru-RU" sz="53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конвенция </a:t>
            </a:r>
            <a:r>
              <a:rPr lang="ru-RU" sz="53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қашан қабылданды</a:t>
            </a:r>
            <a:r>
              <a:rPr lang="ru-RU" sz="53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 ?</a:t>
            </a:r>
          </a:p>
          <a:p>
            <a:pPr>
              <a:buNone/>
            </a:pPr>
            <a:r>
              <a:rPr lang="ru-RU" sz="53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9. </a:t>
            </a:r>
            <a:r>
              <a:rPr lang="ru-RU" sz="53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ҚР-дағы </a:t>
            </a:r>
            <a:r>
              <a:rPr lang="ru-RU" sz="53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«Бала </a:t>
            </a:r>
            <a:r>
              <a:rPr lang="ru-RU" sz="53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құқықтары</a:t>
            </a:r>
            <a:r>
              <a:rPr lang="ru-RU" sz="53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53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53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3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заң қанша тараудан</a:t>
            </a:r>
            <a:r>
              <a:rPr lang="ru-RU" sz="53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3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тұрады</a:t>
            </a:r>
            <a:r>
              <a:rPr lang="ru-RU" sz="53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>
              <a:buNone/>
            </a:pPr>
            <a:r>
              <a:rPr lang="ru-RU" sz="53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10. </a:t>
            </a:r>
            <a:r>
              <a:rPr lang="ru-RU" sz="53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ҚР-ның жаңа әнұраны қашан қабылданды?</a:t>
            </a:r>
            <a:endParaRPr lang="ru-RU" sz="5300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/>
          </a:p>
        </p:txBody>
      </p:sp>
      <p:sp>
        <p:nvSpPr>
          <p:cNvPr id="4" name="Стрелка влево 3">
            <a:hlinkClick r:id="rId3" action="ppaction://hlinksldjump"/>
          </p:cNvPr>
          <p:cNvSpPr/>
          <p:nvPr/>
        </p:nvSpPr>
        <p:spPr>
          <a:xfrm>
            <a:off x="428596" y="6357958"/>
            <a:ext cx="1143008" cy="50004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Артқа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900" decel="100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900" decel="100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900" decel="100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900" decel="100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900" decel="100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C:\Users\123\Desktop\ФОН\0564016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2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000108"/>
          </a:xfrm>
        </p:spPr>
        <p:txBody>
          <a:bodyPr>
            <a:normAutofit fontScale="90000"/>
          </a:bodyPr>
          <a:lstStyle/>
          <a:p>
            <a:pPr algn="ctr"/>
            <a:r>
              <a:rPr lang="kk-KZ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ІІІ КЕЗЕҢ  «ТІЛ – ӨНЕР»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785794"/>
            <a:ext cx="8643998" cy="5786478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ru-RU" sz="2500" dirty="0" smtClean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1.Бір </a:t>
            </a:r>
            <a:r>
              <a:rPr lang="ru-RU" sz="2500" dirty="0" err="1" smtClean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қазаға </a:t>
            </a:r>
            <a:r>
              <a:rPr lang="ru-RU" sz="2500" dirty="0" smtClean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екі...</a:t>
            </a:r>
            <a:r>
              <a:rPr lang="ru-RU" sz="2500" dirty="0" err="1" smtClean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жоқ</a:t>
            </a:r>
            <a:r>
              <a:rPr lang="ru-RU" sz="2500" dirty="0" smtClean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spcBef>
                <a:spcPts val="0"/>
              </a:spcBef>
              <a:buNone/>
            </a:pPr>
            <a:r>
              <a:rPr lang="ru-RU" sz="2500" dirty="0" err="1" smtClean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2.Куәсіз істі</a:t>
            </a:r>
            <a:r>
              <a:rPr lang="ru-RU" sz="2500" dirty="0" smtClean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dirty="0" err="1" smtClean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күмән табар,Куәлі істі...табар</a:t>
            </a:r>
            <a:r>
              <a:rPr lang="ru-RU" sz="2500" dirty="0" smtClean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spcBef>
                <a:spcPts val="0"/>
              </a:spcBef>
              <a:buNone/>
            </a:pPr>
            <a:r>
              <a:rPr lang="ru-RU" sz="2500" dirty="0" smtClean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3.Мен..</a:t>
            </a:r>
            <a:r>
              <a:rPr lang="ru-RU" sz="2500" dirty="0" err="1" smtClean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қылған күні </a:t>
            </a:r>
            <a:r>
              <a:rPr lang="ru-RU" sz="2500" dirty="0" smtClean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ай </a:t>
            </a:r>
            <a:r>
              <a:rPr lang="ru-RU" sz="2500" dirty="0" err="1" smtClean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жарық болды</a:t>
            </a:r>
            <a:r>
              <a:rPr lang="ru-RU" sz="2500" dirty="0" smtClean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spcBef>
                <a:spcPts val="0"/>
              </a:spcBef>
              <a:buNone/>
            </a:pPr>
            <a:r>
              <a:rPr lang="ru-RU" sz="2500" dirty="0" smtClean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4.Би </a:t>
            </a:r>
            <a:r>
              <a:rPr lang="ru-RU" sz="2500" dirty="0" err="1" smtClean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екеу</a:t>
            </a:r>
            <a:r>
              <a:rPr lang="ru-RU" sz="2500" dirty="0" smtClean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болса,...</a:t>
            </a:r>
            <a:r>
              <a:rPr lang="ru-RU" sz="2500" dirty="0" err="1" smtClean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төртеу</a:t>
            </a:r>
            <a:r>
              <a:rPr lang="ru-RU" sz="2500" dirty="0" smtClean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spcBef>
                <a:spcPts val="0"/>
              </a:spcBef>
              <a:buNone/>
            </a:pPr>
            <a:r>
              <a:rPr lang="ru-RU" sz="2500" dirty="0" err="1" smtClean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5.Әр елдің..басқа, Иттері</a:t>
            </a:r>
            <a:r>
              <a:rPr lang="ru-RU" sz="2500" dirty="0" smtClean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dirty="0" err="1" smtClean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қара қасқа.</a:t>
            </a:r>
            <a:endParaRPr lang="ru-RU" sz="2500" dirty="0" smtClean="0">
              <a:solidFill>
                <a:schemeClr val="bg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  <a:buNone/>
            </a:pPr>
            <a:r>
              <a:rPr lang="ru-RU" sz="2500" dirty="0" smtClean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6.Елшіге..</a:t>
            </a:r>
            <a:r>
              <a:rPr lang="ru-RU" sz="2500" dirty="0" err="1" smtClean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жоқ.</a:t>
            </a:r>
            <a:r>
              <a:rPr lang="ru-RU" sz="2500" dirty="0" smtClean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spcBef>
                <a:spcPts val="0"/>
              </a:spcBef>
              <a:buNone/>
            </a:pPr>
            <a:r>
              <a:rPr lang="ru-RU" sz="2500" dirty="0" err="1" smtClean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7.Тақыр жерге</a:t>
            </a:r>
            <a:r>
              <a:rPr lang="ru-RU" sz="2500" dirty="0" smtClean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су </a:t>
            </a:r>
            <a:r>
              <a:rPr lang="ru-RU" sz="2500" dirty="0" err="1" smtClean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төксең</a:t>
            </a:r>
            <a:r>
              <a:rPr lang="ru-RU" sz="2500" dirty="0" smtClean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2500" dirty="0" err="1" smtClean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Жүруге тайғақ болар</a:t>
            </a:r>
            <a:r>
              <a:rPr lang="ru-RU" sz="2500" dirty="0" smtClean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</a:t>
            </a:r>
            <a:br>
              <a:rPr lang="ru-RU" sz="2500" dirty="0" smtClean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500" dirty="0" err="1" smtClean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Жаманға сырыңды айтсаң</a:t>
            </a:r>
            <a:r>
              <a:rPr lang="ru-RU" sz="2500" dirty="0" smtClean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,Тар </a:t>
            </a:r>
            <a:r>
              <a:rPr lang="ru-RU" sz="2500" dirty="0" err="1" smtClean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жерде</a:t>
            </a:r>
            <a:r>
              <a:rPr lang="ru-RU" sz="2500" dirty="0" smtClean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..</a:t>
            </a:r>
            <a:r>
              <a:rPr lang="ru-RU" sz="2500" dirty="0" err="1" smtClean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болар</a:t>
            </a:r>
            <a:r>
              <a:rPr lang="ru-RU" sz="2500" dirty="0" smtClean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spcBef>
                <a:spcPts val="0"/>
              </a:spcBef>
              <a:buNone/>
            </a:pPr>
            <a:r>
              <a:rPr lang="ru-RU" sz="2500" dirty="0" err="1" smtClean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8.Ата-анаңның қадірін </a:t>
            </a:r>
            <a:r>
              <a:rPr lang="ru-RU" sz="2500" dirty="0" smtClean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500" dirty="0" err="1" smtClean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балалы</a:t>
            </a:r>
            <a:r>
              <a:rPr lang="ru-RU" sz="2500" dirty="0" smtClean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dirty="0" err="1" smtClean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болғанда білесің,</a:t>
            </a:r>
            <a:r>
              <a:rPr lang="ru-RU" sz="2500" dirty="0" smtClean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500" dirty="0" smtClean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500" dirty="0" err="1" smtClean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Анық достың қадірін,...болғанда білесің </a:t>
            </a:r>
            <a:r>
              <a:rPr lang="ru-RU" sz="2500" dirty="0" smtClean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spcBef>
                <a:spcPts val="0"/>
              </a:spcBef>
              <a:buNone/>
            </a:pPr>
            <a:r>
              <a:rPr lang="ru-RU" sz="2500" dirty="0" err="1" smtClean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9....істің-арты игі</a:t>
            </a:r>
            <a:r>
              <a:rPr lang="ru-RU" sz="2500" dirty="0" smtClean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spcBef>
                <a:spcPts val="0"/>
              </a:spcBef>
              <a:buNone/>
            </a:pPr>
            <a:r>
              <a:rPr lang="ru-RU" sz="2500" dirty="0" err="1" smtClean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10.Қыдырып ішкен</a:t>
            </a:r>
            <a:r>
              <a:rPr lang="ru-RU" sz="2500" dirty="0" smtClean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dirty="0" err="1" smtClean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көженің кенеуі</a:t>
            </a:r>
            <a:r>
              <a:rPr lang="ru-RU" sz="2500" dirty="0" smtClean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dirty="0" err="1" smtClean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жоқ,</a:t>
            </a:r>
            <a:r>
              <a:rPr lang="ru-RU" sz="2500" dirty="0" smtClean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500" dirty="0" smtClean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500" dirty="0" err="1" smtClean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Қыдырып айтқан...керегі жоқ.</a:t>
            </a:r>
            <a:endParaRPr lang="ru-RU" sz="2500" dirty="0" smtClean="0">
              <a:solidFill>
                <a:schemeClr val="bg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  <a:buNone/>
            </a:pPr>
            <a:r>
              <a:rPr lang="ru-RU" sz="2500" dirty="0" err="1" smtClean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11.Жолға шықсаң сайлан,Бес</a:t>
            </a:r>
            <a:r>
              <a:rPr lang="ru-RU" sz="2500" dirty="0" smtClean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.. </a:t>
            </a:r>
            <a:r>
              <a:rPr lang="ru-RU" sz="2500" dirty="0" err="1" smtClean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байлан</a:t>
            </a:r>
            <a:r>
              <a:rPr lang="ru-RU" sz="2500" dirty="0" smtClean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spcBef>
                <a:spcPts val="0"/>
              </a:spcBef>
              <a:buNone/>
            </a:pPr>
            <a:r>
              <a:rPr lang="ru-RU" sz="2500" dirty="0" smtClean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12.У </a:t>
            </a:r>
            <a:r>
              <a:rPr lang="ru-RU" sz="2500" dirty="0" err="1" smtClean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ішкен</a:t>
            </a:r>
            <a:r>
              <a:rPr lang="ru-RU" sz="2500" dirty="0" smtClean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dirty="0" err="1" smtClean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sz="2500" dirty="0" smtClean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dirty="0" err="1" smtClean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өледі</a:t>
            </a:r>
            <a:r>
              <a:rPr lang="ru-RU" sz="2500" dirty="0" smtClean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,...</a:t>
            </a:r>
            <a:r>
              <a:rPr lang="ru-RU" sz="2500" dirty="0" err="1" smtClean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ішкен</a:t>
            </a:r>
            <a:r>
              <a:rPr lang="ru-RU" sz="2500" dirty="0" smtClean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dirty="0" err="1" smtClean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мың өледі.</a:t>
            </a:r>
            <a:r>
              <a:rPr lang="ru-RU" sz="2500" dirty="0" smtClean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ru-RU" sz="2500" dirty="0">
              <a:solidFill>
                <a:schemeClr val="bg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7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7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8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IV 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КЕЗЕҢ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«ОЙ ТАЛҚЫ»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с двумя вырезанными противолежащими углами 3">
            <a:hlinkClick r:id="rId3" action="ppaction://hlinksldjump"/>
          </p:cNvPr>
          <p:cNvSpPr/>
          <p:nvPr/>
        </p:nvSpPr>
        <p:spPr>
          <a:xfrm>
            <a:off x="714348" y="2000240"/>
            <a:ext cx="3643338" cy="1785950"/>
          </a:xfrm>
          <a:prstGeom prst="snip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4800" dirty="0" smtClean="0">
                <a:latin typeface="Times New Roman" pitchFamily="18" charset="0"/>
                <a:cs typeface="Times New Roman" pitchFamily="18" charset="0"/>
              </a:rPr>
              <a:t>ӘДІЛЕТ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с двумя вырезанными противолежащими углами 4">
            <a:hlinkClick r:id="rId4" action="ppaction://hlinksldjump"/>
          </p:cNvPr>
          <p:cNvSpPr/>
          <p:nvPr/>
        </p:nvSpPr>
        <p:spPr>
          <a:xfrm>
            <a:off x="5000628" y="3714752"/>
            <a:ext cx="3643338" cy="1785950"/>
          </a:xfrm>
          <a:prstGeom prst="snip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4800" dirty="0" smtClean="0">
                <a:latin typeface="Times New Roman" pitchFamily="18" charset="0"/>
                <a:cs typeface="Times New Roman" pitchFamily="18" charset="0"/>
              </a:rPr>
              <a:t>АҚИҚАТ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трелка вправо 7">
            <a:hlinkClick r:id="rId5" action="ppaction://hlinksldjump"/>
          </p:cNvPr>
          <p:cNvSpPr/>
          <p:nvPr/>
        </p:nvSpPr>
        <p:spPr>
          <a:xfrm>
            <a:off x="857224" y="6072206"/>
            <a:ext cx="1357322" cy="5000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Келесі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C:\Users\123\Desktop\ФОН\0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76288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2214554"/>
            <a:ext cx="8329642" cy="1474754"/>
          </a:xfrm>
        </p:spPr>
        <p:txBody>
          <a:bodyPr/>
          <a:lstStyle/>
          <a:p>
            <a:pPr algn="ctr">
              <a:buNone/>
            </a:pPr>
            <a:r>
              <a:rPr lang="ru-RU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ЖАСТАРДЫ ҚЫЛМЫСҚА ИТЕРМЕЛЕЙТІН НЕ?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6" name="Стрелка влево 5">
            <a:hlinkClick r:id="rId3" action="ppaction://hlinksldjump"/>
          </p:cNvPr>
          <p:cNvSpPr/>
          <p:nvPr/>
        </p:nvSpPr>
        <p:spPr>
          <a:xfrm>
            <a:off x="1214414" y="6357958"/>
            <a:ext cx="1143008" cy="50004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Артқа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C:\Users\123\Desktop\ФОН\0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76288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2214554"/>
            <a:ext cx="8329642" cy="250033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ЖАСТАР АРАСЫНДАҒЫ ҚЫЛМЫСҚА ЖОЛ БЕРМЕУ ҮШІН НЕ ІСТЕУ КЕРЕК?</a:t>
            </a:r>
            <a:endParaRPr lang="ru-RU" sz="4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трелка влево 3">
            <a:hlinkClick r:id="rId3" action="ppaction://hlinksldjump"/>
          </p:cNvPr>
          <p:cNvSpPr/>
          <p:nvPr/>
        </p:nvSpPr>
        <p:spPr>
          <a:xfrm>
            <a:off x="1142976" y="6357958"/>
            <a:ext cx="1143008" cy="50004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Артқа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dirty="0" smtClean="0">
                <a:solidFill>
                  <a:srgbClr val="FFFF00"/>
                </a:solidFill>
                <a:latin typeface="+mn-lt"/>
              </a:rPr>
              <a:t>V КЕЗЕҢ «АДАСҚАН ӘРІПТЕРДІ ОРНАЛАСТЫР»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00166" y="1643050"/>
            <a:ext cx="6115064" cy="470916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4000" b="1" dirty="0" smtClean="0">
                <a:solidFill>
                  <a:srgbClr val="FF0000"/>
                </a:solidFill>
              </a:rPr>
              <a:t>1. ЕКОНЮС </a:t>
            </a:r>
          </a:p>
          <a:p>
            <a:pPr>
              <a:buNone/>
            </a:pPr>
            <a:r>
              <a:rPr lang="ru-RU" sz="4000" b="1" dirty="0" smtClean="0">
                <a:solidFill>
                  <a:srgbClr val="FF0000"/>
                </a:solidFill>
              </a:rPr>
              <a:t>2. АТКРДЕИЯМО </a:t>
            </a:r>
          </a:p>
          <a:p>
            <a:pPr>
              <a:buNone/>
            </a:pPr>
            <a:r>
              <a:rPr lang="ru-RU" sz="4000" b="1" dirty="0" smtClean="0">
                <a:solidFill>
                  <a:srgbClr val="FF0000"/>
                </a:solidFill>
              </a:rPr>
              <a:t>3. ЕНТЕЗПРИДЕ </a:t>
            </a:r>
          </a:p>
          <a:p>
            <a:pPr>
              <a:buNone/>
            </a:pPr>
            <a:r>
              <a:rPr lang="ru-RU" sz="4000" b="1" dirty="0" smtClean="0">
                <a:solidFill>
                  <a:srgbClr val="FF0000"/>
                </a:solidFill>
              </a:rPr>
              <a:t>4. УАТРА </a:t>
            </a:r>
          </a:p>
          <a:p>
            <a:pPr>
              <a:buNone/>
            </a:pPr>
            <a:r>
              <a:rPr lang="ru-RU" sz="4000" b="1" dirty="0" smtClean="0">
                <a:solidFill>
                  <a:srgbClr val="FF0000"/>
                </a:solidFill>
              </a:rPr>
              <a:t>5. АТТӨЛЖҰҚ </a:t>
            </a:r>
          </a:p>
          <a:p>
            <a:pPr>
              <a:buNone/>
            </a:pPr>
            <a:r>
              <a:rPr lang="ru-RU" sz="4000" b="1" dirty="0" smtClean="0">
                <a:solidFill>
                  <a:srgbClr val="FF0000"/>
                </a:solidFill>
              </a:rPr>
              <a:t>6. РПАЕЛМАНТ </a:t>
            </a:r>
            <a:endParaRPr lang="ru-RU" sz="4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VІ кезең «Ой елегінен өткіз» кезеңі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ru-RU" sz="35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Ойлан</a:t>
            </a:r>
            <a:r>
              <a:rPr lang="ru-RU" sz="35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5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артығы </a:t>
            </a:r>
            <a:r>
              <a:rPr lang="ru-RU" sz="35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бар </a:t>
            </a:r>
            <a:r>
              <a:rPr lang="ru-RU" sz="35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ма</a:t>
            </a:r>
            <a:r>
              <a:rPr lang="ru-RU" sz="35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? </a:t>
            </a:r>
            <a:r>
              <a:rPr lang="ru-RU" sz="35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Тапсаң сызып</a:t>
            </a:r>
            <a:r>
              <a:rPr lang="ru-RU" sz="35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5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таста</a:t>
            </a:r>
            <a:r>
              <a:rPr lang="ru-RU" sz="35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r>
              <a:rPr lang="ru-RU" sz="35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1) </a:t>
            </a:r>
            <a:r>
              <a:rPr lang="ru-RU" sz="35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Оқушы </a:t>
            </a:r>
            <a:r>
              <a:rPr lang="ru-RU" sz="35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неге </a:t>
            </a:r>
            <a:r>
              <a:rPr lang="ru-RU" sz="35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құқылы</a:t>
            </a:r>
            <a:r>
              <a:rPr lang="ru-RU" sz="35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marL="0" indent="0">
              <a:buNone/>
            </a:pPr>
            <a:r>
              <a:rPr lang="ru-RU" sz="35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35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35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5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алуға, емделуге</a:t>
            </a:r>
            <a:r>
              <a:rPr lang="ru-RU" sz="35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5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демалуға, ұрлық жасауға, қоршаған ортаны</a:t>
            </a:r>
            <a:r>
              <a:rPr lang="ru-RU" sz="35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5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ластауға, өз сыныптастарына</a:t>
            </a:r>
            <a:r>
              <a:rPr lang="ru-RU" sz="35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5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кедергі</a:t>
            </a:r>
            <a:r>
              <a:rPr lang="ru-RU" sz="35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5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жасауға.</a:t>
            </a:r>
            <a:endParaRPr lang="ru-RU" sz="35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35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r>
              <a:rPr lang="ru-RU" sz="35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2) </a:t>
            </a:r>
            <a:r>
              <a:rPr lang="ru-RU" sz="35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Оқушы </a:t>
            </a:r>
            <a:r>
              <a:rPr lang="ru-RU" sz="35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неге </a:t>
            </a:r>
            <a:r>
              <a:rPr lang="ru-RU" sz="35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міндетті</a:t>
            </a:r>
            <a:r>
              <a:rPr lang="ru-RU" sz="35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marL="0" indent="0">
              <a:buNone/>
            </a:pPr>
            <a:r>
              <a:rPr lang="ru-RU" sz="35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35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35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5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алуға, ата-анасын</a:t>
            </a:r>
            <a:r>
              <a:rPr lang="ru-RU" sz="35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5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тыңдауға, басылымдарға жазылуға, оқулықтарын </a:t>
            </a:r>
            <a:r>
              <a:rPr lang="ru-RU" sz="35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таза </a:t>
            </a:r>
            <a:r>
              <a:rPr lang="ru-RU" sz="35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ұстауға</a:t>
            </a:r>
            <a:r>
              <a:rPr lang="ru-RU" sz="35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5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мектеп</a:t>
            </a:r>
            <a:r>
              <a:rPr lang="ru-RU" sz="35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5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тәртібін сақтауға</a:t>
            </a:r>
            <a:r>
              <a:rPr lang="ru-RU" sz="35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5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үй тұрғызуға</a:t>
            </a:r>
            <a:r>
              <a:rPr lang="ru-RU" sz="35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123\Desktop\ФОН\imag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55783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571744"/>
            <a:ext cx="8686800" cy="838200"/>
          </a:xfrm>
        </p:spPr>
        <p:txBody>
          <a:bodyPr>
            <a:noAutofit/>
          </a:bodyPr>
          <a:lstStyle/>
          <a:p>
            <a:pPr algn="ctr"/>
            <a:r>
              <a:rPr lang="kk-KZ" sz="6000" b="1" cap="none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VІІ КЕЗЕҢ - КӨРІНІС</a:t>
            </a:r>
            <a:endParaRPr lang="ru-RU" sz="6000" b="1" cap="none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2" name="Picture 4" descr="C:\Users\123\Desktop\ФОН\item_385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701232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VІІІ </a:t>
            </a:r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кезең «Білімді тиянақтау»</a:t>
            </a:r>
            <a:b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1. Сәйкестендіру кестесі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" y="1015135"/>
          <a:ext cx="9144000" cy="5842865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884873"/>
                <a:gridCol w="5825635"/>
                <a:gridCol w="2433492"/>
              </a:tblGrid>
              <a:tr h="248389">
                <a:tc>
                  <a:txBody>
                    <a:bodyPr/>
                    <a:lstStyle/>
                    <a:p>
                      <a:pPr marL="457200" indent="-4572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endParaRPr lang="ru-RU" sz="20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387" marR="493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СҰРАҚ    </a:t>
                      </a:r>
                      <a:endParaRPr lang="ru-RU" sz="20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387" marR="493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ЖАУАП</a:t>
                      </a:r>
                      <a:endParaRPr lang="ru-RU" sz="20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387" marR="49387" marT="0" marB="0"/>
                </a:tc>
              </a:tr>
              <a:tr h="496779">
                <a:tc>
                  <a:txBody>
                    <a:bodyPr/>
                    <a:lstStyle/>
                    <a:p>
                      <a:pPr marL="342900" lvl="0" indent="-342900" algn="r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kk-KZ" sz="20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  <a:endParaRPr lang="kk-KZ" sz="20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9387" marR="493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Қ.Р. БҰҰ-на қай жылы мүше болды?              </a:t>
                      </a:r>
                      <a:endParaRPr lang="ru-RU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387" marR="493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1995ж.25 </a:t>
                      </a:r>
                      <a:r>
                        <a:rPr lang="ru-RU" sz="2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маусым</a:t>
                      </a:r>
                      <a:endParaRPr lang="ru-RU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387" marR="49387" marT="0" marB="0"/>
                </a:tc>
              </a:tr>
              <a:tr h="720184">
                <a:tc>
                  <a:txBody>
                    <a:bodyPr/>
                    <a:lstStyle/>
                    <a:p>
                      <a:pPr marL="342900" lvl="0" indent="-342900" algn="r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kk-KZ" sz="20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  <a:endParaRPr lang="kk-KZ" sz="20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9387" marR="493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Қай жылдары Конститутцияға өзгертулер </a:t>
                      </a:r>
                      <a:endParaRPr lang="ru-RU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мен түзетулер енгізілді ? </a:t>
                      </a:r>
                      <a:endParaRPr lang="ru-RU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387" marR="493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1989 ж 20 қараша</a:t>
                      </a:r>
                      <a:endParaRPr lang="ru-RU" sz="200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387" marR="49387" marT="0" marB="0"/>
                </a:tc>
              </a:tr>
              <a:tr h="720184">
                <a:tc>
                  <a:txBody>
                    <a:bodyPr/>
                    <a:lstStyle/>
                    <a:p>
                      <a:pPr marL="342900" lvl="0" indent="-342900" algn="r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kk-KZ" sz="20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</a:t>
                      </a:r>
                      <a:endParaRPr lang="kk-KZ" sz="20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9387" marR="493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Жаңа ән-ұранымыз “Менің Қазақстаным”</a:t>
                      </a:r>
                      <a:endParaRPr lang="ru-RU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2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қай жылы</a:t>
                      </a:r>
                      <a:r>
                        <a:rPr lang="ru-RU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қабылданды </a:t>
                      </a:r>
                      <a:r>
                        <a:rPr lang="ru-RU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? </a:t>
                      </a:r>
                      <a:endParaRPr lang="ru-RU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387" marR="493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2002 ж 8 тамыз</a:t>
                      </a:r>
                      <a:endParaRPr lang="ru-RU" sz="200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387" marR="49387" marT="0" marB="0"/>
                </a:tc>
              </a:tr>
              <a:tr h="480122">
                <a:tc>
                  <a:txBody>
                    <a:bodyPr/>
                    <a:lstStyle/>
                    <a:p>
                      <a:pPr marL="342900" lvl="0" indent="-342900" algn="r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kk-KZ" sz="20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</a:t>
                      </a:r>
                      <a:endParaRPr lang="ru-RU" sz="20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9387" marR="493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Мемлекеттік</a:t>
                      </a:r>
                      <a:r>
                        <a:rPr lang="ru-RU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Тудың </a:t>
                      </a:r>
                      <a:r>
                        <a:rPr lang="ru-RU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авторы ?   </a:t>
                      </a:r>
                      <a:endParaRPr lang="ru-RU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387" marR="493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1992 ж наурыз</a:t>
                      </a:r>
                      <a:endParaRPr lang="ru-RU" sz="200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387" marR="49387" marT="0" marB="0"/>
                </a:tc>
              </a:tr>
              <a:tr h="480122">
                <a:tc>
                  <a:txBody>
                    <a:bodyPr/>
                    <a:lstStyle/>
                    <a:p>
                      <a:pPr marL="342900" lvl="0" indent="-342900" algn="r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kk-KZ" sz="20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</a:t>
                      </a:r>
                      <a:endParaRPr lang="ru-RU" sz="20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9387" marR="493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Мемлекеттік</a:t>
                      </a:r>
                      <a:r>
                        <a:rPr lang="ru-RU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Елтаңбаның </a:t>
                      </a:r>
                      <a:r>
                        <a:rPr lang="ru-RU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авторы ?     </a:t>
                      </a:r>
                      <a:endParaRPr lang="ru-RU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387" marR="493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2006 ж қаңтар</a:t>
                      </a:r>
                      <a:endParaRPr lang="ru-RU" sz="200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387" marR="49387" marT="0" marB="0"/>
                </a:tc>
              </a:tr>
              <a:tr h="720184">
                <a:tc>
                  <a:txBody>
                    <a:bodyPr/>
                    <a:lstStyle/>
                    <a:p>
                      <a:pPr marL="342900" lvl="0" indent="-342900" algn="r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kk-KZ" sz="20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</a:t>
                      </a:r>
                      <a:endParaRPr lang="kk-KZ" sz="20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9387" marR="493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Қ.Р-дағы баланың құқықтары туралы </a:t>
                      </a:r>
                      <a:endParaRPr lang="ru-RU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заң қашан </a:t>
                      </a:r>
                      <a:r>
                        <a:rPr lang="ru-RU" sz="2000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қабылданды </a:t>
                      </a:r>
                      <a:r>
                        <a:rPr lang="ru-RU" sz="2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?</a:t>
                      </a:r>
                      <a:endParaRPr lang="ru-RU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387" marR="493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Ш.Ниязбеков</a:t>
                      </a:r>
                      <a:endParaRPr lang="ru-RU" sz="200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387" marR="49387" marT="0" marB="0"/>
                </a:tc>
              </a:tr>
              <a:tr h="720184">
                <a:tc>
                  <a:txBody>
                    <a:bodyPr/>
                    <a:lstStyle/>
                    <a:p>
                      <a:pPr marL="342900" lvl="0" indent="-342900" algn="r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kk-KZ" sz="20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</a:t>
                      </a:r>
                      <a:endParaRPr lang="ru-RU" sz="20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9387" marR="493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Бала </a:t>
                      </a:r>
                      <a:r>
                        <a:rPr lang="ru-RU" sz="2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құқықтары туралы</a:t>
                      </a:r>
                      <a:r>
                        <a:rPr lang="ru-RU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конвенция 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қашан қабылданды </a:t>
                      </a:r>
                      <a:r>
                        <a:rPr lang="ru-RU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? </a:t>
                      </a:r>
                      <a:endParaRPr lang="ru-RU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387" marR="493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1998 – 2007 ж.ж. </a:t>
                      </a:r>
                      <a:endParaRPr lang="ru-RU" sz="200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387" marR="49387" marT="0" marB="0"/>
                </a:tc>
              </a:tr>
              <a:tr h="1200306">
                <a:tc>
                  <a:txBody>
                    <a:bodyPr/>
                    <a:lstStyle/>
                    <a:p>
                      <a:pPr marL="342900" lvl="0" indent="-342900" algn="r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kk-KZ" sz="20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</a:t>
                      </a:r>
                      <a:endParaRPr lang="kk-KZ" sz="20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9387" marR="493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.“Құқықтық жаппай оқытуды жүзеге</a:t>
                      </a:r>
                      <a:endParaRPr lang="ru-RU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асыру жөніндегі шаралар туралы” жарлық қай жылы шықты?                          </a:t>
                      </a:r>
                      <a:endParaRPr lang="ru-RU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387" marR="493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Ж. Мәлібекұлы ,</a:t>
                      </a:r>
                      <a:r>
                        <a:rPr lang="ru-RU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Шот-Аман</a:t>
                      </a:r>
                      <a:r>
                        <a:rPr lang="ru-RU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Уәлиханов</a:t>
                      </a:r>
                      <a:endParaRPr lang="ru-RU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387" marR="49387" marT="0" marB="0"/>
                </a:tc>
              </a:tr>
            </a:tbl>
          </a:graphicData>
        </a:graphic>
      </p:graphicFrame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 descr="C:\Users\123\Desktop\ФОН\Легкий-фон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2) 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Ситуациялық жағдаят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1) Сен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өте асығыссың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себебі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сабаққа үлгеруің қажет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Көшеде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бала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жетектеп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келе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жатқан қарияны қағып кеттің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Ол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кісі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құлап түсті, немересі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қорыққаннан жылап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жіберді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Сен не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істейсің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>
              <a:buNone/>
            </a:pP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2)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Бүгін анаң жақсы көретін тағамыңды жасап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берді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Сен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отыра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қалып іні-қарындастарыңмен қосыла жедің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де,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даладағы ойынға қарай жүгірдің.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Сен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нені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ұмыттың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 descr="C:\Users\123\Desktop\ФОН\трио-new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1928802"/>
            <a:ext cx="8686800" cy="2614610"/>
          </a:xfrm>
        </p:spPr>
        <p:txBody>
          <a:bodyPr>
            <a:normAutofit/>
          </a:bodyPr>
          <a:lstStyle/>
          <a:p>
            <a:pPr algn="ctr"/>
            <a:r>
              <a:rPr lang="kk-KZ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Рахмет!</a:t>
            </a:r>
            <a:br>
              <a:rPr lang="kk-KZ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kk-KZ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Сау болыңыздар!!!</a:t>
            </a:r>
            <a:endParaRPr lang="ru-RU" sz="6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48000" endA="300" endPos="55000" dir="5400000" sy="-9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theme/theme1.xml><?xml version="1.0" encoding="utf-8"?>
<a:theme xmlns:a="http://schemas.openxmlformats.org/drawingml/2006/main" name="Mylar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Mylar">
      <a:majorFont>
        <a:latin typeface="Corbel"/>
        <a:ea typeface=""/>
        <a:cs typeface=""/>
        <a:font script="Jpan" typeface="HGｺﾞｼｯｸM"/>
        <a:font script="Hang" typeface="맑은 고딕"/>
        <a:font script="Hans" typeface="华文楷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华文楷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ylar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50800" dist="25400" dir="13500000">
              <a:srgbClr val="000000">
                <a:alpha val="75000"/>
              </a:srgbClr>
            </a:innerShdw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dkEdge">
            <a:bevelT w="25400" h="508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tint val="100000"/>
                <a:shade val="30000"/>
                <a:alpha val="100000"/>
                <a:satMod val="255000"/>
                <a:lumMod val="100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lumMod val="80000"/>
              </a:schemeClr>
              <a:schemeClr val="phClr">
                <a:tint val="50000"/>
                <a:lumMod val="1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рек">
  <a:themeElements>
    <a:clrScheme name="Другая 3">
      <a:dk1>
        <a:sysClr val="windowText" lastClr="000000"/>
      </a:dk1>
      <a:lt1>
        <a:sysClr val="window" lastClr="FFFFFF"/>
      </a:lt1>
      <a:dk2>
        <a:srgbClr val="92D050"/>
      </a:dk2>
      <a:lt2>
        <a:srgbClr val="FFF39D"/>
      </a:lt2>
      <a:accent1>
        <a:srgbClr val="FE8637"/>
      </a:accent1>
      <a:accent2>
        <a:srgbClr val="00B050"/>
      </a:accent2>
      <a:accent3>
        <a:srgbClr val="B32C16"/>
      </a:accent3>
      <a:accent4>
        <a:srgbClr val="FFFF00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Ярк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Апекс">
  <a:themeElements>
    <a:clrScheme name="Другая 1">
      <a:dk1>
        <a:sysClr val="windowText" lastClr="000000"/>
      </a:dk1>
      <a:lt1>
        <a:sysClr val="window" lastClr="FFFFFF"/>
      </a:lt1>
      <a:dk2>
        <a:srgbClr val="00B050"/>
      </a:dk2>
      <a:lt2>
        <a:srgbClr val="DEF5FA"/>
      </a:lt2>
      <a:accent1>
        <a:srgbClr val="C00000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7030A0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ерая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</a:themeOverride>
</file>

<file path=ppt/theme/themeOverride2.xml><?xml version="1.0" encoding="utf-8"?>
<a:themeOverride xmlns:a="http://schemas.openxmlformats.org/drawingml/2006/main">
  <a:clrScheme name="Метро">
    <a:dk1>
      <a:sysClr val="windowText" lastClr="000000"/>
    </a:dk1>
    <a:lt1>
      <a:sysClr val="window" lastClr="FFFFFF"/>
    </a:lt1>
    <a:dk2>
      <a:srgbClr val="4E5B6F"/>
    </a:dk2>
    <a:lt2>
      <a:srgbClr val="D6ECFF"/>
    </a:lt2>
    <a:accent1>
      <a:srgbClr val="7FD13B"/>
    </a:accent1>
    <a:accent2>
      <a:srgbClr val="EA157A"/>
    </a:accent2>
    <a:accent3>
      <a:srgbClr val="FEB80A"/>
    </a:accent3>
    <a:accent4>
      <a:srgbClr val="00ADDC"/>
    </a:accent4>
    <a:accent5>
      <a:srgbClr val="738AC8"/>
    </a:accent5>
    <a:accent6>
      <a:srgbClr val="1AB39F"/>
    </a:accent6>
    <a:hlink>
      <a:srgbClr val="EB8803"/>
    </a:hlink>
    <a:folHlink>
      <a:srgbClr val="5F7791"/>
    </a:folHlink>
  </a:clrScheme>
</a:themeOverride>
</file>

<file path=ppt/theme/themeOverride3.xml><?xml version="1.0" encoding="utf-8"?>
<a:themeOverride xmlns:a="http://schemas.openxmlformats.org/drawingml/2006/main">
  <a:clrScheme name="Другая 1">
    <a:dk1>
      <a:sysClr val="windowText" lastClr="000000"/>
    </a:dk1>
    <a:lt1>
      <a:sysClr val="window" lastClr="FFFFFF"/>
    </a:lt1>
    <a:dk2>
      <a:srgbClr val="00B050"/>
    </a:dk2>
    <a:lt2>
      <a:srgbClr val="DEF5FA"/>
    </a:lt2>
    <a:accent1>
      <a:srgbClr val="C00000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7030A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Perspective</Template>
  <TotalTime>857</TotalTime>
  <Words>498</Words>
  <Application>Microsoft Office PowerPoint</Application>
  <PresentationFormat>Экран (4:3)</PresentationFormat>
  <Paragraphs>115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4</vt:i4>
      </vt:variant>
      <vt:variant>
        <vt:lpstr>Заголовки слайдов</vt:lpstr>
      </vt:variant>
      <vt:variant>
        <vt:i4>16</vt:i4>
      </vt:variant>
    </vt:vector>
  </HeadingPairs>
  <TitlesOfParts>
    <vt:vector size="20" baseType="lpstr">
      <vt:lpstr>Mylar</vt:lpstr>
      <vt:lpstr>Трек</vt:lpstr>
      <vt:lpstr>Яркая</vt:lpstr>
      <vt:lpstr>Апекс</vt:lpstr>
      <vt:lpstr>Слайд 1</vt:lpstr>
      <vt:lpstr>Сайыс кезеңдері  </vt:lpstr>
      <vt:lpstr>І кезең - таныстыру</vt:lpstr>
      <vt:lpstr>ІІ кезең - «Шынығу»</vt:lpstr>
      <vt:lpstr>“СЕНАТ” ҰЯШЫҒЫНЫҢ СҰРАҚТАРЫ</vt:lpstr>
      <vt:lpstr>“МӘЖІЛІС” ҰЯШЫҒЫНЫҢ СҰРАҚТАРЫ</vt:lpstr>
      <vt:lpstr>ІІІ КЕЗЕҢ  «ТІЛ – ӨНЕР» </vt:lpstr>
      <vt:lpstr>IV КЕЗЕҢ «ОЙ ТАЛҚЫ»</vt:lpstr>
      <vt:lpstr>Слайд 9</vt:lpstr>
      <vt:lpstr>Слайд 10</vt:lpstr>
      <vt:lpstr>V КЕЗЕҢ «АДАСҚАН ӘРІПТЕРДІ ОРНАЛАСТЫР» </vt:lpstr>
      <vt:lpstr>VІ кезең «Ой елегінен өткіз» кезеңі </vt:lpstr>
      <vt:lpstr>VІІ КЕЗЕҢ - КӨРІНІС</vt:lpstr>
      <vt:lpstr>VІІІ кезең «Білімді тиянақтау» 1. Сәйкестендіру кестесі </vt:lpstr>
      <vt:lpstr>2) Ситуациялық жағдаят </vt:lpstr>
      <vt:lpstr>Рахмет! Сау болыңыздар!!!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HP</dc:creator>
  <cp:lastModifiedBy>123</cp:lastModifiedBy>
  <cp:revision>81</cp:revision>
  <dcterms:created xsi:type="dcterms:W3CDTF">2013-06-12T13:01:40Z</dcterms:created>
  <dcterms:modified xsi:type="dcterms:W3CDTF">2015-02-13T18:17:24Z</dcterms:modified>
</cp:coreProperties>
</file>