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81" r:id="rId3"/>
    <p:sldId id="284" r:id="rId4"/>
    <p:sldId id="258" r:id="rId5"/>
    <p:sldId id="260" r:id="rId6"/>
    <p:sldId id="261" r:id="rId7"/>
    <p:sldId id="263" r:id="rId8"/>
    <p:sldId id="282" r:id="rId9"/>
    <p:sldId id="262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7" r:id="rId19"/>
    <p:sldId id="275" r:id="rId20"/>
    <p:sldId id="283" r:id="rId21"/>
    <p:sldId id="276" r:id="rId22"/>
    <p:sldId id="280" r:id="rId2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1834" autoAdjust="0"/>
  </p:normalViewPr>
  <p:slideViewPr>
    <p:cSldViewPr>
      <p:cViewPr>
        <p:scale>
          <a:sx n="66" d="100"/>
          <a:sy n="66" d="100"/>
        </p:scale>
        <p:origin x="-797" y="3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44D7989-386B-4526-9D07-1D1C7C447175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221C120-E443-42CB-8F45-5B06AF17AB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E436A5A-C1C4-4D24-A3D9-53D084F129DA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048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F1E03B9-10B7-443A-A959-25D75EBE2DCB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662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596BB87-17EB-4902-B9B4-B8FBB249DC3D}" type="slidenum">
              <a:rPr lang="ru-RU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lIns="45720" tIns="0" rIns="45720" bIns="0" anchor="b">
            <a:scene3d>
              <a:camera prst="orthographicFront"/>
              <a:lightRig rig="soft" dir="t">
                <a:rot lat="0" lon="0" rev="17220000"/>
              </a:lightRig>
            </a:scene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643677-9006-45A4-B1FC-94EF249F53D0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D203B-2E2D-41A1-8D31-9B96B8DF83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25AEC-94D3-4E9B-983E-8B9FACF975B9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72AC44-9AB3-47CF-9216-E27CC42970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88171-E269-47BC-90A4-53CFDDD6F4B5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7530A-64B0-4CBF-940E-CF33ACB2E6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1E077-33B0-4D42-8566-735FC3CB6585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32AAE-5CB5-42D5-852B-93096A44EB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B34BB3-B8AB-4016-BC89-FD8792E00D08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2141F1-8A51-4B0C-9407-DBF13C5505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5ABBB8-154C-421D-A27E-14C5DA4842E6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71B075-F81F-4907-9B44-6FF33C8D80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0852B5-D0E9-4B23-BE20-EA5433E88167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D4C35B-1F90-4C82-94E1-4CF860B36E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EA6731-9504-47AA-B864-851D179FBA73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C4EBF-8550-4245-A545-F870B0EC9E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rIns="45720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3CEFDB-8DF9-4B16-8AFF-CCA880659677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C2E1F4-3D1C-4439-AF8A-17F5764F21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4AE9F-3B1B-48F6-BC65-68AD7D2EF766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39279-2318-4F09-8D3D-57BA37D187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178D7-636F-4C59-8E5E-0200D1C3879F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845CBF-64F3-49E3-8FC1-7E1674DBC0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FACE683-0728-4285-8805-7B2EB0BC92E9}" type="datetimeFigureOut">
              <a:rPr lang="ru-RU"/>
              <a:pPr>
                <a:defRPr/>
              </a:pPr>
              <a:t>05.03.2018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shade val="5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35F1D0F-163F-452A-8BFA-9B5417C834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72" r:id="rId3"/>
    <p:sldLayoutId id="2147483669" r:id="rId4"/>
    <p:sldLayoutId id="2147483668" r:id="rId5"/>
    <p:sldLayoutId id="2147483667" r:id="rId6"/>
    <p:sldLayoutId id="2147483666" r:id="rId7"/>
    <p:sldLayoutId id="2147483665" r:id="rId8"/>
    <p:sldLayoutId id="2147483664" r:id="rId9"/>
    <p:sldLayoutId id="2147483663" r:id="rId10"/>
    <p:sldLayoutId id="2147483662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100" b="1" kern="120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100" b="1">
          <a:solidFill>
            <a:schemeClr val="tx1"/>
          </a:solidFill>
          <a:latin typeface="Arial" charset="0"/>
        </a:defRPr>
      </a:lvl9pPr>
    </p:titleStyle>
    <p:bodyStyle>
      <a:lvl1pPr marL="547688" indent="-411163" algn="l" rtl="0" fontAlgn="base">
        <a:spcBef>
          <a:spcPct val="20000"/>
        </a:spcBef>
        <a:spcAft>
          <a:spcPct val="0"/>
        </a:spcAft>
        <a:buClr>
          <a:srgbClr val="F9F9F9"/>
        </a:buClr>
        <a:buSzPct val="65000"/>
        <a:buFont typeface="Wingdings 2" pitchFamily="18" charset="2"/>
        <a:buChar char="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363" indent="-282575" algn="l" rtl="0" fontAlgn="base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 2" pitchFamily="18" charset="2"/>
        <a:buChar char="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75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95000"/>
        <a:buFont typeface="Wingdings" pitchFamily="2" charset="2"/>
        <a:buChar char="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2550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SzPct val="100000"/>
        <a:buFont typeface="Wingdings 3" pitchFamily="18" charset="2"/>
        <a:buChar char="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4638" indent="-182563" algn="l" rtl="0" fontAlgn="base">
        <a:spcBef>
          <a:spcPct val="20000"/>
        </a:spcBef>
        <a:spcAft>
          <a:spcPct val="0"/>
        </a:spcAft>
        <a:buClr>
          <a:schemeClr val="tx1"/>
        </a:buClr>
        <a:buFont typeface="Wingdings 2" pitchFamily="18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Гигиена девушки. Косметика.</a:t>
            </a:r>
            <a:b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УХОД ЗА РУКАМИ.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72050"/>
          </a:xfrm>
        </p:spPr>
        <p:txBody>
          <a:bodyPr>
            <a:normAutofit/>
          </a:bodyPr>
          <a:lstStyle/>
          <a:p>
            <a:pPr algn="r">
              <a:lnSpc>
                <a:spcPct val="90000"/>
              </a:lnSpc>
              <a:buFont typeface="Wingdings 2" pitchFamily="18" charset="2"/>
              <a:buNone/>
            </a:pPr>
            <a:r>
              <a:rPr lang="ru-RU" sz="2600" smtClean="0"/>
              <a:t>   </a:t>
            </a:r>
          </a:p>
          <a:p>
            <a:pPr algn="r">
              <a:lnSpc>
                <a:spcPct val="90000"/>
              </a:lnSpc>
              <a:buFont typeface="Wingdings 2" pitchFamily="18" charset="2"/>
              <a:buNone/>
            </a:pPr>
            <a:endParaRPr lang="ru-RU" sz="2600" smtClean="0"/>
          </a:p>
          <a:p>
            <a:pPr algn="r">
              <a:lnSpc>
                <a:spcPct val="90000"/>
              </a:lnSpc>
              <a:buFont typeface="Wingdings 2" pitchFamily="18" charset="2"/>
              <a:buNone/>
            </a:pPr>
            <a:endParaRPr lang="ru-RU" sz="2600" smtClean="0"/>
          </a:p>
          <a:p>
            <a:pPr algn="r">
              <a:lnSpc>
                <a:spcPct val="90000"/>
              </a:lnSpc>
              <a:buFont typeface="Wingdings 2" pitchFamily="18" charset="2"/>
              <a:buNone/>
            </a:pPr>
            <a:endParaRPr lang="ru-RU" sz="2600" smtClean="0"/>
          </a:p>
          <a:p>
            <a:pPr algn="r">
              <a:lnSpc>
                <a:spcPct val="90000"/>
              </a:lnSpc>
              <a:buFont typeface="Wingdings 2" pitchFamily="18" charset="2"/>
              <a:buNone/>
            </a:pPr>
            <a:endParaRPr lang="ru-RU" sz="2600" smtClean="0"/>
          </a:p>
          <a:p>
            <a:pPr algn="r">
              <a:lnSpc>
                <a:spcPct val="90000"/>
              </a:lnSpc>
              <a:buFont typeface="Wingdings 2" pitchFamily="18" charset="2"/>
              <a:buNone/>
            </a:pPr>
            <a:endParaRPr lang="ru-RU" sz="2600" smtClean="0"/>
          </a:p>
          <a:p>
            <a:pPr algn="r">
              <a:lnSpc>
                <a:spcPct val="90000"/>
              </a:lnSpc>
              <a:buFont typeface="Wingdings 2" pitchFamily="18" charset="2"/>
              <a:buNone/>
            </a:pPr>
            <a:endParaRPr lang="ru-RU" sz="2600" smtClean="0"/>
          </a:p>
          <a:p>
            <a:pPr algn="r">
              <a:lnSpc>
                <a:spcPct val="90000"/>
              </a:lnSpc>
              <a:buFont typeface="Wingdings 2" pitchFamily="18" charset="2"/>
              <a:buNone/>
            </a:pPr>
            <a:endParaRPr lang="ru-RU" sz="2600" smtClean="0"/>
          </a:p>
          <a:p>
            <a:pPr algn="r">
              <a:lnSpc>
                <a:spcPct val="90000"/>
              </a:lnSpc>
              <a:buFont typeface="Wingdings 2" pitchFamily="18" charset="2"/>
              <a:buNone/>
            </a:pPr>
            <a:endParaRPr lang="ru-RU" sz="2600" smtClean="0"/>
          </a:p>
          <a:p>
            <a:pPr algn="r">
              <a:lnSpc>
                <a:spcPct val="90000"/>
              </a:lnSpc>
              <a:buFont typeface="Wingdings 2" pitchFamily="18" charset="2"/>
              <a:buNone/>
            </a:pPr>
            <a:r>
              <a:rPr lang="ru-RU" sz="1900" smtClean="0">
                <a:solidFill>
                  <a:schemeClr val="bg1"/>
                </a:solidFill>
              </a:rPr>
              <a:t>Автор:</a:t>
            </a:r>
            <a:r>
              <a:rPr lang="ru-RU" sz="1900" smtClean="0">
                <a:solidFill>
                  <a:schemeClr val="bg1"/>
                </a:solidFill>
                <a:latin typeface="Arial" charset="0"/>
              </a:rPr>
              <a:t> Молостова Ирина Николаевна</a:t>
            </a:r>
          </a:p>
          <a:p>
            <a:pPr algn="r">
              <a:lnSpc>
                <a:spcPct val="90000"/>
              </a:lnSpc>
              <a:buFont typeface="Wingdings 2" pitchFamily="18" charset="2"/>
              <a:buNone/>
            </a:pPr>
            <a:r>
              <a:rPr lang="ru-RU" sz="1900" smtClean="0">
                <a:solidFill>
                  <a:schemeClr val="bg1"/>
                </a:solidFill>
              </a:rPr>
              <a:t>учитель технологии</a:t>
            </a:r>
            <a:r>
              <a:rPr lang="ru-RU" sz="1900" smtClean="0">
                <a:solidFill>
                  <a:schemeClr val="bg1"/>
                </a:solidFill>
                <a:latin typeface="Arial" charset="0"/>
              </a:rPr>
              <a:t>: МОАУ Медвежье-Озерской СОШ</a:t>
            </a:r>
            <a:r>
              <a:rPr lang="ru-RU" sz="1900" smtClean="0">
                <a:solidFill>
                  <a:schemeClr val="bg1"/>
                </a:solidFill>
              </a:rPr>
              <a:t> </a:t>
            </a:r>
            <a:r>
              <a:rPr lang="ru-RU" sz="1900" smtClean="0">
                <a:solidFill>
                  <a:schemeClr val="bg1"/>
                </a:solidFill>
                <a:latin typeface="Arial" charset="0"/>
              </a:rPr>
              <a:t> </a:t>
            </a:r>
          </a:p>
          <a:p>
            <a:pPr algn="r">
              <a:lnSpc>
                <a:spcPct val="90000"/>
              </a:lnSpc>
              <a:buFont typeface="Wingdings 2" pitchFamily="18" charset="2"/>
              <a:buNone/>
            </a:pPr>
            <a:r>
              <a:rPr lang="ru-RU" sz="1900" smtClean="0">
                <a:solidFill>
                  <a:schemeClr val="bg1"/>
                </a:solidFill>
                <a:latin typeface="Arial" charset="0"/>
              </a:rPr>
              <a:t>Дер.Медвежьи Озера Московской области</a:t>
            </a:r>
          </a:p>
        </p:txBody>
      </p:sp>
      <p:sp>
        <p:nvSpPr>
          <p:cNvPr id="1433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1428736"/>
            <a:ext cx="4572032" cy="41690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accent1">
                    <a:lumMod val="50000"/>
                  </a:schemeClr>
                </a:solidFill>
              </a:rPr>
              <a:t>Основные правила ухода за руками.</a:t>
            </a:r>
            <a:endParaRPr lang="ru-RU" sz="3200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214438"/>
            <a:ext cx="8229600" cy="5143500"/>
          </a:xfrm>
        </p:spPr>
        <p:txBody>
          <a:bodyPr>
            <a:normAutofit fontScale="92500" lnSpcReduction="20000"/>
          </a:bodyPr>
          <a:lstStyle/>
          <a:p>
            <a:pPr marL="548640" indent="-41148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dirty="0" smtClean="0"/>
              <a:t>РУКИ ЛЮБЯТ: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Чистоту;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Защиту кожи рук;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Увлажнение кожи рук;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Регулярный маникюр;</a:t>
            </a:r>
          </a:p>
          <a:p>
            <a:pPr marL="548640" indent="-411480" algn="ctr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dirty="0" smtClean="0"/>
              <a:t> ОЧЕНЬ ВРЕДНО: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Ходить зимой без перчаток;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Постоянное использование декоративных лаков;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Удаление лака не предназначенными для этого жидкостями;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Выполнять различные хозяйственные работы с использованием моющих средств без перчаток;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/>
              <a:t>Обкусывать и грызть ногти.</a:t>
            </a: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00042"/>
            <a:ext cx="8929718" cy="2000264"/>
          </a:xfrm>
        </p:spPr>
        <p:txBody>
          <a:bodyPr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Ногти – это плотные роговые пластинки на   </a:t>
            </a:r>
            <a:b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              тыльной поверхности концов пальцев  </a:t>
            </a:r>
            <a:b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              рук и ног. </a:t>
            </a:r>
            <a:b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Их функция - защита концевых фаланг пальцев  </a:t>
            </a:r>
            <a:b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                        от механических повреждений.</a:t>
            </a:r>
            <a:r>
              <a:rPr lang="ru-RU" sz="3200" dirty="0" smtClean="0">
                <a:solidFill>
                  <a:schemeClr val="tx2">
                    <a:lumMod val="25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tx2">
                    <a:lumMod val="25000"/>
                  </a:schemeClr>
                </a:solidFill>
              </a:rPr>
            </a:br>
            <a:endParaRPr lang="ru-RU" sz="3200" dirty="0">
              <a:solidFill>
                <a:schemeClr val="tx2">
                  <a:lumMod val="25000"/>
                </a:schemeClr>
              </a:solidFill>
            </a:endParaRPr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8625" y="2500313"/>
            <a:ext cx="8235950" cy="41179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smtClean="0">
                <a:solidFill>
                  <a:schemeClr val="accent1">
                    <a:lumMod val="50000"/>
                  </a:schemeClr>
                </a:solidFill>
              </a:rPr>
              <a:t>ИНСТРУМЕНТЫ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И ПРИСПОСОБЛЕНИЯ ДЛЯ УХОДА ЗА РУКАМИ: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843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pic>
        <p:nvPicPr>
          <p:cNvPr id="18436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88" y="1785938"/>
            <a:ext cx="6072187" cy="418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Инструменты для подрезания ногтей.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458" name="Содержимое 2"/>
          <p:cNvSpPr>
            <a:spLocks noGrp="1"/>
          </p:cNvSpPr>
          <p:nvPr>
            <p:ph idx="1"/>
          </p:nvPr>
        </p:nvSpPr>
        <p:spPr>
          <a:xfrm>
            <a:off x="428625" y="1500188"/>
            <a:ext cx="8229600" cy="470852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mtClean="0"/>
              <a:t>Маникюрные                                                        ножницы</a:t>
            </a:r>
          </a:p>
          <a:p>
            <a:pPr>
              <a:buFont typeface="Wingdings 2" pitchFamily="18" charset="2"/>
              <a:buNone/>
            </a:pPr>
            <a:endParaRPr lang="ru-RU" smtClean="0"/>
          </a:p>
          <a:p>
            <a:pPr>
              <a:buFont typeface="Wingdings 2" pitchFamily="18" charset="2"/>
              <a:buNone/>
            </a:pPr>
            <a:endParaRPr lang="ru-RU" smtClean="0"/>
          </a:p>
          <a:p>
            <a:pPr>
              <a:buFont typeface="Wingdings 2" pitchFamily="18" charset="2"/>
              <a:buNone/>
            </a:pPr>
            <a:endParaRPr lang="ru-RU" smtClean="0"/>
          </a:p>
          <a:p>
            <a:pPr>
              <a:buFont typeface="Wingdings 2" pitchFamily="18" charset="2"/>
              <a:buNone/>
            </a:pPr>
            <a:r>
              <a:rPr lang="ru-RU" smtClean="0"/>
              <a:t>         </a:t>
            </a:r>
          </a:p>
          <a:p>
            <a:pPr>
              <a:buFont typeface="Wingdings 2" pitchFamily="18" charset="2"/>
              <a:buNone/>
            </a:pPr>
            <a:r>
              <a:rPr lang="ru-RU" smtClean="0"/>
              <a:t>           Книпсер</a:t>
            </a:r>
          </a:p>
        </p:txBody>
      </p:sp>
      <p:pic>
        <p:nvPicPr>
          <p:cNvPr id="19459" name="Picture 2"/>
          <p:cNvPicPr>
            <a:picLocks noChangeAspect="1" noChangeArrowheads="1"/>
          </p:cNvPicPr>
          <p:nvPr/>
        </p:nvPicPr>
        <p:blipFill>
          <a:blip r:embed="rId3"/>
          <a:srcRect t="34961"/>
          <a:stretch>
            <a:fillRect/>
          </a:stretch>
        </p:blipFill>
        <p:spPr bwMode="auto">
          <a:xfrm>
            <a:off x="3286125" y="1357313"/>
            <a:ext cx="3468688" cy="1928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pic>
        <p:nvPicPr>
          <p:cNvPr id="1946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14750" y="4071938"/>
            <a:ext cx="2528888" cy="2132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Инструменты для удаления кутикулы.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1506" name="Содержимое 2"/>
          <p:cNvSpPr>
            <a:spLocks noGrp="1"/>
          </p:cNvSpPr>
          <p:nvPr>
            <p:ph idx="1"/>
          </p:nvPr>
        </p:nvSpPr>
        <p:spPr>
          <a:xfrm>
            <a:off x="457200" y="1071563"/>
            <a:ext cx="8229600" cy="5237162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mtClean="0"/>
              <a:t>                                                          Шабер</a:t>
            </a:r>
          </a:p>
          <a:p>
            <a:pPr>
              <a:buFont typeface="Wingdings 2" pitchFamily="18" charset="2"/>
              <a:buNone/>
            </a:pPr>
            <a:endParaRPr lang="ru-RU" smtClean="0"/>
          </a:p>
          <a:p>
            <a:pPr>
              <a:buFont typeface="Wingdings 2" pitchFamily="18" charset="2"/>
              <a:buNone/>
            </a:pPr>
            <a:endParaRPr lang="ru-RU" smtClean="0"/>
          </a:p>
          <a:p>
            <a:pPr>
              <a:buFont typeface="Wingdings 2" pitchFamily="18" charset="2"/>
              <a:buNone/>
            </a:pPr>
            <a:endParaRPr lang="ru-RU" smtClean="0"/>
          </a:p>
          <a:p>
            <a:pPr>
              <a:buFont typeface="Wingdings 2" pitchFamily="18" charset="2"/>
              <a:buNone/>
            </a:pPr>
            <a:endParaRPr lang="ru-RU" smtClean="0"/>
          </a:p>
          <a:p>
            <a:pPr>
              <a:buFont typeface="Wingdings 2" pitchFamily="18" charset="2"/>
              <a:buNone/>
            </a:pPr>
            <a:r>
              <a:rPr lang="ru-RU" smtClean="0"/>
              <a:t>Ножницы           Триммер              Кусачки     </a:t>
            </a:r>
          </a:p>
          <a:p>
            <a:pPr>
              <a:buFont typeface="Wingdings 2" pitchFamily="18" charset="2"/>
              <a:buNone/>
            </a:pPr>
            <a:endParaRPr lang="ru-RU" smtClean="0"/>
          </a:p>
          <a:p>
            <a:pPr>
              <a:buFont typeface="Wingdings 2" pitchFamily="18" charset="2"/>
              <a:buNone/>
            </a:pPr>
            <a:r>
              <a:rPr lang="ru-RU" smtClean="0"/>
              <a:t>                     </a:t>
            </a:r>
          </a:p>
          <a:p>
            <a:pPr>
              <a:buFont typeface="Wingdings 2" pitchFamily="18" charset="2"/>
              <a:buNone/>
            </a:pPr>
            <a:endParaRPr lang="ru-RU" smtClean="0"/>
          </a:p>
          <a:p>
            <a:pPr>
              <a:buFont typeface="Wingdings 2" pitchFamily="18" charset="2"/>
              <a:buNone/>
            </a:pPr>
            <a:endParaRPr lang="ru-RU" smtClean="0"/>
          </a:p>
          <a:p>
            <a:endParaRPr lang="ru-RU" smtClean="0"/>
          </a:p>
          <a:p>
            <a:endParaRPr lang="ru-RU" smtClean="0"/>
          </a:p>
          <a:p>
            <a:endParaRPr lang="ru-RU" smtClean="0"/>
          </a:p>
        </p:txBody>
      </p:sp>
      <p:sp>
        <p:nvSpPr>
          <p:cNvPr id="2150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pic>
        <p:nvPicPr>
          <p:cNvPr id="21508" name="Picture 1"/>
          <p:cNvPicPr>
            <a:picLocks noChangeAspect="1" noChangeArrowheads="1"/>
          </p:cNvPicPr>
          <p:nvPr/>
        </p:nvPicPr>
        <p:blipFill>
          <a:blip r:embed="rId2"/>
          <a:srcRect t="14999" b="14999"/>
          <a:stretch>
            <a:fillRect/>
          </a:stretch>
        </p:blipFill>
        <p:spPr bwMode="auto">
          <a:xfrm>
            <a:off x="6786563" y="1857375"/>
            <a:ext cx="18573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3"/>
          <p:cNvPicPr>
            <a:picLocks noChangeAspect="1" noChangeArrowheads="1"/>
          </p:cNvPicPr>
          <p:nvPr/>
        </p:nvPicPr>
        <p:blipFill>
          <a:blip r:embed="rId3"/>
          <a:srcRect t="20251" b="14941"/>
          <a:stretch>
            <a:fillRect/>
          </a:stretch>
        </p:blipFill>
        <p:spPr bwMode="auto">
          <a:xfrm>
            <a:off x="4286250" y="1857375"/>
            <a:ext cx="2263775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8020260">
            <a:off x="1050132" y="4409281"/>
            <a:ext cx="1735138" cy="187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621423">
            <a:off x="6880225" y="4508500"/>
            <a:ext cx="1946275" cy="169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2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rot="2545694">
            <a:off x="3921125" y="4518025"/>
            <a:ext cx="1782763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3" name="Picture 21"/>
          <p:cNvPicPr>
            <a:picLocks noChangeAspect="1" noChangeArrowheads="1"/>
          </p:cNvPicPr>
          <p:nvPr/>
        </p:nvPicPr>
        <p:blipFill>
          <a:blip r:embed="rId7"/>
          <a:srcRect t="23984"/>
          <a:stretch>
            <a:fillRect/>
          </a:stretch>
        </p:blipFill>
        <p:spPr bwMode="auto">
          <a:xfrm>
            <a:off x="928688" y="1357313"/>
            <a:ext cx="2382837" cy="1811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lumMod val="25000"/>
                  </a:schemeClr>
                </a:solidFill>
              </a:rPr>
              <a:t>Инструменты для придания формы, шлифовки  и полировки ногтей.</a:t>
            </a:r>
            <a:endParaRPr lang="ru-RU" sz="2800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22530" name="Содержимое 8"/>
          <p:cNvSpPr>
            <a:spLocks noGrp="1"/>
          </p:cNvSpPr>
          <p:nvPr>
            <p:ph idx="1"/>
          </p:nvPr>
        </p:nvSpPr>
        <p:spPr>
          <a:xfrm>
            <a:off x="0" y="1357313"/>
            <a:ext cx="8686800" cy="5286375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mtClean="0"/>
              <a:t>  Пилочки различаются:</a:t>
            </a:r>
          </a:p>
          <a:p>
            <a:r>
              <a:rPr lang="ru-RU" smtClean="0"/>
              <a:t>По материалу</a:t>
            </a:r>
          </a:p>
          <a:p>
            <a:r>
              <a:rPr lang="ru-RU" smtClean="0"/>
              <a:t>По форме;</a:t>
            </a:r>
          </a:p>
          <a:p>
            <a:r>
              <a:rPr lang="ru-RU" smtClean="0"/>
              <a:t>По функциям;</a:t>
            </a:r>
          </a:p>
          <a:p>
            <a:r>
              <a:rPr lang="ru-RU" smtClean="0"/>
              <a:t>По образивности.</a:t>
            </a:r>
          </a:p>
          <a:p>
            <a:endParaRPr lang="ru-RU" smtClean="0"/>
          </a:p>
        </p:txBody>
      </p:sp>
      <p:grpSp>
        <p:nvGrpSpPr>
          <p:cNvPr id="22531" name="Group 5"/>
          <p:cNvGrpSpPr>
            <a:grpSpLocks noChangeAspect="1"/>
          </p:cNvGrpSpPr>
          <p:nvPr/>
        </p:nvGrpSpPr>
        <p:grpSpPr bwMode="auto">
          <a:xfrm>
            <a:off x="357188" y="4572000"/>
            <a:ext cx="3214687" cy="2071688"/>
            <a:chOff x="2250" y="2565"/>
            <a:chExt cx="2346" cy="1512"/>
          </a:xfrm>
        </p:grpSpPr>
        <p:sp>
          <p:nvSpPr>
            <p:cNvPr id="22537" name="AutoShape 4"/>
            <p:cNvSpPr>
              <a:spLocks noChangeAspect="1" noChangeArrowheads="1" noTextEdit="1"/>
            </p:cNvSpPr>
            <p:nvPr/>
          </p:nvSpPr>
          <p:spPr bwMode="auto">
            <a:xfrm>
              <a:off x="2250" y="2565"/>
              <a:ext cx="2346" cy="1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pic>
          <p:nvPicPr>
            <p:cNvPr id="22538" name="Picture 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256" y="2571"/>
              <a:ext cx="2340" cy="15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3"/>
          <a:srcRect t="5322" r="4645" b="4210"/>
          <a:stretch>
            <a:fillRect/>
          </a:stretch>
        </p:blipFill>
        <p:spPr bwMode="auto">
          <a:xfrm>
            <a:off x="4286250" y="1571625"/>
            <a:ext cx="185737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Picture 3"/>
          <p:cNvPicPr>
            <a:picLocks noChangeAspect="1" noChangeArrowheads="1"/>
          </p:cNvPicPr>
          <p:nvPr/>
        </p:nvPicPr>
        <p:blipFill>
          <a:blip r:embed="rId4"/>
          <a:srcRect l="3847" r="7692" b="1765"/>
          <a:stretch>
            <a:fillRect/>
          </a:stretch>
        </p:blipFill>
        <p:spPr bwMode="auto">
          <a:xfrm>
            <a:off x="6143625" y="1571625"/>
            <a:ext cx="1643063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29063" y="4572000"/>
            <a:ext cx="2319337" cy="21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6"/>
          <p:cNvPicPr>
            <a:picLocks noChangeAspect="1" noChangeArrowheads="1"/>
          </p:cNvPicPr>
          <p:nvPr/>
        </p:nvPicPr>
        <p:blipFill>
          <a:blip r:embed="rId6"/>
          <a:srcRect l="13333" t="8333" r="10001" b="13657"/>
          <a:stretch>
            <a:fillRect/>
          </a:stretch>
        </p:blipFill>
        <p:spPr bwMode="auto">
          <a:xfrm>
            <a:off x="6643688" y="4572000"/>
            <a:ext cx="2036762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86688" y="1571625"/>
            <a:ext cx="1068387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</a:rPr>
              <a:t>Аппарат для маникюра.</a:t>
            </a:r>
            <a:endParaRPr lang="ru-RU" sz="3600" dirty="0"/>
          </a:p>
        </p:txBody>
      </p:sp>
      <p:pic>
        <p:nvPicPr>
          <p:cNvPr id="23554" name="Picture 1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b="7191"/>
          <a:stretch>
            <a:fillRect/>
          </a:stretch>
        </p:blipFill>
        <p:spPr>
          <a:xfrm>
            <a:off x="2286000" y="1500188"/>
            <a:ext cx="4243388" cy="47513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Дополнительные приспособления и материалы.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dirty="0" smtClean="0"/>
              <a:t>Ванночка для маникюра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dirty="0" smtClean="0"/>
              <a:t>                                            Ватные диски и палочки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dirty="0" smtClean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dirty="0" smtClean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dirty="0" smtClean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dirty="0" smtClean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dirty="0" smtClean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dirty="0" smtClean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dirty="0" smtClean="0"/>
              <a:t>Щеточка 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r>
              <a:rPr lang="ru-RU" dirty="0" smtClean="0"/>
              <a:t> для рук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dirty="0" smtClean="0"/>
          </a:p>
        </p:txBody>
      </p:sp>
      <p:sp>
        <p:nvSpPr>
          <p:cNvPr id="24579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Times New Roman" pitchFamily="18" charset="0"/>
            </a:endParaRPr>
          </a:p>
        </p:txBody>
      </p:sp>
      <p:pic>
        <p:nvPicPr>
          <p:cNvPr id="24580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813" y="2286000"/>
            <a:ext cx="3143250" cy="240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2"/>
          <p:cNvPicPr>
            <a:picLocks noChangeAspect="1" noChangeArrowheads="1"/>
          </p:cNvPicPr>
          <p:nvPr/>
        </p:nvPicPr>
        <p:blipFill>
          <a:blip r:embed="rId3"/>
          <a:srcRect t="18710" b="15800"/>
          <a:stretch>
            <a:fillRect/>
          </a:stretch>
        </p:blipFill>
        <p:spPr bwMode="auto">
          <a:xfrm>
            <a:off x="2500313" y="5000625"/>
            <a:ext cx="2214562" cy="145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2"/>
          <p:cNvPicPr>
            <a:picLocks noChangeAspect="1" noChangeArrowheads="1"/>
          </p:cNvPicPr>
          <p:nvPr/>
        </p:nvPicPr>
        <p:blipFill>
          <a:blip r:embed="rId4"/>
          <a:srcRect l="30724" t="32771" r="32864" b="30817"/>
          <a:stretch>
            <a:fillRect/>
          </a:stretch>
        </p:blipFill>
        <p:spPr bwMode="auto">
          <a:xfrm>
            <a:off x="5143500" y="2786063"/>
            <a:ext cx="3000375" cy="225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Косметические средства для ухода за кожей рук и ногтями.</a:t>
            </a:r>
            <a:endParaRPr lang="ru-RU" sz="2800" dirty="0"/>
          </a:p>
        </p:txBody>
      </p:sp>
      <p:sp>
        <p:nvSpPr>
          <p:cNvPr id="2560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endParaRPr lang="ru-RU" smtClean="0"/>
          </a:p>
        </p:txBody>
      </p:sp>
      <p:pic>
        <p:nvPicPr>
          <p:cNvPr id="25603" name="Picture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4625" y="2857500"/>
            <a:ext cx="5103813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7"/>
          <p:cNvPicPr>
            <a:picLocks noChangeAspect="1" noChangeArrowheads="1"/>
          </p:cNvPicPr>
          <p:nvPr/>
        </p:nvPicPr>
        <p:blipFill>
          <a:blip r:embed="rId4"/>
          <a:srcRect l="24352" r="23158" b="25838"/>
          <a:stretch>
            <a:fillRect/>
          </a:stretch>
        </p:blipFill>
        <p:spPr bwMode="auto">
          <a:xfrm>
            <a:off x="5572125" y="2857500"/>
            <a:ext cx="3071813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5" name="Прямоугольник 5"/>
          <p:cNvSpPr>
            <a:spLocks noChangeArrowheads="1"/>
          </p:cNvSpPr>
          <p:nvPr/>
        </p:nvSpPr>
        <p:spPr bwMode="auto">
          <a:xfrm>
            <a:off x="1357313" y="1785938"/>
            <a:ext cx="74136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</a:rPr>
              <a:t>   Крема для рук                           Защитные и лечебные</a:t>
            </a:r>
          </a:p>
          <a:p>
            <a:r>
              <a:rPr lang="ru-RU" sz="2400">
                <a:latin typeface="Times New Roman" pitchFamily="18" charset="0"/>
              </a:rPr>
              <a:t>                                                                     лаки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07157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Косметические средства для ухода за кожей рук и ногтями.</a:t>
            </a:r>
            <a:endParaRPr lang="ru-RU" sz="2800" dirty="0"/>
          </a:p>
        </p:txBody>
      </p:sp>
      <p:sp>
        <p:nvSpPr>
          <p:cNvPr id="27650" name="Содержимое 5"/>
          <p:cNvSpPr>
            <a:spLocks noGrp="1"/>
          </p:cNvSpPr>
          <p:nvPr>
            <p:ph idx="1"/>
          </p:nvPr>
        </p:nvSpPr>
        <p:spPr>
          <a:xfrm>
            <a:off x="457200" y="1357313"/>
            <a:ext cx="8229600" cy="5500687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mtClean="0"/>
              <a:t>    </a:t>
            </a:r>
          </a:p>
          <a:p>
            <a:pPr>
              <a:buFont typeface="Wingdings 2" pitchFamily="18" charset="2"/>
              <a:buNone/>
            </a:pPr>
            <a:r>
              <a:rPr lang="ru-RU" sz="2400" smtClean="0"/>
              <a:t>       Декоративный лак                          Жидкость для снятия </a:t>
            </a:r>
          </a:p>
          <a:p>
            <a:pPr>
              <a:buFont typeface="Wingdings 2" pitchFamily="18" charset="2"/>
              <a:buNone/>
            </a:pPr>
            <a:r>
              <a:rPr lang="ru-RU" sz="2400" smtClean="0"/>
              <a:t>               для ногтей                                             лака</a:t>
            </a:r>
          </a:p>
          <a:p>
            <a:pPr>
              <a:buFont typeface="Wingdings 2" pitchFamily="18" charset="2"/>
              <a:buNone/>
            </a:pPr>
            <a:r>
              <a:rPr lang="ru-RU" sz="2400" smtClean="0"/>
              <a:t>      </a:t>
            </a:r>
          </a:p>
        </p:txBody>
      </p:sp>
      <p:pic>
        <p:nvPicPr>
          <p:cNvPr id="2765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2927350"/>
            <a:ext cx="4302125" cy="289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73675" y="2928938"/>
            <a:ext cx="3513138" cy="292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lumMod val="25000"/>
                  </a:schemeClr>
                </a:solidFill>
              </a:rPr>
              <a:t>Виды маникюра </a:t>
            </a:r>
            <a:br>
              <a:rPr lang="ru-RU" sz="2800" dirty="0" smtClean="0">
                <a:solidFill>
                  <a:schemeClr val="tx2">
                    <a:lumMod val="25000"/>
                  </a:schemeClr>
                </a:solidFill>
              </a:rPr>
            </a:br>
            <a:r>
              <a:rPr lang="ru-RU" sz="2800" dirty="0" smtClean="0">
                <a:solidFill>
                  <a:schemeClr val="tx2">
                    <a:lumMod val="25000"/>
                  </a:schemeClr>
                </a:solidFill>
              </a:rPr>
              <a:t>(по технологии выполнения):</a:t>
            </a:r>
            <a:endParaRPr lang="ru-RU" sz="2800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Классический (обрезной маникюр)</a:t>
            </a:r>
          </a:p>
          <a:p>
            <a:r>
              <a:rPr lang="ru-RU" smtClean="0"/>
              <a:t>Европейский (необрезной маникюр)</a:t>
            </a:r>
          </a:p>
          <a:p>
            <a:r>
              <a:rPr lang="ru-RU" smtClean="0"/>
              <a:t>Мацерация</a:t>
            </a:r>
          </a:p>
          <a:p>
            <a:r>
              <a:rPr lang="ru-RU" smtClean="0"/>
              <a:t>Горячий маникюр</a:t>
            </a:r>
          </a:p>
          <a:p>
            <a:r>
              <a:rPr lang="ru-RU" smtClean="0"/>
              <a:t>Маникюр делюкс</a:t>
            </a:r>
          </a:p>
          <a:p>
            <a:r>
              <a:rPr lang="ru-RU" smtClean="0"/>
              <a:t>Аппаратный маникюр</a:t>
            </a:r>
          </a:p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lumMod val="25000"/>
                  </a:schemeClr>
                </a:solidFill>
              </a:rPr>
              <a:t>Технология выполнения базового маникюра.</a:t>
            </a:r>
            <a:endParaRPr lang="ru-RU" sz="2800" dirty="0">
              <a:solidFill>
                <a:schemeClr val="tx2">
                  <a:lumMod val="25000"/>
                </a:schemeClr>
              </a:solidFill>
            </a:endParaRPr>
          </a:p>
        </p:txBody>
      </p:sp>
      <p:sp>
        <p:nvSpPr>
          <p:cNvPr id="2969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Мытье рук и удаление старого лака.</a:t>
            </a:r>
          </a:p>
        </p:txBody>
      </p:sp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88" y="2500313"/>
            <a:ext cx="34671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/>
          <a:stretch>
            <a:fillRect/>
          </a:stretch>
        </p:blipFill>
        <p:spPr bwMode="auto">
          <a:xfrm>
            <a:off x="4857750" y="2460625"/>
            <a:ext cx="3786188" cy="317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lumMod val="25000"/>
                  </a:schemeClr>
                </a:solidFill>
              </a:rPr>
              <a:t>Технология выполнения базового маникюра.</a:t>
            </a:r>
            <a:endParaRPr lang="ru-RU" sz="2800" dirty="0"/>
          </a:p>
        </p:txBody>
      </p:sp>
      <p:sp>
        <p:nvSpPr>
          <p:cNvPr id="30722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Подрезание ногтей и придание им формы</a:t>
            </a:r>
          </a:p>
        </p:txBody>
      </p:sp>
      <p:pic>
        <p:nvPicPr>
          <p:cNvPr id="5" name="Picture 1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3" y="2643188"/>
            <a:ext cx="2382837" cy="238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13" y="2643188"/>
            <a:ext cx="2382837" cy="2382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9"/>
          <p:cNvPicPr>
            <a:picLocks noChangeAspect="1" noChangeArrowheads="1"/>
          </p:cNvPicPr>
          <p:nvPr/>
        </p:nvPicPr>
        <p:blipFill>
          <a:blip r:embed="rId4"/>
          <a:srcRect l="9840" r="11427"/>
          <a:stretch>
            <a:fillRect/>
          </a:stretch>
        </p:blipFill>
        <p:spPr bwMode="auto">
          <a:xfrm>
            <a:off x="5643563" y="2643188"/>
            <a:ext cx="3233737" cy="2325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ятно 2 7"/>
          <p:cNvSpPr/>
          <p:nvPr/>
        </p:nvSpPr>
        <p:spPr>
          <a:xfrm>
            <a:off x="285750" y="0"/>
            <a:ext cx="8572500" cy="6858000"/>
          </a:xfrm>
          <a:prstGeom prst="irregularSeal2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</a:rPr>
              <a:t>ВАЖНО: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</a:rPr>
              <a:t>Не стоит подрезать ногти слишком коротко, нужно оставлять 1-2 мм  отросшего края.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</a:rPr>
              <a:t>Подпиливать ногти необходимо  только в одном направлении (от края к центру, или о центра к краю).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lumMod val="25000"/>
                  </a:schemeClr>
                </a:solidFill>
              </a:rPr>
              <a:t>Технология выполнения базового маникюра.</a:t>
            </a:r>
            <a:endParaRPr lang="ru-RU" sz="2800" dirty="0"/>
          </a:p>
        </p:txBody>
      </p:sp>
      <p:sp>
        <p:nvSpPr>
          <p:cNvPr id="3174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Водные процедуры</a:t>
            </a:r>
          </a:p>
        </p:txBody>
      </p:sp>
      <p:pic>
        <p:nvPicPr>
          <p:cNvPr id="3174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63" y="2405063"/>
            <a:ext cx="5715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lumMod val="25000"/>
                  </a:schemeClr>
                </a:solidFill>
              </a:rPr>
              <a:t>Технология выполнения базового маникюра.</a:t>
            </a:r>
            <a:endParaRPr lang="ru-RU" sz="2800" dirty="0"/>
          </a:p>
        </p:txBody>
      </p:sp>
      <p:sp>
        <p:nvSpPr>
          <p:cNvPr id="32770" name="Содержимое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65725"/>
          </a:xfrm>
        </p:spPr>
        <p:txBody>
          <a:bodyPr/>
          <a:lstStyle/>
          <a:p>
            <a:r>
              <a:rPr lang="ru-RU" smtClean="0"/>
              <a:t>Удаление кутикулы</a:t>
            </a:r>
          </a:p>
        </p:txBody>
      </p:sp>
      <p:pic>
        <p:nvPicPr>
          <p:cNvPr id="6" name="Picture 22"/>
          <p:cNvPicPr>
            <a:picLocks noChangeAspect="1" noChangeArrowheads="1"/>
          </p:cNvPicPr>
          <p:nvPr/>
        </p:nvPicPr>
        <p:blipFill>
          <a:blip r:embed="rId2"/>
          <a:srcRect t="31973" b="7355"/>
          <a:stretch>
            <a:fillRect/>
          </a:stretch>
        </p:blipFill>
        <p:spPr bwMode="auto">
          <a:xfrm>
            <a:off x="5143500" y="2286000"/>
            <a:ext cx="3124200" cy="278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" y="2286000"/>
            <a:ext cx="4092575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ятно 2 8"/>
          <p:cNvSpPr/>
          <p:nvPr/>
        </p:nvSpPr>
        <p:spPr>
          <a:xfrm>
            <a:off x="285750" y="0"/>
            <a:ext cx="8572500" cy="6858000"/>
          </a:xfrm>
          <a:prstGeom prst="irregularSeal2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</a:rPr>
              <a:t>ВАЖНО: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</a:rPr>
              <a:t>Отодвигать кутикулу нужно осторожно, так чтобы не повредить ногтевую лунку, она очень нежная и мягкая.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</a:rPr>
              <a:t>Кутикулу необходимо подрезать очень аккуратно, так что бы не задеть кровеносные сосуды, это приводит к  воспалениям и образованиям заусениц.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lumMod val="25000"/>
                  </a:schemeClr>
                </a:solidFill>
              </a:rPr>
              <a:t>Технология выполнения базового маникюра.</a:t>
            </a:r>
            <a:endParaRPr lang="ru-RU" sz="2800" dirty="0"/>
          </a:p>
        </p:txBody>
      </p:sp>
      <p:sp>
        <p:nvSpPr>
          <p:cNvPr id="3379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Полировка ногтей</a:t>
            </a:r>
          </a:p>
        </p:txBody>
      </p:sp>
      <p:pic>
        <p:nvPicPr>
          <p:cNvPr id="3379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75" y="2190750"/>
            <a:ext cx="6357938" cy="4243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ятно 2 5"/>
          <p:cNvSpPr/>
          <p:nvPr/>
        </p:nvSpPr>
        <p:spPr>
          <a:xfrm>
            <a:off x="285750" y="0"/>
            <a:ext cx="8572500" cy="6858000"/>
          </a:xfrm>
          <a:prstGeom prst="irregularSeal2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</a:rPr>
              <a:t>ВАЖНО: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</a:rPr>
              <a:t>Использовать шлифовщик или жесткую сторону полировщика для натуральных ногтей можно не чаще одного раза в месяц.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lumMod val="25000"/>
                  </a:schemeClr>
                </a:solidFill>
              </a:rPr>
              <a:t>Технология выполнения базового маникюра.</a:t>
            </a:r>
            <a:endParaRPr lang="ru-RU" sz="2800" dirty="0"/>
          </a:p>
        </p:txBody>
      </p:sp>
      <p:sp>
        <p:nvSpPr>
          <p:cNvPr id="34818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Нанесение крема</a:t>
            </a:r>
          </a:p>
        </p:txBody>
      </p:sp>
      <p:pic>
        <p:nvPicPr>
          <p:cNvPr id="34819" name="Picture 9"/>
          <p:cNvPicPr>
            <a:picLocks noChangeAspect="1" noChangeArrowheads="1"/>
          </p:cNvPicPr>
          <p:nvPr/>
        </p:nvPicPr>
        <p:blipFill>
          <a:blip r:embed="rId2"/>
          <a:srcRect t="13126" b="6248"/>
          <a:stretch>
            <a:fillRect/>
          </a:stretch>
        </p:blipFill>
        <p:spPr bwMode="auto">
          <a:xfrm>
            <a:off x="1785938" y="2357438"/>
            <a:ext cx="4929187" cy="3973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lumMod val="25000"/>
                  </a:schemeClr>
                </a:solidFill>
              </a:rPr>
              <a:t>Технология выполнения базового маникюра.</a:t>
            </a:r>
            <a:endParaRPr lang="ru-RU" sz="2800" dirty="0"/>
          </a:p>
        </p:txBody>
      </p:sp>
      <p:sp>
        <p:nvSpPr>
          <p:cNvPr id="35842" name="Содержимое 2"/>
          <p:cNvSpPr>
            <a:spLocks noGrp="1"/>
          </p:cNvSpPr>
          <p:nvPr>
            <p:ph idx="1"/>
          </p:nvPr>
        </p:nvSpPr>
        <p:spPr>
          <a:xfrm>
            <a:off x="500063" y="1571625"/>
            <a:ext cx="8229600" cy="4708525"/>
          </a:xfrm>
        </p:spPr>
        <p:txBody>
          <a:bodyPr/>
          <a:lstStyle/>
          <a:p>
            <a:r>
              <a:rPr lang="ru-RU" smtClean="0"/>
              <a:t>Покрытие ногтей лаком</a:t>
            </a:r>
          </a:p>
        </p:txBody>
      </p:sp>
      <p:pic>
        <p:nvPicPr>
          <p:cNvPr id="35843" name="Picture 26"/>
          <p:cNvPicPr>
            <a:picLocks noChangeAspect="1" noChangeArrowheads="1"/>
          </p:cNvPicPr>
          <p:nvPr/>
        </p:nvPicPr>
        <p:blipFill>
          <a:blip r:embed="rId2"/>
          <a:srcRect t="14433" b="5380"/>
          <a:stretch>
            <a:fillRect/>
          </a:stretch>
        </p:blipFill>
        <p:spPr bwMode="auto">
          <a:xfrm>
            <a:off x="1285875" y="2643188"/>
            <a:ext cx="5934075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ятно 2 4"/>
          <p:cNvSpPr/>
          <p:nvPr/>
        </p:nvSpPr>
        <p:spPr>
          <a:xfrm>
            <a:off x="285750" y="0"/>
            <a:ext cx="8572500" cy="6858000"/>
          </a:xfrm>
          <a:prstGeom prst="irregularSeal2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</a:rPr>
              <a:t>ВАЖНО: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</a:rPr>
              <a:t>Перед нанесением лак ногтевую пластину следует обезжирить жидкостью для удаления лака.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/>
                </a:solidFill>
              </a:rPr>
              <a:t>Старайся не наносить лак вплотную к кутикуле, это плохо влияет на рост ногтей.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lumMod val="25000"/>
                  </a:schemeClr>
                </a:solidFill>
              </a:rPr>
              <a:t>Виды маникюра </a:t>
            </a:r>
            <a:br>
              <a:rPr lang="ru-RU" sz="2800" dirty="0" smtClean="0">
                <a:solidFill>
                  <a:schemeClr val="tx2">
                    <a:lumMod val="25000"/>
                  </a:schemeClr>
                </a:solidFill>
              </a:rPr>
            </a:br>
            <a:r>
              <a:rPr lang="ru-RU" sz="2800" dirty="0" smtClean="0">
                <a:solidFill>
                  <a:schemeClr val="tx2">
                    <a:lumMod val="25000"/>
                  </a:schemeClr>
                </a:solidFill>
              </a:rPr>
              <a:t>(по дизайну ногтей):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mtClean="0"/>
              <a:t>Классический</a:t>
            </a:r>
          </a:p>
          <a:p>
            <a:pPr>
              <a:buFont typeface="Wingdings 2" pitchFamily="18" charset="2"/>
              <a:buNone/>
            </a:pPr>
            <a:r>
              <a:rPr lang="ru-RU" smtClean="0"/>
              <a:t>Французский</a:t>
            </a:r>
          </a:p>
          <a:p>
            <a:pPr>
              <a:buFont typeface="Wingdings 2" pitchFamily="18" charset="2"/>
              <a:buNone/>
            </a:pPr>
            <a:r>
              <a:rPr lang="ru-RU" smtClean="0"/>
              <a:t>Арт маникюр</a:t>
            </a:r>
          </a:p>
          <a:p>
            <a:pPr>
              <a:buFont typeface="Wingdings 2" pitchFamily="18" charset="2"/>
              <a:buNone/>
            </a:pPr>
            <a:r>
              <a:rPr lang="ru-RU" smtClean="0"/>
              <a:t>Аквариумный </a:t>
            </a:r>
          </a:p>
          <a:p>
            <a:pPr>
              <a:buFont typeface="Wingdings 2" pitchFamily="18" charset="2"/>
              <a:buNone/>
            </a:pPr>
            <a:r>
              <a:rPr lang="ru-RU" smtClean="0"/>
              <a:t>Пирсинг ногтей</a:t>
            </a:r>
          </a:p>
          <a:p>
            <a:pPr>
              <a:buFont typeface="Wingdings 2" pitchFamily="18" charset="2"/>
              <a:buNone/>
            </a:pPr>
            <a:endParaRPr lang="ru-RU" smtClean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13" y="2214563"/>
            <a:ext cx="4792662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43313" y="2214563"/>
            <a:ext cx="4791075" cy="318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43313" y="1822450"/>
            <a:ext cx="4786312" cy="358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43313" y="1803400"/>
            <a:ext cx="4833937" cy="362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43313" y="1803400"/>
            <a:ext cx="4894262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ятно 2 8"/>
          <p:cNvSpPr/>
          <p:nvPr/>
        </p:nvSpPr>
        <p:spPr>
          <a:xfrm>
            <a:off x="357188" y="0"/>
            <a:ext cx="8786812" cy="6643688"/>
          </a:xfrm>
          <a:prstGeom prst="irregularSeal2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ВАЖНО!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Наращивание ногтей негативно влияет на состояние ногтевой пластины, она истощается, становится тусклой и ломкой!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Детям и подросткам нельзя делать наращивание ногтей, так как это может деформировать еще не сформировавшуюся ногтевую пластину!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Мастер по маникюру.</a:t>
            </a:r>
            <a:b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Мастер по наращиванию ногтей.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789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 2" pitchFamily="18" charset="2"/>
              <a:buNone/>
            </a:pPr>
            <a:r>
              <a:rPr lang="ru-RU" smtClean="0"/>
              <a:t>— это специалисты по бережному и тщательному уходу за ногтями на пальцах рук, а также их обработке и соблюдению их состояния., придания им различного эстетического вида</a:t>
            </a:r>
          </a:p>
          <a:p>
            <a:pPr>
              <a:buFont typeface="Wingdings 2" pitchFamily="18" charset="2"/>
              <a:buNone/>
            </a:pPr>
            <a:r>
              <a:rPr lang="ru-RU" smtClean="0"/>
              <a:t> </a:t>
            </a:r>
          </a:p>
          <a:p>
            <a:endParaRPr lang="ru-RU" smtClean="0"/>
          </a:p>
        </p:txBody>
      </p:sp>
      <p:pic>
        <p:nvPicPr>
          <p:cNvPr id="37891" name="Picture 2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75" y="3929063"/>
            <a:ext cx="3929063" cy="243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ятно 1 5"/>
          <p:cNvSpPr/>
          <p:nvPr/>
        </p:nvSpPr>
        <p:spPr>
          <a:xfrm>
            <a:off x="1071563" y="428625"/>
            <a:ext cx="6500812" cy="6429375"/>
          </a:xfrm>
          <a:prstGeom prst="irregularSeal1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</a:rPr>
              <a:t>ЗАПОМНИ!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C00000"/>
                </a:solidFill>
              </a:rPr>
              <a:t>Девушка которая следит за собой никогда не будет ходить с облупленным лаком на ногтях  и грязью под отросшим краем – ЭТО НЕПРИЛИЧНО.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r="7437" b="9843"/>
          <a:stretch>
            <a:fillRect/>
          </a:stretch>
        </p:blipFill>
        <p:spPr bwMode="auto">
          <a:xfrm>
            <a:off x="571472" y="1428736"/>
            <a:ext cx="8001056" cy="5214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Практическая работа:</a:t>
            </a:r>
            <a:b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Выполнение мини-маникюра.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None/>
              <a:defRPr/>
            </a:pPr>
            <a:endParaRPr lang="ru-RU" dirty="0" smtClean="0"/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>
                <a:solidFill>
                  <a:schemeClr val="bg1"/>
                </a:solidFill>
              </a:rPr>
              <a:t>Вымой руки;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>
                <a:solidFill>
                  <a:schemeClr val="bg1"/>
                </a:solidFill>
              </a:rPr>
              <a:t>Подрежь или подпили ногти если необходимо до одной длинны;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>
                <a:solidFill>
                  <a:schemeClr val="bg1"/>
                </a:solidFill>
              </a:rPr>
              <a:t>Придай при помощи пилочки отросшему краю желаемую форму, или просто удали неровности и углы;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>
                <a:solidFill>
                  <a:schemeClr val="bg1"/>
                </a:solidFill>
              </a:rPr>
              <a:t>Сдвинь апельсиновой палочкой, шабером, или кончиком ногтя кутикулу.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r>
              <a:rPr lang="ru-RU" dirty="0" smtClean="0">
                <a:solidFill>
                  <a:schemeClr val="bg1"/>
                </a:solidFill>
              </a:rPr>
              <a:t>Нанеси на кисти крем для рук при помощи массажных движений.</a:t>
            </a:r>
          </a:p>
          <a:p>
            <a:pPr marL="548640" indent="-411480" fontAlgn="auto">
              <a:spcAft>
                <a:spcPts val="0"/>
              </a:spcAft>
              <a:buClr>
                <a:schemeClr val="tx1">
                  <a:shade val="95000"/>
                </a:schemeClr>
              </a:buClr>
              <a:buFont typeface="Wingdings 2"/>
              <a:buChar char=""/>
              <a:defRPr/>
            </a:pPr>
            <a:endParaRPr lang="ru-RU" dirty="0"/>
          </a:p>
        </p:txBody>
      </p:sp>
      <p:sp>
        <p:nvSpPr>
          <p:cNvPr id="7" name="Пятно 2 6"/>
          <p:cNvSpPr/>
          <p:nvPr/>
        </p:nvSpPr>
        <p:spPr>
          <a:xfrm>
            <a:off x="0" y="0"/>
            <a:ext cx="8786813" cy="6643688"/>
          </a:xfrm>
          <a:prstGeom prst="irregularSeal2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</a:rPr>
              <a:t>ВАЖНО!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</a:rPr>
              <a:t>Соблюдай правила техники безопасности при работе с ножницами, пилочками и шабером.</a:t>
            </a:r>
            <a:endParaRPr lang="ru-RU" sz="2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7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644</TotalTime>
  <Words>383</Words>
  <Application>Microsoft Office PowerPoint</Application>
  <PresentationFormat>Экран (4:3)</PresentationFormat>
  <Paragraphs>108</Paragraphs>
  <Slides>22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30" baseType="lpstr">
      <vt:lpstr>Times New Roman</vt:lpstr>
      <vt:lpstr>Arial</vt:lpstr>
      <vt:lpstr>Wingdings 2</vt:lpstr>
      <vt:lpstr>Wingdings</vt:lpstr>
      <vt:lpstr>Wingdings 3</vt:lpstr>
      <vt:lpstr>Calibri</vt:lpstr>
      <vt:lpstr>Апекс</vt:lpstr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Company>MultiDVD Team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ГИГИЕНА ДЕВУШКИ. УХОД ЗА РУКАМИ.</dc:title>
  <dc:creator>наташа</dc:creator>
  <cp:lastModifiedBy>Аркадий</cp:lastModifiedBy>
  <cp:revision>71</cp:revision>
  <dcterms:created xsi:type="dcterms:W3CDTF">2011-05-17T10:03:05Z</dcterms:created>
  <dcterms:modified xsi:type="dcterms:W3CDTF">2018-03-05T11:10:08Z</dcterms:modified>
</cp:coreProperties>
</file>