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5" r:id="rId3"/>
    <p:sldId id="258" r:id="rId4"/>
    <p:sldId id="264" r:id="rId5"/>
    <p:sldId id="259" r:id="rId6"/>
    <p:sldId id="267" r:id="rId7"/>
    <p:sldId id="266" r:id="rId8"/>
    <p:sldId id="263" r:id="rId9"/>
    <p:sldId id="268" r:id="rId10"/>
    <p:sldId id="269" r:id="rId11"/>
    <p:sldId id="270" r:id="rId12"/>
    <p:sldId id="271" r:id="rId13"/>
    <p:sldId id="281" r:id="rId14"/>
    <p:sldId id="273" r:id="rId15"/>
    <p:sldId id="272" r:id="rId16"/>
    <p:sldId id="274" r:id="rId17"/>
    <p:sldId id="275" r:id="rId18"/>
    <p:sldId id="276" r:id="rId19"/>
    <p:sldId id="277" r:id="rId20"/>
    <p:sldId id="282" r:id="rId21"/>
    <p:sldId id="280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055B13"/>
    <a:srgbClr val="00CC00"/>
    <a:srgbClr val="0000FF"/>
    <a:srgbClr val="05EB52"/>
    <a:srgbClr val="3366FF"/>
    <a:srgbClr val="A50021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5138" name="Rectangle 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 anchor="b"/>
          <a:lstStyle>
            <a:lvl1pPr>
              <a:defRPr sz="5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39" name="Rectangle 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1" name="Rectangle 2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22" name="Rectangle 2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5FAE0-BCE7-4A2E-AB64-0107735C7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95058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31A263-A777-4240-BEB8-F38CEEF2634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9201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3072B1-007F-42C3-B339-79A00947A32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3099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962729-B3DC-4320-B6EF-68C1CE383D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4169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E83F8D-8018-4C91-803B-9A6C15D1B36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4961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9A6C1-EB08-418B-A3F6-2FE8C4BE03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8676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0DE141-E63B-406B-96D2-C3A555E68E6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184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2349F0-997A-4670-8120-B8BBBD30DD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88427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363427-5683-45D4-B941-89B71ADB37E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79487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4A349E-E718-4E19-B410-25514C5359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7921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43D143-20D8-4434-BD24-C5AD2C0399C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45509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716463" y="5345113"/>
            <a:ext cx="4427537" cy="1512887"/>
            <a:chOff x="2971" y="3367"/>
            <a:chExt cx="2789" cy="953"/>
          </a:xfrm>
        </p:grpSpPr>
        <p:sp>
          <p:nvSpPr>
            <p:cNvPr id="4099" name="Freeform 3"/>
            <p:cNvSpPr>
              <a:spLocks/>
            </p:cNvSpPr>
            <p:nvPr/>
          </p:nvSpPr>
          <p:spPr bwMode="ltGray">
            <a:xfrm>
              <a:off x="2971" y="3367"/>
              <a:ext cx="2789" cy="953"/>
            </a:xfrm>
            <a:custGeom>
              <a:avLst/>
              <a:gdLst/>
              <a:ahLst/>
              <a:cxnLst>
                <a:cxn ang="0">
                  <a:pos x="2768" y="18"/>
                </a:cxn>
                <a:cxn ang="0">
                  <a:pos x="2678" y="24"/>
                </a:cxn>
                <a:cxn ang="0">
                  <a:pos x="2613" y="102"/>
                </a:cxn>
                <a:cxn ang="0">
                  <a:pos x="2511" y="156"/>
                </a:cxn>
                <a:cxn ang="0">
                  <a:pos x="2505" y="222"/>
                </a:cxn>
                <a:cxn ang="0">
                  <a:pos x="2487" y="246"/>
                </a:cxn>
                <a:cxn ang="0">
                  <a:pos x="2469" y="252"/>
                </a:cxn>
                <a:cxn ang="0">
                  <a:pos x="2397" y="210"/>
                </a:cxn>
                <a:cxn ang="0">
                  <a:pos x="2260" y="192"/>
                </a:cxn>
                <a:cxn ang="0">
                  <a:pos x="2236" y="186"/>
                </a:cxn>
                <a:cxn ang="0">
                  <a:pos x="2218" y="192"/>
                </a:cxn>
                <a:cxn ang="0">
                  <a:pos x="2146" y="228"/>
                </a:cxn>
                <a:cxn ang="0">
                  <a:pos x="2110" y="240"/>
                </a:cxn>
                <a:cxn ang="0">
                  <a:pos x="2086" y="246"/>
                </a:cxn>
                <a:cxn ang="0">
                  <a:pos x="2074" y="258"/>
                </a:cxn>
                <a:cxn ang="0">
                  <a:pos x="2074" y="276"/>
                </a:cxn>
                <a:cxn ang="0">
                  <a:pos x="2051" y="300"/>
                </a:cxn>
                <a:cxn ang="0">
                  <a:pos x="2033" y="312"/>
                </a:cxn>
                <a:cxn ang="0">
                  <a:pos x="2021" y="324"/>
                </a:cxn>
                <a:cxn ang="0">
                  <a:pos x="2009" y="336"/>
                </a:cxn>
                <a:cxn ang="0">
                  <a:pos x="1979" y="342"/>
                </a:cxn>
                <a:cxn ang="0">
                  <a:pos x="1913" y="336"/>
                </a:cxn>
                <a:cxn ang="0">
                  <a:pos x="1877" y="330"/>
                </a:cxn>
                <a:cxn ang="0">
                  <a:pos x="1865" y="342"/>
                </a:cxn>
                <a:cxn ang="0">
                  <a:pos x="1853" y="354"/>
                </a:cxn>
                <a:cxn ang="0">
                  <a:pos x="1823" y="360"/>
                </a:cxn>
                <a:cxn ang="0">
                  <a:pos x="1764" y="342"/>
                </a:cxn>
                <a:cxn ang="0">
                  <a:pos x="1740" y="342"/>
                </a:cxn>
                <a:cxn ang="0">
                  <a:pos x="1716" y="354"/>
                </a:cxn>
                <a:cxn ang="0">
                  <a:pos x="1656" y="425"/>
                </a:cxn>
                <a:cxn ang="0">
                  <a:pos x="1614" y="569"/>
                </a:cxn>
                <a:cxn ang="0">
                  <a:pos x="1614" y="593"/>
                </a:cxn>
                <a:cxn ang="0">
                  <a:pos x="1620" y="641"/>
                </a:cxn>
                <a:cxn ang="0">
                  <a:pos x="1638" y="659"/>
                </a:cxn>
                <a:cxn ang="0">
                  <a:pos x="1632" y="671"/>
                </a:cxn>
                <a:cxn ang="0">
                  <a:pos x="1620" y="683"/>
                </a:cxn>
                <a:cxn ang="0">
                  <a:pos x="1542" y="689"/>
                </a:cxn>
                <a:cxn ang="0">
                  <a:pos x="1465" y="629"/>
                </a:cxn>
                <a:cxn ang="0">
                  <a:pos x="1333" y="587"/>
                </a:cxn>
                <a:cxn ang="0">
                  <a:pos x="1184" y="671"/>
                </a:cxn>
                <a:cxn ang="0">
                  <a:pos x="1016" y="731"/>
                </a:cxn>
                <a:cxn ang="0">
                  <a:pos x="813" y="743"/>
                </a:cxn>
                <a:cxn ang="0">
                  <a:pos x="628" y="701"/>
                </a:cxn>
                <a:cxn ang="0">
                  <a:pos x="568" y="695"/>
                </a:cxn>
                <a:cxn ang="0">
                  <a:pos x="556" y="701"/>
                </a:cxn>
                <a:cxn ang="0">
                  <a:pos x="520" y="731"/>
                </a:cxn>
                <a:cxn ang="0">
                  <a:pos x="436" y="809"/>
                </a:cxn>
                <a:cxn ang="0">
                  <a:pos x="406" y="821"/>
                </a:cxn>
                <a:cxn ang="0">
                  <a:pos x="382" y="821"/>
                </a:cxn>
                <a:cxn ang="0">
                  <a:pos x="335" y="827"/>
                </a:cxn>
                <a:cxn ang="0">
                  <a:pos x="209" y="851"/>
                </a:cxn>
                <a:cxn ang="0">
                  <a:pos x="173" y="857"/>
                </a:cxn>
                <a:cxn ang="0">
                  <a:pos x="125" y="851"/>
                </a:cxn>
                <a:cxn ang="0">
                  <a:pos x="107" y="857"/>
                </a:cxn>
                <a:cxn ang="0">
                  <a:pos x="101" y="875"/>
                </a:cxn>
                <a:cxn ang="0">
                  <a:pos x="83" y="887"/>
                </a:cxn>
                <a:cxn ang="0">
                  <a:pos x="48" y="899"/>
                </a:cxn>
                <a:cxn ang="0">
                  <a:pos x="2780" y="24"/>
                </a:cxn>
              </a:cxnLst>
              <a:rect l="0" t="0" r="r" b="b"/>
              <a:pathLst>
                <a:path w="2780" h="953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  <a:lnTo>
                    <a:pt x="2780" y="24"/>
                  </a:lnTo>
                  <a:lnTo>
                    <a:pt x="2780" y="2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ltGray">
            <a:xfrm>
              <a:off x="4602" y="4014"/>
              <a:ext cx="12" cy="18"/>
            </a:xfrm>
            <a:custGeom>
              <a:avLst/>
              <a:gdLst/>
              <a:ahLst/>
              <a:cxnLst>
                <a:cxn ang="0">
                  <a:pos x="12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12" y="18"/>
                </a:cxn>
                <a:cxn ang="0">
                  <a:pos x="12" y="18"/>
                </a:cxn>
                <a:cxn ang="0">
                  <a:pos x="12" y="18"/>
                </a:cxn>
              </a:cxnLst>
              <a:rect l="0" t="0" r="r" b="b"/>
              <a:pathLst>
                <a:path w="12" h="18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ltGray">
            <a:xfrm>
              <a:off x="4596" y="3996"/>
              <a:ext cx="6" cy="18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6" y="1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6" h="18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2" name="Freeform 6"/>
            <p:cNvSpPr>
              <a:spLocks/>
            </p:cNvSpPr>
            <p:nvPr/>
          </p:nvSpPr>
          <p:spPr bwMode="ltGray">
            <a:xfrm>
              <a:off x="5180" y="3577"/>
              <a:ext cx="304" cy="741"/>
            </a:xfrm>
            <a:custGeom>
              <a:avLst/>
              <a:gdLst/>
              <a:ahLst/>
              <a:cxnLst>
                <a:cxn ang="0">
                  <a:pos x="280" y="42"/>
                </a:cxn>
                <a:cxn ang="0">
                  <a:pos x="274" y="42"/>
                </a:cxn>
                <a:cxn ang="0">
                  <a:pos x="268" y="42"/>
                </a:cxn>
                <a:cxn ang="0">
                  <a:pos x="256" y="42"/>
                </a:cxn>
                <a:cxn ang="0">
                  <a:pos x="238" y="48"/>
                </a:cxn>
                <a:cxn ang="0">
                  <a:pos x="214" y="12"/>
                </a:cxn>
                <a:cxn ang="0">
                  <a:pos x="196" y="0"/>
                </a:cxn>
                <a:cxn ang="0">
                  <a:pos x="196" y="0"/>
                </a:cxn>
                <a:cxn ang="0">
                  <a:pos x="164" y="167"/>
                </a:cxn>
                <a:cxn ang="0">
                  <a:pos x="144" y="217"/>
                </a:cxn>
                <a:cxn ang="0">
                  <a:pos x="110" y="281"/>
                </a:cxn>
                <a:cxn ang="0">
                  <a:pos x="96" y="327"/>
                </a:cxn>
                <a:cxn ang="0">
                  <a:pos x="124" y="405"/>
                </a:cxn>
                <a:cxn ang="0">
                  <a:pos x="100" y="463"/>
                </a:cxn>
                <a:cxn ang="0">
                  <a:pos x="68" y="503"/>
                </a:cxn>
                <a:cxn ang="0">
                  <a:pos x="30" y="539"/>
                </a:cxn>
                <a:cxn ang="0">
                  <a:pos x="24" y="613"/>
                </a:cxn>
                <a:cxn ang="0">
                  <a:pos x="0" y="741"/>
                </a:cxn>
                <a:cxn ang="0">
                  <a:pos x="202" y="741"/>
                </a:cxn>
                <a:cxn ang="0">
                  <a:pos x="180" y="639"/>
                </a:cxn>
                <a:cxn ang="0">
                  <a:pos x="192" y="589"/>
                </a:cxn>
                <a:cxn ang="0">
                  <a:pos x="178" y="539"/>
                </a:cxn>
                <a:cxn ang="0">
                  <a:pos x="190" y="499"/>
                </a:cxn>
                <a:cxn ang="0">
                  <a:pos x="184" y="465"/>
                </a:cxn>
                <a:cxn ang="0">
                  <a:pos x="192" y="391"/>
                </a:cxn>
                <a:cxn ang="0">
                  <a:pos x="216" y="313"/>
                </a:cxn>
                <a:cxn ang="0">
                  <a:pos x="238" y="249"/>
                </a:cxn>
                <a:cxn ang="0">
                  <a:pos x="268" y="185"/>
                </a:cxn>
                <a:cxn ang="0">
                  <a:pos x="284" y="159"/>
                </a:cxn>
                <a:cxn ang="0">
                  <a:pos x="304" y="12"/>
                </a:cxn>
                <a:cxn ang="0">
                  <a:pos x="298" y="24"/>
                </a:cxn>
                <a:cxn ang="0">
                  <a:pos x="292" y="30"/>
                </a:cxn>
                <a:cxn ang="0">
                  <a:pos x="292" y="36"/>
                </a:cxn>
                <a:cxn ang="0">
                  <a:pos x="286" y="36"/>
                </a:cxn>
                <a:cxn ang="0">
                  <a:pos x="286" y="42"/>
                </a:cxn>
                <a:cxn ang="0">
                  <a:pos x="280" y="42"/>
                </a:cxn>
                <a:cxn ang="0">
                  <a:pos x="280" y="42"/>
                </a:cxn>
                <a:cxn ang="0">
                  <a:pos x="280" y="42"/>
                </a:cxn>
              </a:cxnLst>
              <a:rect l="0" t="0" r="r" b="b"/>
              <a:pathLst>
                <a:path w="304" h="741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ltGray">
            <a:xfrm>
              <a:off x="4918" y="3553"/>
              <a:ext cx="314" cy="767"/>
            </a:xfrm>
            <a:custGeom>
              <a:avLst/>
              <a:gdLst/>
              <a:ahLst/>
              <a:cxnLst>
                <a:cxn ang="0">
                  <a:pos x="284" y="6"/>
                </a:cxn>
                <a:cxn ang="0">
                  <a:pos x="278" y="6"/>
                </a:cxn>
                <a:cxn ang="0">
                  <a:pos x="272" y="12"/>
                </a:cxn>
                <a:cxn ang="0">
                  <a:pos x="254" y="18"/>
                </a:cxn>
                <a:cxn ang="0">
                  <a:pos x="230" y="24"/>
                </a:cxn>
                <a:cxn ang="0">
                  <a:pos x="206" y="42"/>
                </a:cxn>
                <a:cxn ang="0">
                  <a:pos x="188" y="48"/>
                </a:cxn>
                <a:cxn ang="0">
                  <a:pos x="176" y="54"/>
                </a:cxn>
                <a:cxn ang="0">
                  <a:pos x="170" y="54"/>
                </a:cxn>
                <a:cxn ang="0">
                  <a:pos x="150" y="169"/>
                </a:cxn>
                <a:cxn ang="0">
                  <a:pos x="110" y="225"/>
                </a:cxn>
                <a:cxn ang="0">
                  <a:pos x="54" y="383"/>
                </a:cxn>
                <a:cxn ang="0">
                  <a:pos x="82" y="555"/>
                </a:cxn>
                <a:cxn ang="0">
                  <a:pos x="40" y="679"/>
                </a:cxn>
                <a:cxn ang="0">
                  <a:pos x="0" y="767"/>
                </a:cxn>
                <a:cxn ang="0">
                  <a:pos x="108" y="767"/>
                </a:cxn>
                <a:cxn ang="0">
                  <a:pos x="120" y="611"/>
                </a:cxn>
                <a:cxn ang="0">
                  <a:pos x="148" y="499"/>
                </a:cxn>
                <a:cxn ang="0">
                  <a:pos x="160" y="367"/>
                </a:cxn>
                <a:cxn ang="0">
                  <a:pos x="218" y="327"/>
                </a:cxn>
                <a:cxn ang="0">
                  <a:pos x="238" y="221"/>
                </a:cxn>
                <a:cxn ang="0">
                  <a:pos x="296" y="135"/>
                </a:cxn>
                <a:cxn ang="0">
                  <a:pos x="314" y="0"/>
                </a:cxn>
                <a:cxn ang="0">
                  <a:pos x="302" y="0"/>
                </a:cxn>
                <a:cxn ang="0">
                  <a:pos x="296" y="0"/>
                </a:cxn>
                <a:cxn ang="0">
                  <a:pos x="290" y="0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  <a:cxn ang="0">
                  <a:pos x="284" y="6"/>
                </a:cxn>
              </a:cxnLst>
              <a:rect l="0" t="0" r="r" b="b"/>
              <a:pathLst>
                <a:path w="314" h="767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4" name="Freeform 8"/>
            <p:cNvSpPr>
              <a:spLocks/>
            </p:cNvSpPr>
            <p:nvPr/>
          </p:nvSpPr>
          <p:spPr bwMode="ltGray">
            <a:xfrm>
              <a:off x="4700" y="3697"/>
              <a:ext cx="275" cy="623"/>
            </a:xfrm>
            <a:custGeom>
              <a:avLst/>
              <a:gdLst/>
              <a:ahLst/>
              <a:cxnLst>
                <a:cxn ang="0">
                  <a:pos x="257" y="12"/>
                </a:cxn>
                <a:cxn ang="0">
                  <a:pos x="239" y="6"/>
                </a:cxn>
                <a:cxn ang="0">
                  <a:pos x="203" y="6"/>
                </a:cxn>
                <a:cxn ang="0">
                  <a:pos x="203" y="6"/>
                </a:cxn>
                <a:cxn ang="0">
                  <a:pos x="197" y="6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6" y="0"/>
                </a:cxn>
                <a:cxn ang="0">
                  <a:pos x="160" y="0"/>
                </a:cxn>
                <a:cxn ang="0">
                  <a:pos x="144" y="117"/>
                </a:cxn>
                <a:cxn ang="0">
                  <a:pos x="128" y="185"/>
                </a:cxn>
                <a:cxn ang="0">
                  <a:pos x="58" y="299"/>
                </a:cxn>
                <a:cxn ang="0">
                  <a:pos x="54" y="441"/>
                </a:cxn>
                <a:cxn ang="0">
                  <a:pos x="24" y="523"/>
                </a:cxn>
                <a:cxn ang="0">
                  <a:pos x="0" y="623"/>
                </a:cxn>
                <a:cxn ang="0">
                  <a:pos x="78" y="623"/>
                </a:cxn>
                <a:cxn ang="0">
                  <a:pos x="92" y="555"/>
                </a:cxn>
                <a:cxn ang="0">
                  <a:pos x="134" y="447"/>
                </a:cxn>
                <a:cxn ang="0">
                  <a:pos x="158" y="315"/>
                </a:cxn>
                <a:cxn ang="0">
                  <a:pos x="184" y="257"/>
                </a:cxn>
                <a:cxn ang="0">
                  <a:pos x="216" y="211"/>
                </a:cxn>
                <a:cxn ang="0">
                  <a:pos x="222" y="145"/>
                </a:cxn>
                <a:cxn ang="0">
                  <a:pos x="240" y="111"/>
                </a:cxn>
                <a:cxn ang="0">
                  <a:pos x="262" y="79"/>
                </a:cxn>
                <a:cxn ang="0">
                  <a:pos x="275" y="6"/>
                </a:cxn>
                <a:cxn ang="0">
                  <a:pos x="263" y="12"/>
                </a:cxn>
                <a:cxn ang="0">
                  <a:pos x="257" y="12"/>
                </a:cxn>
                <a:cxn ang="0">
                  <a:pos x="257" y="12"/>
                </a:cxn>
                <a:cxn ang="0">
                  <a:pos x="257" y="12"/>
                </a:cxn>
              </a:cxnLst>
              <a:rect l="0" t="0" r="r" b="b"/>
              <a:pathLst>
                <a:path w="275" h="623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5" name="Freeform 9"/>
            <p:cNvSpPr>
              <a:spLocks/>
            </p:cNvSpPr>
            <p:nvPr/>
          </p:nvSpPr>
          <p:spPr bwMode="ltGray">
            <a:xfrm>
              <a:off x="4522" y="3709"/>
              <a:ext cx="213" cy="611"/>
            </a:xfrm>
            <a:custGeom>
              <a:avLst/>
              <a:gdLst/>
              <a:ahLst/>
              <a:cxnLst>
                <a:cxn ang="0">
                  <a:pos x="171" y="12"/>
                </a:cxn>
                <a:cxn ang="0">
                  <a:pos x="159" y="24"/>
                </a:cxn>
                <a:cxn ang="0">
                  <a:pos x="153" y="36"/>
                </a:cxn>
                <a:cxn ang="0">
                  <a:pos x="128" y="60"/>
                </a:cxn>
                <a:cxn ang="0">
                  <a:pos x="110" y="83"/>
                </a:cxn>
                <a:cxn ang="0">
                  <a:pos x="86" y="119"/>
                </a:cxn>
                <a:cxn ang="0">
                  <a:pos x="68" y="167"/>
                </a:cxn>
                <a:cxn ang="0">
                  <a:pos x="68" y="221"/>
                </a:cxn>
                <a:cxn ang="0">
                  <a:pos x="68" y="227"/>
                </a:cxn>
                <a:cxn ang="0">
                  <a:pos x="68" y="233"/>
                </a:cxn>
                <a:cxn ang="0">
                  <a:pos x="68" y="239"/>
                </a:cxn>
                <a:cxn ang="0">
                  <a:pos x="68" y="245"/>
                </a:cxn>
                <a:cxn ang="0">
                  <a:pos x="68" y="251"/>
                </a:cxn>
                <a:cxn ang="0">
                  <a:pos x="68" y="251"/>
                </a:cxn>
                <a:cxn ang="0">
                  <a:pos x="68" y="257"/>
                </a:cxn>
                <a:cxn ang="0">
                  <a:pos x="68" y="269"/>
                </a:cxn>
                <a:cxn ang="0">
                  <a:pos x="74" y="287"/>
                </a:cxn>
                <a:cxn ang="0">
                  <a:pos x="80" y="305"/>
                </a:cxn>
                <a:cxn ang="0">
                  <a:pos x="86" y="311"/>
                </a:cxn>
                <a:cxn ang="0">
                  <a:pos x="86" y="311"/>
                </a:cxn>
                <a:cxn ang="0">
                  <a:pos x="92" y="317"/>
                </a:cxn>
                <a:cxn ang="0">
                  <a:pos x="92" y="323"/>
                </a:cxn>
                <a:cxn ang="0">
                  <a:pos x="92" y="323"/>
                </a:cxn>
                <a:cxn ang="0">
                  <a:pos x="24" y="437"/>
                </a:cxn>
                <a:cxn ang="0">
                  <a:pos x="18" y="471"/>
                </a:cxn>
                <a:cxn ang="0">
                  <a:pos x="0" y="547"/>
                </a:cxn>
                <a:cxn ang="0">
                  <a:pos x="50" y="611"/>
                </a:cxn>
                <a:cxn ang="0">
                  <a:pos x="114" y="611"/>
                </a:cxn>
                <a:cxn ang="0">
                  <a:pos x="104" y="555"/>
                </a:cxn>
                <a:cxn ang="0">
                  <a:pos x="120" y="515"/>
                </a:cxn>
                <a:cxn ang="0">
                  <a:pos x="150" y="449"/>
                </a:cxn>
                <a:cxn ang="0">
                  <a:pos x="166" y="377"/>
                </a:cxn>
                <a:cxn ang="0">
                  <a:pos x="156" y="295"/>
                </a:cxn>
                <a:cxn ang="0">
                  <a:pos x="170" y="203"/>
                </a:cxn>
                <a:cxn ang="0">
                  <a:pos x="212" y="95"/>
                </a:cxn>
                <a:cxn ang="0">
                  <a:pos x="213" y="0"/>
                </a:cxn>
                <a:cxn ang="0">
                  <a:pos x="207" y="0"/>
                </a:cxn>
                <a:cxn ang="0">
                  <a:pos x="201" y="0"/>
                </a:cxn>
                <a:cxn ang="0">
                  <a:pos x="195" y="0"/>
                </a:cxn>
                <a:cxn ang="0">
                  <a:pos x="189" y="0"/>
                </a:cxn>
                <a:cxn ang="0">
                  <a:pos x="183" y="6"/>
                </a:cxn>
                <a:cxn ang="0">
                  <a:pos x="177" y="6"/>
                </a:cxn>
                <a:cxn ang="0">
                  <a:pos x="171" y="12"/>
                </a:cxn>
                <a:cxn ang="0">
                  <a:pos x="171" y="12"/>
                </a:cxn>
                <a:cxn ang="0">
                  <a:pos x="171" y="12"/>
                </a:cxn>
              </a:cxnLst>
              <a:rect l="0" t="0" r="r" b="b"/>
              <a:pathLst>
                <a:path w="213" h="611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ltGray">
            <a:xfrm>
              <a:off x="4292" y="3936"/>
              <a:ext cx="167" cy="384"/>
            </a:xfrm>
            <a:custGeom>
              <a:avLst/>
              <a:gdLst/>
              <a:ahLst/>
              <a:cxnLst>
                <a:cxn ang="0">
                  <a:pos x="149" y="60"/>
                </a:cxn>
                <a:cxn ang="0">
                  <a:pos x="119" y="30"/>
                </a:cxn>
                <a:cxn ang="0">
                  <a:pos x="89" y="12"/>
                </a:cxn>
                <a:cxn ang="0">
                  <a:pos x="59" y="0"/>
                </a:cxn>
                <a:cxn ang="0">
                  <a:pos x="54" y="70"/>
                </a:cxn>
                <a:cxn ang="0">
                  <a:pos x="46" y="112"/>
                </a:cxn>
                <a:cxn ang="0">
                  <a:pos x="52" y="168"/>
                </a:cxn>
                <a:cxn ang="0">
                  <a:pos x="24" y="194"/>
                </a:cxn>
                <a:cxn ang="0">
                  <a:pos x="16" y="258"/>
                </a:cxn>
                <a:cxn ang="0">
                  <a:pos x="2" y="300"/>
                </a:cxn>
                <a:cxn ang="0">
                  <a:pos x="0" y="352"/>
                </a:cxn>
                <a:cxn ang="0">
                  <a:pos x="47" y="384"/>
                </a:cxn>
                <a:cxn ang="0">
                  <a:pos x="149" y="384"/>
                </a:cxn>
                <a:cxn ang="0">
                  <a:pos x="134" y="350"/>
                </a:cxn>
                <a:cxn ang="0">
                  <a:pos x="104" y="324"/>
                </a:cxn>
                <a:cxn ang="0">
                  <a:pos x="138" y="274"/>
                </a:cxn>
                <a:cxn ang="0">
                  <a:pos x="122" y="220"/>
                </a:cxn>
                <a:cxn ang="0">
                  <a:pos x="132" y="186"/>
                </a:cxn>
                <a:cxn ang="0">
                  <a:pos x="140" y="154"/>
                </a:cxn>
                <a:cxn ang="0">
                  <a:pos x="167" y="90"/>
                </a:cxn>
                <a:cxn ang="0">
                  <a:pos x="149" y="60"/>
                </a:cxn>
                <a:cxn ang="0">
                  <a:pos x="149" y="60"/>
                </a:cxn>
                <a:cxn ang="0">
                  <a:pos x="149" y="60"/>
                </a:cxn>
              </a:cxnLst>
              <a:rect l="0" t="0" r="r" b="b"/>
              <a:pathLst>
                <a:path w="167" h="384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7" name="Freeform 11"/>
            <p:cNvSpPr>
              <a:spLocks/>
            </p:cNvSpPr>
            <p:nvPr/>
          </p:nvSpPr>
          <p:spPr bwMode="ltGray">
            <a:xfrm>
              <a:off x="4100" y="4020"/>
              <a:ext cx="166" cy="300"/>
            </a:xfrm>
            <a:custGeom>
              <a:avLst/>
              <a:gdLst/>
              <a:ahLst/>
              <a:cxnLst>
                <a:cxn ang="0">
                  <a:pos x="136" y="12"/>
                </a:cxn>
                <a:cxn ang="0">
                  <a:pos x="100" y="0"/>
                </a:cxn>
                <a:cxn ang="0">
                  <a:pos x="78" y="64"/>
                </a:cxn>
                <a:cxn ang="0">
                  <a:pos x="70" y="126"/>
                </a:cxn>
                <a:cxn ang="0">
                  <a:pos x="46" y="184"/>
                </a:cxn>
                <a:cxn ang="0">
                  <a:pos x="58" y="232"/>
                </a:cxn>
                <a:cxn ang="0">
                  <a:pos x="38" y="268"/>
                </a:cxn>
                <a:cxn ang="0">
                  <a:pos x="0" y="300"/>
                </a:cxn>
                <a:cxn ang="0">
                  <a:pos x="160" y="300"/>
                </a:cxn>
                <a:cxn ang="0">
                  <a:pos x="136" y="272"/>
                </a:cxn>
                <a:cxn ang="0">
                  <a:pos x="98" y="234"/>
                </a:cxn>
                <a:cxn ang="0">
                  <a:pos x="130" y="188"/>
                </a:cxn>
                <a:cxn ang="0">
                  <a:pos x="138" y="134"/>
                </a:cxn>
                <a:cxn ang="0">
                  <a:pos x="144" y="94"/>
                </a:cxn>
                <a:cxn ang="0">
                  <a:pos x="164" y="60"/>
                </a:cxn>
                <a:cxn ang="0">
                  <a:pos x="166" y="0"/>
                </a:cxn>
                <a:cxn ang="0">
                  <a:pos x="136" y="12"/>
                </a:cxn>
                <a:cxn ang="0">
                  <a:pos x="136" y="12"/>
                </a:cxn>
                <a:cxn ang="0">
                  <a:pos x="136" y="12"/>
                </a:cxn>
              </a:cxnLst>
              <a:rect l="0" t="0" r="r" b="b"/>
              <a:pathLst>
                <a:path w="166" h="300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ltGray">
            <a:xfrm>
              <a:off x="3910" y="4038"/>
              <a:ext cx="237" cy="282"/>
            </a:xfrm>
            <a:custGeom>
              <a:avLst/>
              <a:gdLst/>
              <a:ahLst/>
              <a:cxnLst>
                <a:cxn ang="0">
                  <a:pos x="201" y="0"/>
                </a:cxn>
                <a:cxn ang="0">
                  <a:pos x="183" y="0"/>
                </a:cxn>
                <a:cxn ang="0">
                  <a:pos x="158" y="50"/>
                </a:cxn>
                <a:cxn ang="0">
                  <a:pos x="148" y="92"/>
                </a:cxn>
                <a:cxn ang="0">
                  <a:pos x="120" y="144"/>
                </a:cxn>
                <a:cxn ang="0">
                  <a:pos x="82" y="182"/>
                </a:cxn>
                <a:cxn ang="0">
                  <a:pos x="60" y="232"/>
                </a:cxn>
                <a:cxn ang="0">
                  <a:pos x="0" y="282"/>
                </a:cxn>
                <a:cxn ang="0">
                  <a:pos x="128" y="282"/>
                </a:cxn>
                <a:cxn ang="0">
                  <a:pos x="154" y="254"/>
                </a:cxn>
                <a:cxn ang="0">
                  <a:pos x="158" y="196"/>
                </a:cxn>
                <a:cxn ang="0">
                  <a:pos x="188" y="148"/>
                </a:cxn>
                <a:cxn ang="0">
                  <a:pos x="196" y="70"/>
                </a:cxn>
                <a:cxn ang="0">
                  <a:pos x="237" y="0"/>
                </a:cxn>
                <a:cxn ang="0">
                  <a:pos x="201" y="0"/>
                </a:cxn>
                <a:cxn ang="0">
                  <a:pos x="201" y="0"/>
                </a:cxn>
                <a:cxn ang="0">
                  <a:pos x="201" y="0"/>
                </a:cxn>
              </a:cxnLst>
              <a:rect l="0" t="0" r="r" b="b"/>
              <a:pathLst>
                <a:path w="237" h="282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09" name="Freeform 13"/>
            <p:cNvSpPr>
              <a:spLocks/>
            </p:cNvSpPr>
            <p:nvPr/>
          </p:nvSpPr>
          <p:spPr bwMode="ltGray">
            <a:xfrm>
              <a:off x="3674" y="4086"/>
              <a:ext cx="196" cy="234"/>
            </a:xfrm>
            <a:custGeom>
              <a:avLst/>
              <a:gdLst/>
              <a:ahLst/>
              <a:cxnLst>
                <a:cxn ang="0">
                  <a:pos x="167" y="54"/>
                </a:cxn>
                <a:cxn ang="0">
                  <a:pos x="113" y="24"/>
                </a:cxn>
                <a:cxn ang="0">
                  <a:pos x="83" y="0"/>
                </a:cxn>
                <a:cxn ang="0">
                  <a:pos x="80" y="62"/>
                </a:cxn>
                <a:cxn ang="0">
                  <a:pos x="58" y="100"/>
                </a:cxn>
                <a:cxn ang="0">
                  <a:pos x="54" y="160"/>
                </a:cxn>
                <a:cxn ang="0">
                  <a:pos x="36" y="202"/>
                </a:cxn>
                <a:cxn ang="0">
                  <a:pos x="0" y="234"/>
                </a:cxn>
                <a:cxn ang="0">
                  <a:pos x="146" y="234"/>
                </a:cxn>
                <a:cxn ang="0">
                  <a:pos x="170" y="198"/>
                </a:cxn>
                <a:cxn ang="0">
                  <a:pos x="158" y="138"/>
                </a:cxn>
                <a:cxn ang="0">
                  <a:pos x="196" y="100"/>
                </a:cxn>
                <a:cxn ang="0">
                  <a:pos x="191" y="54"/>
                </a:cxn>
                <a:cxn ang="0">
                  <a:pos x="167" y="54"/>
                </a:cxn>
                <a:cxn ang="0">
                  <a:pos x="167" y="54"/>
                </a:cxn>
                <a:cxn ang="0">
                  <a:pos x="167" y="54"/>
                </a:cxn>
              </a:cxnLst>
              <a:rect l="0" t="0" r="r" b="b"/>
              <a:pathLst>
                <a:path w="196" h="234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ltGray">
            <a:xfrm>
              <a:off x="3476" y="4068"/>
              <a:ext cx="190" cy="252"/>
            </a:xfrm>
            <a:custGeom>
              <a:avLst/>
              <a:gdLst/>
              <a:ahLst/>
              <a:cxnLst>
                <a:cxn ang="0">
                  <a:pos x="190" y="0"/>
                </a:cxn>
                <a:cxn ang="0">
                  <a:pos x="166" y="0"/>
                </a:cxn>
                <a:cxn ang="0">
                  <a:pos x="158" y="38"/>
                </a:cxn>
                <a:cxn ang="0">
                  <a:pos x="138" y="120"/>
                </a:cxn>
                <a:cxn ang="0">
                  <a:pos x="94" y="180"/>
                </a:cxn>
                <a:cxn ang="0">
                  <a:pos x="62" y="234"/>
                </a:cxn>
                <a:cxn ang="0">
                  <a:pos x="0" y="252"/>
                </a:cxn>
                <a:cxn ang="0">
                  <a:pos x="128" y="252"/>
                </a:cxn>
                <a:cxn ang="0">
                  <a:pos x="142" y="188"/>
                </a:cxn>
                <a:cxn ang="0">
                  <a:pos x="186" y="90"/>
                </a:cxn>
                <a:cxn ang="0">
                  <a:pos x="190" y="38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  <a:cxn ang="0">
                  <a:pos x="190" y="0"/>
                </a:cxn>
              </a:cxnLst>
              <a:rect l="0" t="0" r="r" b="b"/>
              <a:pathLst>
                <a:path w="190" h="252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1" name="Freeform 15"/>
            <p:cNvSpPr>
              <a:spLocks/>
            </p:cNvSpPr>
            <p:nvPr/>
          </p:nvSpPr>
          <p:spPr bwMode="ltGray">
            <a:xfrm>
              <a:off x="3170" y="4188"/>
              <a:ext cx="230" cy="132"/>
            </a:xfrm>
            <a:custGeom>
              <a:avLst/>
              <a:gdLst/>
              <a:ahLst/>
              <a:cxnLst>
                <a:cxn ang="0">
                  <a:pos x="197" y="0"/>
                </a:cxn>
                <a:cxn ang="0">
                  <a:pos x="191" y="0"/>
                </a:cxn>
                <a:cxn ang="0">
                  <a:pos x="185" y="0"/>
                </a:cxn>
                <a:cxn ang="0">
                  <a:pos x="173" y="0"/>
                </a:cxn>
                <a:cxn ang="0">
                  <a:pos x="161" y="0"/>
                </a:cxn>
                <a:cxn ang="0">
                  <a:pos x="155" y="0"/>
                </a:cxn>
                <a:cxn ang="0">
                  <a:pos x="138" y="6"/>
                </a:cxn>
                <a:cxn ang="0">
                  <a:pos x="132" y="6"/>
                </a:cxn>
                <a:cxn ang="0">
                  <a:pos x="35" y="18"/>
                </a:cxn>
                <a:cxn ang="0">
                  <a:pos x="11" y="30"/>
                </a:cxn>
                <a:cxn ang="0">
                  <a:pos x="23" y="54"/>
                </a:cxn>
                <a:cxn ang="0">
                  <a:pos x="0" y="100"/>
                </a:cxn>
                <a:cxn ang="0">
                  <a:pos x="0" y="132"/>
                </a:cxn>
                <a:cxn ang="0">
                  <a:pos x="162" y="132"/>
                </a:cxn>
                <a:cxn ang="0">
                  <a:pos x="204" y="88"/>
                </a:cxn>
                <a:cxn ang="0">
                  <a:pos x="230" y="46"/>
                </a:cxn>
                <a:cxn ang="0">
                  <a:pos x="214" y="24"/>
                </a:cxn>
                <a:cxn ang="0">
                  <a:pos x="215" y="0"/>
                </a:cxn>
                <a:cxn ang="0">
                  <a:pos x="209" y="0"/>
                </a:cxn>
                <a:cxn ang="0">
                  <a:pos x="203" y="0"/>
                </a:cxn>
                <a:cxn ang="0">
                  <a:pos x="203" y="0"/>
                </a:cxn>
                <a:cxn ang="0">
                  <a:pos x="197" y="0"/>
                </a:cxn>
                <a:cxn ang="0">
                  <a:pos x="197" y="0"/>
                </a:cxn>
                <a:cxn ang="0">
                  <a:pos x="197" y="0"/>
                </a:cxn>
              </a:cxnLst>
              <a:rect l="0" t="0" r="r" b="b"/>
              <a:pathLst>
                <a:path w="230" h="132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ltGray">
            <a:xfrm>
              <a:off x="3044" y="4218"/>
              <a:ext cx="89" cy="102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66" y="48"/>
                </a:cxn>
                <a:cxn ang="0">
                  <a:pos x="30" y="72"/>
                </a:cxn>
                <a:cxn ang="0">
                  <a:pos x="0" y="102"/>
                </a:cxn>
                <a:cxn ang="0">
                  <a:pos x="66" y="102"/>
                </a:cxn>
                <a:cxn ang="0">
                  <a:pos x="88" y="56"/>
                </a:cxn>
                <a:cxn ang="0">
                  <a:pos x="89" y="6"/>
                </a:cxn>
                <a:cxn ang="0">
                  <a:pos x="71" y="0"/>
                </a:cxn>
                <a:cxn ang="0">
                  <a:pos x="71" y="0"/>
                </a:cxn>
                <a:cxn ang="0">
                  <a:pos x="71" y="0"/>
                </a:cxn>
              </a:cxnLst>
              <a:rect l="0" t="0" r="r" b="b"/>
              <a:pathLst>
                <a:path w="89" h="102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ltGray">
            <a:xfrm>
              <a:off x="5482" y="3367"/>
              <a:ext cx="278" cy="953"/>
            </a:xfrm>
            <a:custGeom>
              <a:avLst/>
              <a:gdLst/>
              <a:ahLst/>
              <a:cxnLst>
                <a:cxn ang="0">
                  <a:pos x="278" y="24"/>
                </a:cxn>
                <a:cxn ang="0">
                  <a:pos x="272" y="24"/>
                </a:cxn>
                <a:cxn ang="0">
                  <a:pos x="272" y="18"/>
                </a:cxn>
                <a:cxn ang="0">
                  <a:pos x="266" y="18"/>
                </a:cxn>
                <a:cxn ang="0">
                  <a:pos x="254" y="12"/>
                </a:cxn>
                <a:cxn ang="0">
                  <a:pos x="236" y="6"/>
                </a:cxn>
                <a:cxn ang="0">
                  <a:pos x="212" y="0"/>
                </a:cxn>
                <a:cxn ang="0">
                  <a:pos x="206" y="6"/>
                </a:cxn>
                <a:cxn ang="0">
                  <a:pos x="198" y="129"/>
                </a:cxn>
                <a:cxn ang="0">
                  <a:pos x="184" y="209"/>
                </a:cxn>
                <a:cxn ang="0">
                  <a:pos x="182" y="249"/>
                </a:cxn>
                <a:cxn ang="0">
                  <a:pos x="200" y="339"/>
                </a:cxn>
                <a:cxn ang="0">
                  <a:pos x="186" y="481"/>
                </a:cxn>
                <a:cxn ang="0">
                  <a:pos x="176" y="521"/>
                </a:cxn>
                <a:cxn ang="0">
                  <a:pos x="156" y="601"/>
                </a:cxn>
                <a:cxn ang="0">
                  <a:pos x="172" y="681"/>
                </a:cxn>
                <a:cxn ang="0">
                  <a:pos x="138" y="765"/>
                </a:cxn>
                <a:cxn ang="0">
                  <a:pos x="96" y="847"/>
                </a:cxn>
                <a:cxn ang="0">
                  <a:pos x="50" y="899"/>
                </a:cxn>
                <a:cxn ang="0">
                  <a:pos x="0" y="953"/>
                </a:cxn>
                <a:cxn ang="0">
                  <a:pos x="278" y="953"/>
                </a:cxn>
                <a:cxn ang="0">
                  <a:pos x="278" y="24"/>
                </a:cxn>
                <a:cxn ang="0">
                  <a:pos x="278" y="24"/>
                </a:cxn>
                <a:cxn ang="0">
                  <a:pos x="278" y="24"/>
                </a:cxn>
              </a:cxnLst>
              <a:rect l="0" t="0" r="r" b="b"/>
              <a:pathLst>
                <a:path w="278" h="953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90980"/>
                    <a:invGamma/>
                  </a:schemeClr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prstDash val="solid"/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4114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4116" name="Rectangle 2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 altLang="ru-RU"/>
          </a:p>
        </p:txBody>
      </p:sp>
      <p:sp>
        <p:nvSpPr>
          <p:cNvPr id="4117" name="Rectangle 2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70079B65-1BF0-4855-8DE4-A7066C78879E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4118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2875" y="357188"/>
            <a:ext cx="9286875" cy="1500187"/>
          </a:xfrm>
        </p:spPr>
        <p:txBody>
          <a:bodyPr/>
          <a:lstStyle/>
          <a:p>
            <a:pPr eaLnBrk="1" hangingPunct="1"/>
            <a:r>
              <a:rPr lang="ru-RU" altLang="ru-RU" sz="5400" b="1" i="1" smtClean="0">
                <a:solidFill>
                  <a:srgbClr val="FFFF9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Лиро-эпостық жырлар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85750" y="2428875"/>
            <a:ext cx="8643938" cy="2071688"/>
          </a:xfrm>
        </p:spPr>
        <p:txBody>
          <a:bodyPr/>
          <a:lstStyle/>
          <a:p>
            <a:pPr eaLnBrk="1" hangingPunct="1"/>
            <a:r>
              <a:rPr lang="en-US" altLang="ru-RU" sz="60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kk-KZ" altLang="ru-RU" sz="60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 Жібек</a:t>
            </a:r>
            <a:r>
              <a:rPr lang="en-US" altLang="ru-RU" sz="60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kk-KZ" altLang="ru-RU" sz="60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6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жыры.</a:t>
            </a:r>
            <a:endParaRPr lang="ru-RU" altLang="ru-RU" sz="6000" b="1" i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71500" y="714375"/>
            <a:ext cx="77724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1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endParaRPr lang="ru-RU" altLang="ru-RU" sz="570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5EB52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982663"/>
            <a:ext cx="9247188" cy="51308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Атыңнан айналайын қазақ деген,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Қазағымның жырларын ғажап дер ем.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 Жібектей қыздары ару болса,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Төлегендей ұлдары батыр дер ем</a:t>
            </a:r>
            <a:r>
              <a:rPr lang="kk-KZ" altLang="ru-RU" sz="4000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4000" b="1" i="1" smtClean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2875"/>
            <a:ext cx="8229600" cy="928688"/>
          </a:xfrm>
        </p:spPr>
        <p:txBody>
          <a:bodyPr/>
          <a:lstStyle/>
          <a:p>
            <a:pPr eaLnBrk="1" hangingPunct="1"/>
            <a:r>
              <a:rPr lang="kk-KZ" altLang="ru-RU" sz="48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Сұрақтарға жауап беру</a:t>
            </a:r>
            <a:endParaRPr lang="ru-RU" altLang="ru-RU" sz="4800" b="1" i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214438"/>
            <a:ext cx="8358188" cy="50006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1.Қандай жырлар ғашықтық жырларға жатады?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2.Ғашықтық жырлардың тақырыбы не?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3.Лиро-эпостық жырлардағы кейіпкерлері кімдер? </a:t>
            </a:r>
            <a:endParaRPr lang="en-US" altLang="ru-RU" sz="4000" b="1" i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4.Ғашықтық жырларда не туралы баяндалады? </a:t>
            </a:r>
            <a:endParaRPr lang="ru-RU" altLang="ru-RU" sz="4000" b="1" i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5002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428625"/>
            <a:ext cx="8543925" cy="57023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4800" b="1" i="1" smtClean="0">
                <a:solidFill>
                  <a:srgbClr val="70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 Жібек</a:t>
            </a:r>
            <a:endParaRPr lang="ru-RU" altLang="ru-RU" sz="4800" b="1" i="1" smtClean="0">
              <a:solidFill>
                <a:srgbClr val="70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u-RU" altLang="ru-RU" sz="4800" b="1" i="1" smtClean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313" y="1571625"/>
            <a:ext cx="2500312" cy="1071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6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</a:t>
            </a:r>
            <a:endParaRPr lang="ru-RU" altLang="ru-RU" sz="36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28938" y="1500188"/>
            <a:ext cx="2500312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6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</a:t>
            </a:r>
            <a:endParaRPr lang="ru-RU" altLang="ru-RU" sz="36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43563" y="1500188"/>
            <a:ext cx="3286125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6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Көркем фильм</a:t>
            </a:r>
            <a:endParaRPr lang="ru-RU" altLang="ru-RU" sz="36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313" y="3357563"/>
            <a:ext cx="2643187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 ауыз әдебиеті</a:t>
            </a:r>
            <a:endParaRPr lang="ru-RU" altLang="ru-RU" sz="32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1813" y="3214688"/>
            <a:ext cx="2928937" cy="15716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28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Композитор</a:t>
            </a:r>
          </a:p>
          <a:p>
            <a:pPr algn="ctr" eaLnBrk="1" hangingPunct="1"/>
            <a:r>
              <a:rPr lang="kk-KZ" altLang="ru-RU" sz="28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Е.Брусиловский.</a:t>
            </a:r>
          </a:p>
          <a:p>
            <a:pPr algn="ctr" eaLnBrk="1" hangingPunct="1"/>
            <a:r>
              <a:rPr lang="kk-KZ" altLang="ru-RU" sz="28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1934 ж.</a:t>
            </a:r>
            <a:endParaRPr lang="ru-RU" altLang="ru-RU" sz="28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15063" y="3214688"/>
            <a:ext cx="2786062" cy="14144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Режиссер</a:t>
            </a:r>
          </a:p>
          <a:p>
            <a:pPr algn="ctr" eaLnBrk="1" hangingPunct="1"/>
            <a:r>
              <a:rPr lang="kk-KZ" altLang="ru-RU"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С.Қожықов</a:t>
            </a:r>
          </a:p>
          <a:p>
            <a:pPr algn="ctr" eaLnBrk="1" hangingPunct="1"/>
            <a:r>
              <a:rPr lang="kk-KZ" altLang="ru-RU" sz="3200" b="1" i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1972 ж.</a:t>
            </a:r>
            <a:endParaRPr lang="ru-RU" altLang="ru-RU" sz="3200" b="1" i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4125119" y="2910682"/>
            <a:ext cx="571500" cy="365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1214438" y="3000375"/>
            <a:ext cx="5715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rot="5400000">
            <a:off x="7251700" y="2963863"/>
            <a:ext cx="5000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4071144" y="1285081"/>
            <a:ext cx="28575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rot="10800000" flipH="1" flipV="1">
            <a:off x="2428875" y="357188"/>
            <a:ext cx="3857625" cy="8572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/>
            <a:r>
              <a:rPr lang="kk-KZ" altLang="ru-RU" sz="44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 Жібек</a:t>
            </a:r>
            <a:endParaRPr lang="ru-RU" altLang="ru-RU" sz="4400" b="1" i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единительная линия 53"/>
          <p:cNvCxnSpPr>
            <a:stCxn id="48" idx="3"/>
          </p:cNvCxnSpPr>
          <p:nvPr/>
        </p:nvCxnSpPr>
        <p:spPr>
          <a:xfrm>
            <a:off x="6286500" y="785813"/>
            <a:ext cx="1000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5400000">
            <a:off x="6965950" y="1106488"/>
            <a:ext cx="642937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endCxn id="48" idx="1"/>
          </p:cNvCxnSpPr>
          <p:nvPr/>
        </p:nvCxnSpPr>
        <p:spPr>
          <a:xfrm flipV="1">
            <a:off x="1357313" y="785813"/>
            <a:ext cx="10715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rot="5400000">
            <a:off x="999331" y="1142207"/>
            <a:ext cx="714375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2" name="Прямоугольник 77"/>
          <p:cNvSpPr>
            <a:spLocks noChangeArrowheads="1"/>
          </p:cNvSpPr>
          <p:nvPr/>
        </p:nvSpPr>
        <p:spPr bwMode="auto">
          <a:xfrm>
            <a:off x="0" y="5000625"/>
            <a:ext cx="87153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742950" indent="-7429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kk-KZ" altLang="ru-RU" sz="4000" b="1" i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“Қыз Жібек” операсында Жібектің ариясын орындаған әнші қыз кім?</a:t>
            </a:r>
            <a:endParaRPr lang="ru-RU" altLang="ru-RU" sz="4000" b="1" i="1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kk-KZ" altLang="ru-RU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B050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357188"/>
            <a:ext cx="9144000" cy="5715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kk-KZ" altLang="ru-RU" sz="2400" b="1" i="1" smtClean="0">
                <a:solidFill>
                  <a:srgbClr val="FF0000"/>
                </a:solidFill>
              </a:rPr>
              <a:t>«Қыз Жібек» </a:t>
            </a:r>
            <a:r>
              <a:rPr lang="kk-KZ" altLang="ru-RU" sz="2400" b="1" i="1" smtClean="0">
                <a:solidFill>
                  <a:srgbClr val="FFFF00"/>
                </a:solidFill>
              </a:rPr>
              <a:t>жыры туралы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kk-KZ" altLang="ru-RU" sz="2400" b="1" i="1" smtClean="0">
                <a:solidFill>
                  <a:srgbClr val="FF0000"/>
                </a:solidFill>
              </a:rPr>
              <a:t>«Қыз Жібек» </a:t>
            </a:r>
            <a:r>
              <a:rPr lang="kk-KZ" altLang="ru-RU" sz="2400" b="1" i="1" smtClean="0">
                <a:solidFill>
                  <a:srgbClr val="FFFF00"/>
                </a:solidFill>
              </a:rPr>
              <a:t>жырына 500 жыл. 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kk-KZ" altLang="ru-RU" sz="2400" b="1" i="1" smtClean="0">
                <a:solidFill>
                  <a:srgbClr val="FF0000"/>
                </a:solidFill>
              </a:rPr>
              <a:t>«Қыз Жібек» </a:t>
            </a:r>
            <a:r>
              <a:rPr lang="kk-KZ" altLang="ru-RU" sz="2400" b="1" i="1" smtClean="0">
                <a:solidFill>
                  <a:srgbClr val="FFFF00"/>
                </a:solidFill>
              </a:rPr>
              <a:t>жыры – қазақтың ең көне мұра-ларының бірі, лиро-эпостық дастандарының ішіндегі ең көркемі. </a:t>
            </a:r>
            <a:r>
              <a:rPr lang="kk-KZ" altLang="ru-RU" sz="2400" b="1" i="1" smtClean="0">
                <a:solidFill>
                  <a:srgbClr val="FF0000"/>
                </a:solidFill>
              </a:rPr>
              <a:t>«Қыз Жібек» </a:t>
            </a:r>
            <a:r>
              <a:rPr lang="kk-KZ" altLang="ru-RU" sz="2400" b="1" i="1" smtClean="0">
                <a:solidFill>
                  <a:srgbClr val="FFFF00"/>
                </a:solidFill>
              </a:rPr>
              <a:t>жыры-аңыз емес, тарихи оқиға, кейіпкерлері өмірде болған адамдар. Жырдың негізгі кейіпкерлері - </a:t>
            </a:r>
            <a:r>
              <a:rPr lang="kk-KZ" altLang="ru-RU" sz="2400" b="1" i="1" smtClean="0">
                <a:solidFill>
                  <a:srgbClr val="FF0000"/>
                </a:solidFill>
              </a:rPr>
              <a:t>Төлеген</a:t>
            </a:r>
            <a:r>
              <a:rPr lang="kk-KZ" altLang="ru-RU" sz="2400" b="1" i="1" smtClean="0">
                <a:solidFill>
                  <a:srgbClr val="FFFF00"/>
                </a:solidFill>
              </a:rPr>
              <a:t> мен </a:t>
            </a:r>
            <a:r>
              <a:rPr lang="kk-KZ" altLang="ru-RU" sz="2400" b="1" i="1" smtClean="0">
                <a:solidFill>
                  <a:srgbClr val="FF0000"/>
                </a:solidFill>
              </a:rPr>
              <a:t>Жібек</a:t>
            </a:r>
            <a:r>
              <a:rPr lang="kk-KZ" altLang="ru-RU" sz="2400" b="1" i="1" smtClean="0">
                <a:solidFill>
                  <a:srgbClr val="FFFF00"/>
                </a:solidFill>
              </a:rPr>
              <a:t> бірін-бірі шын сүйген ғашықтар,бірақ әке батасынан аттап кеткен Төлегеннің өлімі мен Жібектің қайғылы тағдыры талай жанарларға жас үйірілтпей қоймайды. Жібек бейнесі- сұлулық пен әсем-діктің символы, қазақ халқының мақтанышы, рухани ескерткіш.</a:t>
            </a:r>
          </a:p>
          <a:p>
            <a:pPr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kk-KZ" altLang="ru-RU" sz="2400" b="1" i="1" smtClean="0">
                <a:solidFill>
                  <a:srgbClr val="FF0000"/>
                </a:solidFill>
              </a:rPr>
              <a:t> 1971 жылы</a:t>
            </a:r>
            <a:r>
              <a:rPr lang="kk-KZ" altLang="ru-RU" sz="2400" b="1" i="1" smtClean="0">
                <a:solidFill>
                  <a:srgbClr val="FFFF00"/>
                </a:solidFill>
              </a:rPr>
              <a:t> </a:t>
            </a:r>
            <a:r>
              <a:rPr lang="kk-KZ" altLang="ru-RU" sz="2400" b="1" i="1" smtClean="0">
                <a:solidFill>
                  <a:srgbClr val="FF0000"/>
                </a:solidFill>
              </a:rPr>
              <a:t>Ғабит Мүсірепов</a:t>
            </a:r>
            <a:r>
              <a:rPr lang="kk-KZ" altLang="ru-RU" sz="2400" b="1" i="1" smtClean="0">
                <a:solidFill>
                  <a:srgbClr val="FFFF00"/>
                </a:solidFill>
              </a:rPr>
              <a:t> сценарии бойынша Сұлтан Қожықов </a:t>
            </a:r>
            <a:r>
              <a:rPr lang="kk-KZ" altLang="ru-RU" sz="2400" b="1" i="1" smtClean="0">
                <a:solidFill>
                  <a:srgbClr val="FF0000"/>
                </a:solidFill>
              </a:rPr>
              <a:t>«Қыз Жібек» </a:t>
            </a:r>
            <a:r>
              <a:rPr lang="kk-KZ" altLang="ru-RU" sz="2400" b="1" i="1" smtClean="0">
                <a:solidFill>
                  <a:srgbClr val="FFFF00"/>
                </a:solidFill>
              </a:rPr>
              <a:t>фильмін түсірді. Төлеген мен Жібек рөлдеріне </a:t>
            </a:r>
            <a:r>
              <a:rPr lang="kk-KZ" altLang="ru-RU" sz="2400" b="1" i="1" smtClean="0">
                <a:solidFill>
                  <a:srgbClr val="FF0000"/>
                </a:solidFill>
              </a:rPr>
              <a:t>Құман Тастанбеков </a:t>
            </a:r>
            <a:r>
              <a:rPr lang="kk-KZ" altLang="ru-RU" sz="2400" b="1" i="1" smtClean="0">
                <a:solidFill>
                  <a:srgbClr val="FFFF00"/>
                </a:solidFill>
              </a:rPr>
              <a:t>және</a:t>
            </a:r>
            <a:r>
              <a:rPr lang="kk-KZ" altLang="ru-RU" sz="2400" b="1" i="1" smtClean="0">
                <a:solidFill>
                  <a:srgbClr val="FF0000"/>
                </a:solidFill>
              </a:rPr>
              <a:t> Меруерт Өтекешева таңдалды.</a:t>
            </a:r>
            <a:endParaRPr lang="ru-RU" altLang="ru-RU" sz="2400" b="1" i="1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1563" y="500063"/>
            <a:ext cx="6858000" cy="59293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188" y="571500"/>
            <a:ext cx="5715000" cy="6143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2663"/>
            <a:ext cx="9144000" cy="8572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55B13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1500188"/>
          </a:xfrm>
        </p:spPr>
        <p:txBody>
          <a:bodyPr/>
          <a:lstStyle/>
          <a:p>
            <a:r>
              <a:rPr lang="kk-KZ" altLang="ru-RU" sz="48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 мазмұны бойынша тапсырмалар</a:t>
            </a:r>
            <a:endParaRPr lang="ru-RU" altLang="ru-RU" sz="4800" b="1" i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75"/>
            <a:ext cx="8229600" cy="427355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54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қатар.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5400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 Төлегеннің дүниеге келуі, алыс сапарға аттануы.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54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00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7987"/>
          </a:xfrm>
        </p:spPr>
        <p:txBody>
          <a:bodyPr/>
          <a:lstStyle/>
          <a:p>
            <a:pPr marL="914400" indent="-914400" algn="ctr">
              <a:buFont typeface="Wingdings" panose="05000000000000000000" pitchFamily="2" charset="2"/>
              <a:buNone/>
            </a:pPr>
            <a:r>
              <a:rPr lang="kk-KZ" altLang="ru-RU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altLang="ru-RU" sz="6000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қатар.</a:t>
            </a:r>
          </a:p>
          <a:p>
            <a:pPr marL="914400" indent="-914400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1.Төлеген мен Қыз Жібектің кездесуі.</a:t>
            </a:r>
            <a:endParaRPr lang="ru-RU" altLang="ru-RU" sz="6000" b="1" i="1" smtClean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5002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5773737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5400" b="1" i="1" smtClean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3-қатар.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Төлегенді Бекежанның өлтіруі, Жібектің Сансызбайға қосылуы</a:t>
            </a:r>
            <a:r>
              <a:rPr lang="kk-KZ" altLang="ru-RU" sz="4000" b="1" i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4000" b="1" i="1" smtClean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00000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5"/>
            <a:ext cx="9144000" cy="1071563"/>
          </a:xfrm>
        </p:spPr>
        <p:txBody>
          <a:bodyPr/>
          <a:lstStyle/>
          <a:p>
            <a:r>
              <a:rPr lang="kk-KZ" altLang="ru-RU" sz="3600" b="1" i="1" smtClean="0">
                <a:solidFill>
                  <a:srgbClr val="05EB5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Кесте бойынша жыр кейіпкерлерін талдау. </a:t>
            </a:r>
            <a:endParaRPr lang="ru-RU" altLang="ru-RU" sz="3600" b="1" i="1" smtClean="0">
              <a:solidFill>
                <a:srgbClr val="05EB5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1285875"/>
          <a:ext cx="8715375" cy="5100638"/>
        </p:xfrm>
        <a:graphic>
          <a:graphicData uri="http://schemas.openxmlformats.org/drawingml/2006/table">
            <a:tbl>
              <a:tblPr/>
              <a:tblGrid>
                <a:gridCol w="3025775"/>
                <a:gridCol w="3268663"/>
                <a:gridCol w="2420937"/>
              </a:tblGrid>
              <a:tr h="1106488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Кейіпкерлер </a:t>
                      </a:r>
                      <a:endParaRPr kumimoji="0" lang="ru-RU" alt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Жырдағы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іс-әрекеті</a:t>
                      </a:r>
                      <a:endParaRPr kumimoji="0" lang="ru-RU" alt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 ойым</a:t>
                      </a:r>
                      <a:endParaRPr kumimoji="0" lang="ru-RU" alt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512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Төлеген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Жібек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Қаршыға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Шеге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Сырлыбай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Сансызбай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A5002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Бекежан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1" i="1" u="none" strike="noStrike" cap="none" normalizeH="0" baseline="0" smtClean="0">
                        <a:ln>
                          <a:noFill/>
                        </a:ln>
                        <a:solidFill>
                          <a:srgbClr val="A5002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55B13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z="4800" b="1" i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 ниетті - Бекежан</a:t>
            </a:r>
            <a:endParaRPr lang="ru-RU" altLang="ru-RU" sz="4800" b="1" i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3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813" y="1357313"/>
            <a:ext cx="7500937" cy="46434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66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655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kk-KZ" altLang="ru-RU" sz="48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4800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Жібектің Сансызбайға қосылуына қалай қарайсыз?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4800" b="1" i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 түпкі тамыры неде деп ойлайсыз?</a:t>
            </a:r>
            <a:endParaRPr lang="ru-RU" altLang="ru-RU" sz="4800" b="1" i="1" smtClean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5EB52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1000125"/>
          </a:xfrm>
        </p:spPr>
        <p:txBody>
          <a:bodyPr/>
          <a:lstStyle/>
          <a:p>
            <a:r>
              <a:rPr lang="kk-KZ" altLang="ru-RU" sz="5400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Дискуссиялық  карта</a:t>
            </a:r>
            <a:endParaRPr lang="ru-RU" altLang="ru-RU" sz="5400" b="1" i="1" smtClean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88" y="1643063"/>
          <a:ext cx="8229600" cy="3835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100012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4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“ИӘ”</a:t>
                      </a:r>
                      <a:endParaRPr kumimoji="0" lang="ru-RU" altLang="ru-RU" sz="4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4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“ЖОҚ”</a:t>
                      </a:r>
                      <a:endParaRPr kumimoji="0" lang="ru-RU" altLang="ru-RU" sz="4800" b="1" i="1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43351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66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50" y="428625"/>
            <a:ext cx="8572500" cy="57023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4000" b="1" i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Жырда кездесетін салт - дәстүрлер</a:t>
            </a:r>
            <a:endParaRPr lang="ru-RU" altLang="ru-RU" sz="4000" b="1" i="1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1428750"/>
          <a:ext cx="8501063" cy="4357688"/>
        </p:xfrm>
        <a:graphic>
          <a:graphicData uri="http://schemas.openxmlformats.org/drawingml/2006/table">
            <a:tbl>
              <a:tblPr/>
              <a:tblGrid>
                <a:gridCol w="571500"/>
                <a:gridCol w="2544763"/>
                <a:gridCol w="5384800"/>
              </a:tblGrid>
              <a:tr h="12874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kumimoji="0" lang="ru-RU" alt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Салт - дәстүрлер</a:t>
                      </a:r>
                      <a:endParaRPr kumimoji="0" lang="ru-RU" alt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Жырда кездесетін түрі</a:t>
                      </a:r>
                      <a:endParaRPr kumimoji="0" lang="ru-RU" altLang="ru-RU" sz="36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</a:tr>
              <a:tr h="307022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altLang="ru-RU" sz="36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7987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қатар.</a:t>
            </a:r>
          </a:p>
          <a:p>
            <a:pPr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Әмеңгер салтына менің көзқарасым.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A50021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655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қатар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00CC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Қоштасу – көнеден келе жатқан дәстүр.</a:t>
            </a:r>
            <a:endParaRPr lang="ru-RU" altLang="ru-RU" sz="6000" smtClean="0">
              <a:solidFill>
                <a:srgbClr val="00CC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FF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345112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A5002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қатар</a:t>
            </a:r>
            <a:endParaRPr lang="ru-RU" altLang="ru-RU" sz="6000" b="1" i="1" smtClean="0">
              <a:solidFill>
                <a:srgbClr val="A5002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Батамен ел көгерер.</a:t>
            </a:r>
            <a:endParaRPr lang="ru-RU" altLang="ru-RU" sz="6000" smtClean="0">
              <a:solidFill>
                <a:srgbClr val="FF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altLang="ru-RU" sz="6000" b="1" i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Меруерт Өтекешова</a:t>
            </a:r>
            <a:endParaRPr lang="ru-RU" altLang="ru-RU" sz="6000" b="1" i="1" smtClean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1" name="Содержимое 4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38" y="1357313"/>
            <a:ext cx="5429250" cy="50006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70C0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Содержимое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3063" y="571500"/>
            <a:ext cx="5572125" cy="5429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0066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7813"/>
            <a:ext cx="9144000" cy="1139825"/>
          </a:xfrm>
        </p:spPr>
        <p:txBody>
          <a:bodyPr/>
          <a:lstStyle/>
          <a:p>
            <a:r>
              <a:rPr lang="kk-KZ" altLang="ru-RU" b="1" i="1" smtClean="0">
                <a:solidFill>
                  <a:srgbClr val="00B050"/>
                </a:solidFill>
              </a:rPr>
              <a:t>Сабақты қорыту: “ДЖИГСО-2”</a:t>
            </a:r>
            <a:endParaRPr lang="ru-RU" altLang="ru-RU" smtClean="0">
              <a:solidFill>
                <a:srgbClr val="00B05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142875" y="1643063"/>
          <a:ext cx="8686800" cy="4529137"/>
        </p:xfrm>
        <a:graphic>
          <a:graphicData uri="http://schemas.openxmlformats.org/drawingml/2006/table">
            <a:tbl>
              <a:tblPr/>
              <a:tblGrid>
                <a:gridCol w="2000250"/>
                <a:gridCol w="2428875"/>
                <a:gridCol w="2085975"/>
                <a:gridCol w="2171700"/>
              </a:tblGrid>
              <a:tr h="371475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V</a:t>
                      </a: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 (білемін)</a:t>
                      </a:r>
                      <a:endParaRPr kumimoji="0" lang="ru-RU" alt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- (білмей-мін)</a:t>
                      </a:r>
                      <a:endParaRPr kumimoji="0" lang="ru-RU" alt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+ </a:t>
                      </a:r>
                      <a:endParaRPr kumimoji="0" lang="kk-KZ" alt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(мен үшін жаңа ақпарат)</a:t>
                      </a:r>
                      <a:endParaRPr kumimoji="0" lang="ru-RU" alt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?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(мені таңғал-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kk-KZ" altLang="ru-RU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CC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rPr>
                        <a:t>дырды)</a:t>
                      </a:r>
                      <a:endParaRPr kumimoji="0" lang="ru-RU" altLang="ru-RU" sz="2800" b="1" i="1" u="none" strike="noStrike" cap="none" normalizeH="0" baseline="0" smtClean="0">
                        <a:ln>
                          <a:noFill/>
                        </a:ln>
                        <a:solidFill>
                          <a:srgbClr val="CCFF33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</a:tr>
              <a:tr h="1503363"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9999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CC00"/>
            </a:gs>
            <a:gs pos="100000">
              <a:schemeClr val="bg1">
                <a:gamma/>
                <a:tint val="63529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487987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kk-KZ" altLang="ru-RU" sz="6000" b="1" i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Төлегеннің әуеде ұшқан алты қазбен қоштасуын жаттап келу.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Склон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лон 1">
        <a:dk1>
          <a:srgbClr val="5B5B49"/>
        </a:dk1>
        <a:lt1>
          <a:srgbClr val="DDDDDD"/>
        </a:lt1>
        <a:dk2>
          <a:srgbClr val="2B2A00"/>
        </a:dk2>
        <a:lt2>
          <a:srgbClr val="E0DFBE"/>
        </a:lt2>
        <a:accent1>
          <a:srgbClr val="878543"/>
        </a:accent1>
        <a:accent2>
          <a:srgbClr val="716E00"/>
        </a:accent2>
        <a:accent3>
          <a:srgbClr val="ACACAA"/>
        </a:accent3>
        <a:accent4>
          <a:srgbClr val="BDBDBD"/>
        </a:accent4>
        <a:accent5>
          <a:srgbClr val="C3C2B0"/>
        </a:accent5>
        <a:accent6>
          <a:srgbClr val="666300"/>
        </a:accent6>
        <a:hlink>
          <a:srgbClr val="CC9900"/>
        </a:hlink>
        <a:folHlink>
          <a:srgbClr val="99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2">
        <a:dk1>
          <a:srgbClr val="746354"/>
        </a:dk1>
        <a:lt1>
          <a:srgbClr val="FFFFFF"/>
        </a:lt1>
        <a:dk2>
          <a:srgbClr val="523E26"/>
        </a:dk2>
        <a:lt2>
          <a:srgbClr val="E1DFAF"/>
        </a:lt2>
        <a:accent1>
          <a:srgbClr val="CC9900"/>
        </a:accent1>
        <a:accent2>
          <a:srgbClr val="669900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5C8A00"/>
        </a:accent6>
        <a:hlink>
          <a:srgbClr val="CCCC00"/>
        </a:hlink>
        <a:folHlink>
          <a:srgbClr val="AC793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3">
        <a:dk1>
          <a:srgbClr val="667B5B"/>
        </a:dk1>
        <a:lt1>
          <a:srgbClr val="E6E6DA"/>
        </a:lt1>
        <a:dk2>
          <a:srgbClr val="295200"/>
        </a:dk2>
        <a:lt2>
          <a:srgbClr val="F3F2D9"/>
        </a:lt2>
        <a:accent1>
          <a:srgbClr val="808000"/>
        </a:accent1>
        <a:accent2>
          <a:srgbClr val="838D75"/>
        </a:accent2>
        <a:accent3>
          <a:srgbClr val="ACB3AA"/>
        </a:accent3>
        <a:accent4>
          <a:srgbClr val="C4C4BA"/>
        </a:accent4>
        <a:accent5>
          <a:srgbClr val="C0C0AA"/>
        </a:accent5>
        <a:accent6>
          <a:srgbClr val="767F69"/>
        </a:accent6>
        <a:hlink>
          <a:srgbClr val="33CC33"/>
        </a:hlink>
        <a:folHlink>
          <a:srgbClr val="33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4">
        <a:dk1>
          <a:srgbClr val="86615A"/>
        </a:dk1>
        <a:lt1>
          <a:srgbClr val="FFFFFF"/>
        </a:lt1>
        <a:dk2>
          <a:srgbClr val="633427"/>
        </a:dk2>
        <a:lt2>
          <a:srgbClr val="E9DDCD"/>
        </a:lt2>
        <a:accent1>
          <a:srgbClr val="A34545"/>
        </a:accent1>
        <a:accent2>
          <a:srgbClr val="C86400"/>
        </a:accent2>
        <a:accent3>
          <a:srgbClr val="B7AEAC"/>
        </a:accent3>
        <a:accent4>
          <a:srgbClr val="DADADA"/>
        </a:accent4>
        <a:accent5>
          <a:srgbClr val="CEB0B0"/>
        </a:accent5>
        <a:accent6>
          <a:srgbClr val="B55A00"/>
        </a:accent6>
        <a:hlink>
          <a:srgbClr val="ECAE00"/>
        </a:hlink>
        <a:folHlink>
          <a:srgbClr val="BAA8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5">
        <a:dk1>
          <a:srgbClr val="009999"/>
        </a:dk1>
        <a:lt1>
          <a:srgbClr val="EAEAEA"/>
        </a:lt1>
        <a:dk2>
          <a:srgbClr val="006666"/>
        </a:dk2>
        <a:lt2>
          <a:srgbClr val="FFFFCC"/>
        </a:lt2>
        <a:accent1>
          <a:srgbClr val="339966"/>
        </a:accent1>
        <a:accent2>
          <a:srgbClr val="5E855B"/>
        </a:accent2>
        <a:accent3>
          <a:srgbClr val="AAB8B8"/>
        </a:accent3>
        <a:accent4>
          <a:srgbClr val="C8C8C8"/>
        </a:accent4>
        <a:accent5>
          <a:srgbClr val="ADCAB8"/>
        </a:accent5>
        <a:accent6>
          <a:srgbClr val="547852"/>
        </a:accent6>
        <a:hlink>
          <a:srgbClr val="EEC85E"/>
        </a:hlink>
        <a:folHlink>
          <a:srgbClr val="AA84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6">
        <a:dk1>
          <a:srgbClr val="B8A47C"/>
        </a:dk1>
        <a:lt1>
          <a:srgbClr val="FFFFFF"/>
        </a:lt1>
        <a:dk2>
          <a:srgbClr val="A68A58"/>
        </a:dk2>
        <a:lt2>
          <a:srgbClr val="DAD79C"/>
        </a:lt2>
        <a:accent1>
          <a:srgbClr val="816B35"/>
        </a:accent1>
        <a:accent2>
          <a:srgbClr val="FFCC00"/>
        </a:accent2>
        <a:accent3>
          <a:srgbClr val="D0C4B4"/>
        </a:accent3>
        <a:accent4>
          <a:srgbClr val="DADADA"/>
        </a:accent4>
        <a:accent5>
          <a:srgbClr val="C1BAAE"/>
        </a:accent5>
        <a:accent6>
          <a:srgbClr val="E7B900"/>
        </a:accent6>
        <a:hlink>
          <a:srgbClr val="0066CC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лон 7">
        <a:dk1>
          <a:srgbClr val="336699"/>
        </a:dk1>
        <a:lt1>
          <a:srgbClr val="F8F8F8"/>
        </a:lt1>
        <a:dk2>
          <a:srgbClr val="003366"/>
        </a:dk2>
        <a:lt2>
          <a:srgbClr val="D1DDD4"/>
        </a:lt2>
        <a:accent1>
          <a:srgbClr val="3399FF"/>
        </a:accent1>
        <a:accent2>
          <a:srgbClr val="006699"/>
        </a:accent2>
        <a:accent3>
          <a:srgbClr val="AAADB8"/>
        </a:accent3>
        <a:accent4>
          <a:srgbClr val="D4D4D4"/>
        </a:accent4>
        <a:accent5>
          <a:srgbClr val="ADCAFF"/>
        </a:accent5>
        <a:accent6>
          <a:srgbClr val="005C8A"/>
        </a:accent6>
        <a:hlink>
          <a:srgbClr val="86C0CE"/>
        </a:hlink>
        <a:folHlink>
          <a:srgbClr val="0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Cliff</Template>
  <TotalTime>477</TotalTime>
  <Words>380</Words>
  <Application>Microsoft Office PowerPoint</Application>
  <PresentationFormat>Экран (4:3)</PresentationFormat>
  <Paragraphs>104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Склон</vt:lpstr>
      <vt:lpstr>Лиро-эпостық жырлар</vt:lpstr>
      <vt:lpstr>Презентация PowerPoint</vt:lpstr>
      <vt:lpstr>Сұрақтарға жауап беру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Жыр мазмұны бойынша тапсырмалар</vt:lpstr>
      <vt:lpstr>Презентация PowerPoint</vt:lpstr>
      <vt:lpstr>Презентация PowerPoint</vt:lpstr>
      <vt:lpstr>Кесте бойынша жыр кейіпкерлерін талдау. </vt:lpstr>
      <vt:lpstr>Қара ниетті - Бекежан</vt:lpstr>
      <vt:lpstr>Презентация PowerPoint</vt:lpstr>
      <vt:lpstr>Дискуссиялық  карта</vt:lpstr>
      <vt:lpstr>Презентация PowerPoint</vt:lpstr>
      <vt:lpstr>Презентация PowerPoint</vt:lpstr>
      <vt:lpstr>Презентация PowerPoint</vt:lpstr>
      <vt:lpstr>Презентация PowerPoint</vt:lpstr>
      <vt:lpstr>Меруерт Өтекешова</vt:lpstr>
      <vt:lpstr>Презентация PowerPoint</vt:lpstr>
      <vt:lpstr>Сабақты қорыту: “ДЖИГСО-2”</vt:lpstr>
      <vt:lpstr>Презентация PowerPoint</vt:lpstr>
    </vt:vector>
  </TitlesOfParts>
  <Company>Гимназия №10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Лиро-эпостық жырлар</dc:title>
  <dc:creator>Mail</dc:creator>
  <cp:lastModifiedBy> </cp:lastModifiedBy>
  <cp:revision>58</cp:revision>
  <dcterms:created xsi:type="dcterms:W3CDTF">2007-11-22T07:24:18Z</dcterms:created>
  <dcterms:modified xsi:type="dcterms:W3CDTF">2015-12-06T16:46:57Z</dcterms:modified>
</cp:coreProperties>
</file>