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1" r:id="rId4"/>
    <p:sldId id="264" r:id="rId5"/>
    <p:sldId id="267" r:id="rId6"/>
    <p:sldId id="268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82" r:id="rId16"/>
    <p:sldId id="283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9C919-E4BC-4421-B7C5-D3F6D0193631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F7A91-F139-4F1A-80C1-1F7429A9C9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DA32F-C957-4AD4-8941-FAD016A5FAA7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35759-494C-4B8E-99BD-BF3157585A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0BAC6-554D-40A5-B129-C67FB9E27117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A9F25-6169-4336-8F15-05FD190137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824BB-3B25-41C6-9EE0-869044125BC3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31993-8328-49A0-8507-BDB21539AB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D1203-4E85-418B-9F0B-8AEA1463DD56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64D124-B07B-47A2-9373-36B7F63CEC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AC9E9-7FF3-47F1-BF1B-021082D4B4D6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14DA4-AF3F-4F48-911E-B1127CC4C4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1E52D-6BA5-4AD2-A6F4-47532FE12425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423A3-EF28-4916-853D-23BEF6F75D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6DC7B-8158-4A8B-994C-A4496F004755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D8C03-6F51-4E1D-9204-92D079ECE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C0988-EC59-4565-9ACD-337D90CD4F12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A8079-C687-4DF0-A422-8CECF3769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699F1-66B5-407B-89FB-9971FBBF869B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81238-DF6C-43FA-898C-107D61C9FA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5F69C-D0F8-40ED-B5AA-3D301066432D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F6471-105D-44DF-B1F4-06ED1F900D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A7F447-9552-4458-A571-50C2E733F9B1}" type="datetimeFigureOut">
              <a:rPr lang="ru-RU"/>
              <a:pPr>
                <a:defRPr/>
              </a:pPr>
              <a:t>07.03.2018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942E22F-BC1B-4C47-AD32-3BB467DADF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Подзаголовок 2"/>
          <p:cNvPicPr>
            <a:picLocks noGrp="1" noChangeArrowheads="1"/>
          </p:cNvPicPr>
          <p:nvPr>
            <p:ph type="subTitle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3775" y="1249363"/>
            <a:ext cx="7729538" cy="43957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642918"/>
            <a:ext cx="7858180" cy="5483245"/>
          </a:xfrm>
        </p:spPr>
        <p:txBody>
          <a:bodyPr rtlCol="0">
            <a:prstTxWarp prst="textPlain">
              <a:avLst/>
            </a:prstTxWarp>
            <a:normAutofit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ru-RU" sz="4800" b="1" i="1" dirty="0" smtClean="0">
                <a:ln>
                  <a:solidFill>
                    <a:srgbClr val="7030A0"/>
                  </a:solidFill>
                </a:ln>
                <a:solidFill>
                  <a:srgbClr val="00B0F0"/>
                </a:solidFill>
              </a:rPr>
              <a:t>“Охранять природу - значит охранять Родину” (М. Пришвин).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57188" y="714375"/>
            <a:ext cx="842962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Цель:</a:t>
            </a:r>
            <a:r>
              <a:rPr lang="ru-RU" sz="3200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 формирование ответственного отношения к природе .</a:t>
            </a:r>
            <a:endParaRPr lang="ru-RU" sz="3200" b="1" i="1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ru-RU" sz="3200" b="1" i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Задачи:</a:t>
            </a:r>
            <a:r>
              <a:rPr lang="ru-RU" sz="3200" b="1" i="1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3200" b="1" i="1">
              <a:cs typeface="Arial" charset="0"/>
            </a:endParaRPr>
          </a:p>
          <a:p>
            <a:pPr eaLnBrk="0" hangingPunct="0"/>
            <a:r>
              <a:rPr lang="ru-RU" sz="3200" b="1" i="1">
                <a:latin typeface="Calibri" pitchFamily="34" charset="0"/>
              </a:rPr>
              <a:t>Способствовать воспитанию любви к родной природе;</a:t>
            </a:r>
            <a:endParaRPr lang="ru-RU" sz="3200" b="1" i="1">
              <a:cs typeface="Arial" charset="0"/>
            </a:endParaRPr>
          </a:p>
          <a:p>
            <a:pPr eaLnBrk="0" hangingPunct="0"/>
            <a:r>
              <a:rPr lang="ru-RU" sz="3200" b="1" i="1">
                <a:latin typeface="Calibri" pitchFamily="34" charset="0"/>
              </a:rPr>
              <a:t>Познакомить с правилами поведения на природе;</a:t>
            </a:r>
            <a:endParaRPr lang="ru-RU" sz="3200" b="1" i="1">
              <a:cs typeface="Arial" charset="0"/>
            </a:endParaRPr>
          </a:p>
          <a:p>
            <a:pPr eaLnBrk="0" hangingPunct="0"/>
            <a:r>
              <a:rPr lang="ru-RU" sz="3200" b="1" i="1">
                <a:latin typeface="Calibri" pitchFamily="34" charset="0"/>
              </a:rPr>
              <a:t>Пополнение знаний учащихся по экологии.</a:t>
            </a:r>
            <a:endParaRPr lang="ru-RU" sz="3200" b="1" i="1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0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0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575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 i="1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Экологические даты и праздники: </a:t>
            </a:r>
            <a:endParaRPr lang="ru-RU" sz="3200" b="1" i="1">
              <a:solidFill>
                <a:srgbClr val="FF0000"/>
              </a:solidFill>
              <a:ea typeface="Calibri" pitchFamily="34" charset="0"/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Международный День Земли (22 апреля)</a:t>
            </a:r>
            <a:endParaRPr lang="ru-RU" sz="2800" b="1" i="1">
              <a:solidFill>
                <a:srgbClr val="7030A0"/>
              </a:solidFill>
              <a:ea typeface="Calibri" pitchFamily="34" charset="0"/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День работников леса (18 сентября)</a:t>
            </a:r>
            <a:endParaRPr lang="ru-RU" sz="2800" b="1" i="1">
              <a:solidFill>
                <a:srgbClr val="7030A0"/>
              </a:solidFill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</a:rPr>
              <a:t>Международный день защиты озонового слоя </a:t>
            </a: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</a:rPr>
              <a:t>(16 сентября)</a:t>
            </a:r>
            <a:endParaRPr lang="ru-RU" sz="2800" b="1" i="1">
              <a:solidFill>
                <a:srgbClr val="7030A0"/>
              </a:solidFill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</a:rPr>
              <a:t>День птиц (1 апреля)</a:t>
            </a:r>
            <a:endParaRPr lang="ru-RU" sz="2800" b="1" i="1">
              <a:solidFill>
                <a:srgbClr val="7030A0"/>
              </a:solidFill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</a:rPr>
              <a:t>Народно-фольклорный праздник Сороки (22 марта)</a:t>
            </a:r>
            <a:endParaRPr lang="ru-RU" sz="2800" b="1" i="1">
              <a:solidFill>
                <a:srgbClr val="7030A0"/>
              </a:solidFill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</a:rPr>
              <a:t>Народный праздник Иван Купала (7 июля)</a:t>
            </a:r>
            <a:endParaRPr lang="ru-RU" sz="2800" b="1" i="1">
              <a:solidFill>
                <a:srgbClr val="7030A0"/>
              </a:solidFill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</a:rPr>
              <a:t>Всемирный день по борьбе с опустыниванием и обезвоживанием (17 июня)</a:t>
            </a:r>
            <a:endParaRPr lang="ru-RU" sz="2800" b="1" i="1">
              <a:solidFill>
                <a:srgbClr val="7030A0"/>
              </a:solidFill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</a:rPr>
              <a:t>Всемирный день окружающей среды (5 июня)</a:t>
            </a:r>
            <a:endParaRPr lang="ru-RU" sz="2800" b="1" i="1">
              <a:solidFill>
                <a:srgbClr val="7030A0"/>
              </a:solidFill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</a:rPr>
              <a:t>Всемирный день туризма (27 сентября)</a:t>
            </a:r>
            <a:endParaRPr lang="ru-RU" sz="2800" b="1" i="1">
              <a:solidFill>
                <a:srgbClr val="7030A0"/>
              </a:solidFill>
              <a:cs typeface="Arial" charset="0"/>
            </a:endParaRPr>
          </a:p>
          <a:p>
            <a:pPr eaLnBrk="0" hangingPunct="0"/>
            <a:r>
              <a:rPr lang="ru-RU" sz="2800" b="1" i="1">
                <a:solidFill>
                  <a:srgbClr val="7030A0"/>
                </a:solidFill>
                <a:latin typeface="Calibri" pitchFamily="34" charset="0"/>
              </a:rPr>
              <a:t>Всемирный День животных (4 октября).</a:t>
            </a:r>
            <a:endParaRPr lang="ru-RU" sz="2800" b="1" i="1">
              <a:solidFill>
                <a:srgbClr val="7030A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5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5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5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5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5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5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5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5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5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5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5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5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5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5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5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5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5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5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5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5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5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13" y="-214313"/>
            <a:ext cx="9572626" cy="735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Прямоугольник 2"/>
          <p:cNvSpPr>
            <a:spLocks noChangeArrowheads="1"/>
          </p:cNvSpPr>
          <p:nvPr/>
        </p:nvSpPr>
        <p:spPr bwMode="auto">
          <a:xfrm>
            <a:off x="285750" y="0"/>
            <a:ext cx="7358063" cy="637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Лесное царство</a:t>
            </a:r>
          </a:p>
          <a:p>
            <a:endParaRPr lang="ru-RU" sz="2400" b="1" i="1" dirty="0">
              <a:solidFill>
                <a:srgbClr val="FFFF00"/>
              </a:solidFill>
              <a:latin typeface="Calibri" pitchFamily="34" charset="0"/>
            </a:endParaRP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И, несмотря на выдумки прогресса,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Волнует всех рассветная пора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И светлая незащищенность леса.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Ему, как другу, руку протяни,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И он тебе ответит, словно другу,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Когда зачтешь в число своей родни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И муравья, и малую пичугу.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Слепое всемогущество оставь.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Давно ль заботой землю окружили?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Пойми язык лесных цветов и трав.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Мы все живые, значит -не чужие.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…И прыгнет белка прямо на плечо,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Не ведая обмана и коварства.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Что защитит лесное это царство?</a:t>
            </a:r>
          </a:p>
          <a:p>
            <a:r>
              <a:rPr lang="ru-RU" sz="2400" b="1" i="1" dirty="0">
                <a:solidFill>
                  <a:srgbClr val="FFFF00"/>
                </a:solidFill>
                <a:latin typeface="Calibri" pitchFamily="34" charset="0"/>
              </a:rPr>
              <a:t> Наверно, доброта. А что еще…</a:t>
            </a:r>
          </a:p>
        </p:txBody>
      </p:sp>
      <p:sp>
        <p:nvSpPr>
          <p:cNvPr id="18435" name="Прямоугольник 3"/>
          <p:cNvSpPr>
            <a:spLocks noChangeArrowheads="1"/>
          </p:cNvSpPr>
          <p:nvPr/>
        </p:nvSpPr>
        <p:spPr bwMode="auto">
          <a:xfrm flipH="1">
            <a:off x="5857875" y="6084888"/>
            <a:ext cx="21431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solidFill>
                  <a:srgbClr val="002060"/>
                </a:solidFill>
                <a:latin typeface="Calibri" pitchFamily="34" charset="0"/>
              </a:rPr>
              <a:t>О.Григорьева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3000375"/>
            <a:ext cx="51435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88" y="1285875"/>
            <a:ext cx="5429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Box 4"/>
          <p:cNvSpPr txBox="1">
            <a:spLocks noChangeArrowheads="1"/>
          </p:cNvSpPr>
          <p:nvPr/>
        </p:nvSpPr>
        <p:spPr bwMode="auto">
          <a:xfrm>
            <a:off x="0" y="357188"/>
            <a:ext cx="84089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 i="1">
                <a:solidFill>
                  <a:srgbClr val="FF0000"/>
                </a:solidFill>
                <a:latin typeface="Calibri" pitchFamily="34" charset="0"/>
              </a:rPr>
              <a:t>Берегите леса от пожаров!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1500188" y="571500"/>
            <a:ext cx="60467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 b="1">
                <a:solidFill>
                  <a:srgbClr val="FF0000"/>
                </a:solidFill>
                <a:latin typeface="Calibri" pitchFamily="34" charset="0"/>
              </a:rPr>
              <a:t>Заповедники России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928688"/>
            <a:ext cx="3786187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2"/>
          <p:cNvSpPr>
            <a:spLocks noChangeArrowheads="1"/>
          </p:cNvSpPr>
          <p:nvPr/>
        </p:nvSpPr>
        <p:spPr bwMode="auto">
          <a:xfrm>
            <a:off x="4143375" y="0"/>
            <a:ext cx="4714875" cy="655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Республика Алтай, Турачакский район</a:t>
            </a:r>
          </a:p>
          <a:p>
            <a:r>
              <a:rPr lang="ru-RU" sz="2000" b="1">
                <a:latin typeface="Calibri" pitchFamily="34" charset="0"/>
              </a:rPr>
              <a:t>Алтайский заповедник существует с 1932 года, и имеет весьма бурную историю. Так, несколько раз менялась его площадь, два раза ликвидировали, а потом восстанавливали. В настоящее время один из крупнейших резерватов Южной Сибири имеет площадь более 880 тысяч га (первоначальная площадь составляла 1,3 миллиона га), и при средней широте около 35 км простирается с севера на юг на 250 км.</a:t>
            </a:r>
          </a:p>
          <a:p>
            <a:r>
              <a:rPr lang="ru-RU" sz="2000" b="1">
                <a:latin typeface="Calibri" pitchFamily="34" charset="0"/>
              </a:rPr>
              <a:t>Своеобразие и уникальность этой территории получили и международное признание: вместе с Катунским заповедником, зоной покоя плоскогорья Укок, Телецким озером и приозерной тайгой, Алтайский заповедник входит в объект Всемирного природного наследия "Золотые горы Алтая".</a:t>
            </a:r>
          </a:p>
        </p:txBody>
      </p:sp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214313" y="142875"/>
            <a:ext cx="4143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solidFill>
                  <a:srgbClr val="FF0000"/>
                </a:solidFill>
                <a:latin typeface="Calibri" pitchFamily="34" charset="0"/>
              </a:rPr>
              <a:t>А</a:t>
            </a:r>
            <a:r>
              <a:rPr lang="ru-RU" sz="2800" b="1" i="1">
                <a:solidFill>
                  <a:srgbClr val="FF0000"/>
                </a:solidFill>
                <a:latin typeface="Calibri" pitchFamily="34" charset="0"/>
              </a:rPr>
              <a:t>лтайский заповедник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143000"/>
            <a:ext cx="3571875" cy="535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Прямоугольник 5"/>
          <p:cNvSpPr>
            <a:spLocks noChangeArrowheads="1"/>
          </p:cNvSpPr>
          <p:nvPr/>
        </p:nvSpPr>
        <p:spPr bwMode="auto">
          <a:xfrm>
            <a:off x="3929063" y="500063"/>
            <a:ext cx="5072062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Иркутская область, Качугский и Ольхонский районы</a:t>
            </a:r>
          </a:p>
          <a:p>
            <a:r>
              <a:rPr lang="ru-RU" b="1">
                <a:latin typeface="Calibri" pitchFamily="34" charset="0"/>
              </a:rPr>
              <a:t>Территория заповедника была сравнительно мало затронута деятельностью человека еще и до организации резервата. В течение многих столетий это было чисто охотничье освоение, в значительно меньшей степени оленеводство.</a:t>
            </a:r>
          </a:p>
          <a:p>
            <a:r>
              <a:rPr lang="ru-RU" b="1">
                <a:latin typeface="Calibri" pitchFamily="34" charset="0"/>
              </a:rPr>
              <a:t>Создание охраняемой территории связано с попытками восстановления и расширения площади Баргузинского заповедника еще в 1950-е годы, но только в 1986 году вдоль западного побережья Байкала был образован Байкало-Ленский заповедник площадью почти 660 тысяч га. Он вытянут примерно на 120 км при средней ширине 65 км.</a:t>
            </a:r>
          </a:p>
          <a:p>
            <a:r>
              <a:rPr lang="ru-RU" b="1">
                <a:latin typeface="Calibri" pitchFamily="34" charset="0"/>
              </a:rPr>
              <a:t>В 1996 году его территория, вместе с территориями Баргузинского и Байкальского заповедников, включена в список участков Всемирного природного наследия ЮНЕСКО</a:t>
            </a:r>
          </a:p>
        </p:txBody>
      </p:sp>
      <p:sp>
        <p:nvSpPr>
          <p:cNvPr id="30723" name="TextBox 6"/>
          <p:cNvSpPr txBox="1">
            <a:spLocks noChangeArrowheads="1"/>
          </p:cNvSpPr>
          <p:nvPr/>
        </p:nvSpPr>
        <p:spPr bwMode="auto">
          <a:xfrm>
            <a:off x="357188" y="214313"/>
            <a:ext cx="3552825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FF0000"/>
                </a:solidFill>
                <a:latin typeface="Calibri" pitchFamily="34" charset="0"/>
              </a:rPr>
              <a:t>Байкало-Ленский заповедник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1357313"/>
            <a:ext cx="38576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Прямоугольник 2"/>
          <p:cNvSpPr>
            <a:spLocks noChangeArrowheads="1"/>
          </p:cNvSpPr>
          <p:nvPr/>
        </p:nvSpPr>
        <p:spPr bwMode="auto">
          <a:xfrm>
            <a:off x="4500563" y="642938"/>
            <a:ext cx="4643437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Республика Саха (Якутия), Олёкминский район</a:t>
            </a:r>
          </a:p>
          <a:p>
            <a:r>
              <a:rPr lang="ru-RU" b="1">
                <a:latin typeface="Calibri" pitchFamily="34" charset="0"/>
              </a:rPr>
              <a:t>Территория, где находится заповедник, практически никак не была затронута хозяйственной деятельностью. Здесь не было зимних оленьих пастбищ, сенокосов и пастбищ для крупного рогатого скота.</a:t>
            </a:r>
          </a:p>
          <a:p>
            <a:r>
              <a:rPr lang="ru-RU" b="1">
                <a:latin typeface="Calibri" pitchFamily="34" charset="0"/>
              </a:rPr>
              <a:t>Именно эта «нетронутость» природы и послужила основанием для организации здесь охраняемой территории.</a:t>
            </a:r>
          </a:p>
          <a:p>
            <a:r>
              <a:rPr lang="ru-RU" b="1">
                <a:latin typeface="Calibri" pitchFamily="34" charset="0"/>
              </a:rPr>
              <a:t>Заповедник «Олёкминский» был создан в 1984 году с целью охраны типичных горно-таежных лесов юга Якутии, а также кедра сибирского на северо-восточной границе его распространения.</a:t>
            </a:r>
          </a:p>
          <a:p>
            <a:r>
              <a:rPr lang="ru-RU" b="1">
                <a:latin typeface="Calibri" pitchFamily="34" charset="0"/>
              </a:rPr>
              <a:t>Важно сохранить и археологические памятники на территории заповедника, представленные наскальной живописью.</a:t>
            </a:r>
          </a:p>
          <a:p>
            <a:endParaRPr lang="ru-RU">
              <a:latin typeface="Calibri" pitchFamily="34" charset="0"/>
            </a:endParaRPr>
          </a:p>
          <a:p>
            <a:endParaRPr lang="ru-RU">
              <a:latin typeface="Calibri" pitchFamily="34" charset="0"/>
            </a:endParaRPr>
          </a:p>
        </p:txBody>
      </p:sp>
      <p:sp>
        <p:nvSpPr>
          <p:cNvPr id="31747" name="Прямоугольник 3"/>
          <p:cNvSpPr>
            <a:spLocks noChangeArrowheads="1"/>
          </p:cNvSpPr>
          <p:nvPr/>
        </p:nvSpPr>
        <p:spPr bwMode="auto">
          <a:xfrm>
            <a:off x="285750" y="214313"/>
            <a:ext cx="56626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>
                <a:solidFill>
                  <a:srgbClr val="FF0000"/>
                </a:solidFill>
                <a:latin typeface="Calibri" pitchFamily="34" charset="0"/>
              </a:rPr>
              <a:t>Олёкминский </a:t>
            </a:r>
          </a:p>
          <a:p>
            <a:r>
              <a:rPr lang="ru-RU" sz="3600" b="1" i="1">
                <a:solidFill>
                  <a:srgbClr val="FF0000"/>
                </a:solidFill>
                <a:latin typeface="Calibri" pitchFamily="34" charset="0"/>
              </a:rPr>
              <a:t>заповедник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357313"/>
            <a:ext cx="4572000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Прямоугольник 2"/>
          <p:cNvSpPr>
            <a:spLocks noChangeArrowheads="1"/>
          </p:cNvSpPr>
          <p:nvPr/>
        </p:nvSpPr>
        <p:spPr bwMode="auto">
          <a:xfrm>
            <a:off x="5143500" y="357188"/>
            <a:ext cx="3786188" cy="590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</a:t>
            </a:r>
            <a:r>
              <a:rPr lang="ru-RU" b="1">
                <a:latin typeface="Calibri" pitchFamily="34" charset="0"/>
              </a:rPr>
              <a:t>Хабаровский край, Верхнебуреинский район.</a:t>
            </a:r>
          </a:p>
          <a:p>
            <a:r>
              <a:rPr lang="ru-RU" b="1">
                <a:latin typeface="Calibri" pitchFamily="34" charset="0"/>
              </a:rPr>
              <a:t>Буреинский государственный природный заповедник создан в 1987 году, и занимает территорию площадью 358 тысяч га. Он создан для охраны практически ненарушенных типичных горно-таежных ландшафтов и экосистем юга Дальнего Востока, их животных и растений.</a:t>
            </a:r>
          </a:p>
          <a:p>
            <a:r>
              <a:rPr lang="ru-RU" b="1">
                <a:latin typeface="Calibri" pitchFamily="34" charset="0"/>
              </a:rPr>
              <a:t>Особенность заповедника состоит в его "граничном" положении на стыке Сибири и Дальнего Востока, что является причиной особо высокого разнообразия растений и животных. Именно благодаря существованию заповедника численность последних достигла оптимального уровня за последние 10 лет.</a:t>
            </a:r>
          </a:p>
        </p:txBody>
      </p:sp>
      <p:sp>
        <p:nvSpPr>
          <p:cNvPr id="32771" name="TextBox 3"/>
          <p:cNvSpPr txBox="1">
            <a:spLocks noChangeArrowheads="1"/>
          </p:cNvSpPr>
          <p:nvPr/>
        </p:nvSpPr>
        <p:spPr bwMode="auto">
          <a:xfrm>
            <a:off x="0" y="571500"/>
            <a:ext cx="59293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>
                <a:solidFill>
                  <a:srgbClr val="FF0000"/>
                </a:solidFill>
                <a:latin typeface="Calibri" pitchFamily="34" charset="0"/>
              </a:rPr>
              <a:t> Бурейнский заповедник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500188"/>
            <a:ext cx="4357687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Прямоугольник 2"/>
          <p:cNvSpPr>
            <a:spLocks noChangeArrowheads="1"/>
          </p:cNvSpPr>
          <p:nvPr/>
        </p:nvSpPr>
        <p:spPr bwMode="auto">
          <a:xfrm>
            <a:off x="4857750" y="1428750"/>
            <a:ext cx="3929063" cy="507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Костромская область, Коловогривский район</a:t>
            </a:r>
          </a:p>
          <a:p>
            <a:r>
              <a:rPr lang="ru-RU" b="1">
                <a:latin typeface="Calibri" pitchFamily="34" charset="0"/>
              </a:rPr>
              <a:t>«Кологривский лес» - самый молодой заповедник России, он был создан в 2006 году.</a:t>
            </a:r>
          </a:p>
          <a:p>
            <a:r>
              <a:rPr lang="ru-RU" b="1">
                <a:latin typeface="Calibri" pitchFamily="34" charset="0"/>
              </a:rPr>
              <a:t>Уникальность этого уголка природы в том, что здесь находится реликтовый лес, который, по подсчетам специалистов, за последние 200 лет не касалось рука человека и цивилизации вообще. Кроме того, на территории заповедника сохранились уникальные насаждения лиственницы сибирской. Эта порода деревьев характерна для южной тайги, но никак не для европейской части России.</a:t>
            </a:r>
          </a:p>
        </p:txBody>
      </p:sp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285750" y="214313"/>
            <a:ext cx="8215313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i="1">
                <a:solidFill>
                  <a:srgbClr val="FF0000"/>
                </a:solidFill>
                <a:latin typeface="Calibri" pitchFamily="34" charset="0"/>
              </a:rPr>
              <a:t>Кологривский лес заповедник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357313"/>
            <a:ext cx="407193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Прямоугольник 2"/>
          <p:cNvSpPr>
            <a:spLocks noChangeArrowheads="1"/>
          </p:cNvSpPr>
          <p:nvPr/>
        </p:nvSpPr>
        <p:spPr bwMode="auto">
          <a:xfrm>
            <a:off x="642938" y="357188"/>
            <a:ext cx="80724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</a:t>
            </a:r>
            <a:r>
              <a:rPr lang="ru-RU" sz="4000" b="1" i="1">
                <a:solidFill>
                  <a:srgbClr val="FF0000"/>
                </a:solidFill>
                <a:latin typeface="Calibri" pitchFamily="34" charset="0"/>
              </a:rPr>
              <a:t>Заповедник Гыданский</a:t>
            </a:r>
          </a:p>
        </p:txBody>
      </p:sp>
      <p:sp>
        <p:nvSpPr>
          <p:cNvPr id="34819" name="Прямоугольник 3"/>
          <p:cNvSpPr>
            <a:spLocks noChangeArrowheads="1"/>
          </p:cNvSpPr>
          <p:nvPr/>
        </p:nvSpPr>
        <p:spPr bwMode="auto">
          <a:xfrm>
            <a:off x="4786313" y="1357313"/>
            <a:ext cx="40005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Ямало-Ненецкий АО, Тазовский район.</a:t>
            </a:r>
          </a:p>
          <a:p>
            <a:r>
              <a:rPr lang="ru-RU" b="1">
                <a:latin typeface="Calibri" pitchFamily="34" charset="0"/>
              </a:rPr>
              <a:t>Государственный природный заповедник "Гыданский" был создан в 1996 году, но его полноценная деятельность началась только в 2001-м, когда был назначен штат сотрудников.</a:t>
            </a:r>
          </a:p>
          <a:p>
            <a:r>
              <a:rPr lang="ru-RU" b="1">
                <a:latin typeface="Calibri" pitchFamily="34" charset="0"/>
              </a:rPr>
              <a:t>Целью создания этого заповедника является охрана и изучение ненарушенных тундровых экосистем северо-запада Западной Сибири, прибрежно-морских экосистем Карского моря, а также участков массового гнездования куликов и водоплавающих птиц.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285875"/>
            <a:ext cx="3929062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Прямоугольник 2"/>
          <p:cNvSpPr>
            <a:spLocks noChangeArrowheads="1"/>
          </p:cNvSpPr>
          <p:nvPr/>
        </p:nvSpPr>
        <p:spPr bwMode="auto">
          <a:xfrm>
            <a:off x="285750" y="285750"/>
            <a:ext cx="79295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 i="1">
                <a:solidFill>
                  <a:srgbClr val="FF0000"/>
                </a:solidFill>
                <a:latin typeface="Calibri" pitchFamily="34" charset="0"/>
              </a:rPr>
              <a:t>Ильменский заповедник</a:t>
            </a:r>
          </a:p>
        </p:txBody>
      </p:sp>
      <p:sp>
        <p:nvSpPr>
          <p:cNvPr id="35843" name="Прямоугольник 4"/>
          <p:cNvSpPr>
            <a:spLocks noChangeArrowheads="1"/>
          </p:cNvSpPr>
          <p:nvPr/>
        </p:nvSpPr>
        <p:spPr bwMode="auto">
          <a:xfrm>
            <a:off x="4357688" y="1143000"/>
            <a:ext cx="4429125" cy="535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Calibri" pitchFamily="34" charset="0"/>
              </a:rPr>
              <a:t>Челябинская область.</a:t>
            </a:r>
          </a:p>
          <a:p>
            <a:r>
              <a:rPr lang="ru-RU" b="1">
                <a:latin typeface="Calibri" pitchFamily="34" charset="0"/>
              </a:rPr>
              <a:t>Замечательный по своей красоте и уникальный по разнообразию минералов уголок природы - Ильменские горы - издавна привлекает ученых и любителей камня. История исследования Ильмен началась более 200 лет назад, когда стало известно в России и Европе о богатстве и своеобразии Ильменских гор. Чтобы оградить их от расхищения в 1920 году Ильменские горы были объявлены минералогическим заповедником, одним из первых заповедников, созданных в России.</a:t>
            </a:r>
          </a:p>
          <a:p>
            <a:r>
              <a:rPr lang="ru-RU" b="1">
                <a:latin typeface="Calibri" pitchFamily="34" charset="0"/>
              </a:rPr>
              <a:t>Главной ценностью филиала заповедника, расположенного в степных предгорьях восточного Урала, является укрепленное поселение эпохи бронзы - протогород Аркаим (XVII-XVI век до н.э.)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1"/>
          <p:cNvSpPr txBox="1">
            <a:spLocks noChangeArrowheads="1"/>
          </p:cNvSpPr>
          <p:nvPr/>
        </p:nvSpPr>
        <p:spPr bwMode="auto">
          <a:xfrm>
            <a:off x="285750" y="1785938"/>
            <a:ext cx="7286625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>
                <a:solidFill>
                  <a:srgbClr val="002060"/>
                </a:solidFill>
                <a:latin typeface="Calibri" pitchFamily="34" charset="0"/>
              </a:rPr>
              <a:t>Дерево,трава,цветок и птица</a:t>
            </a:r>
          </a:p>
          <a:p>
            <a:r>
              <a:rPr lang="ru-RU" sz="3600" b="1" i="1">
                <a:solidFill>
                  <a:srgbClr val="002060"/>
                </a:solidFill>
                <a:latin typeface="Calibri" pitchFamily="34" charset="0"/>
              </a:rPr>
              <a:t>Не всегда умеют защититься.</a:t>
            </a:r>
          </a:p>
          <a:p>
            <a:r>
              <a:rPr lang="ru-RU" sz="3600" b="1" i="1">
                <a:solidFill>
                  <a:srgbClr val="002060"/>
                </a:solidFill>
                <a:latin typeface="Calibri" pitchFamily="34" charset="0"/>
              </a:rPr>
              <a:t>Если будут уничтожены они,</a:t>
            </a:r>
          </a:p>
          <a:p>
            <a:r>
              <a:rPr lang="ru-RU" sz="3600" b="1" i="1">
                <a:solidFill>
                  <a:srgbClr val="002060"/>
                </a:solidFill>
                <a:latin typeface="Calibri" pitchFamily="34" charset="0"/>
              </a:rPr>
              <a:t>На планете мы останемся одни.</a:t>
            </a:r>
          </a:p>
          <a:p>
            <a:r>
              <a:rPr lang="ru-RU">
                <a:latin typeface="Calibri" pitchFamily="34" charset="0"/>
              </a:rPr>
              <a:t>                      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3929063"/>
            <a:ext cx="18573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42852"/>
            <a:ext cx="2867951" cy="1285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695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>
                <a:latin typeface="Calibri" pitchFamily="34" charset="0"/>
              </a:rPr>
              <a:t>                                   </a:t>
            </a:r>
            <a:r>
              <a:rPr lang="ru-RU" sz="3600" b="1" i="1">
                <a:solidFill>
                  <a:srgbClr val="FF0000"/>
                </a:solidFill>
                <a:latin typeface="Calibri" pitchFamily="34" charset="0"/>
              </a:rPr>
              <a:t>,,Добрые советы</a:t>
            </a:r>
            <a:r>
              <a:rPr lang="en-US" sz="3600" b="1" i="1">
                <a:solidFill>
                  <a:srgbClr val="FF0000"/>
                </a:solidFill>
                <a:latin typeface="Calibri" pitchFamily="34" charset="0"/>
              </a:rPr>
              <a:t>’’</a:t>
            </a:r>
          </a:p>
          <a:p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Ребята!Помните,что нельзя</a:t>
            </a:r>
          </a:p>
          <a:p>
            <a:endParaRPr lang="ru-RU" sz="2800" b="1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рвать цветы и листья</a:t>
            </a:r>
            <a:r>
              <a:rPr lang="en-US" sz="2800" b="1">
                <a:solidFill>
                  <a:srgbClr val="002060"/>
                </a:solidFill>
                <a:latin typeface="Calibri" pitchFamily="34" charset="0"/>
              </a:rPr>
              <a:t>;</a:t>
            </a:r>
          </a:p>
          <a:p>
            <a:pPr>
              <a:buFont typeface="Arial" charset="0"/>
              <a:buChar char="•"/>
            </a:pPr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ломать ветки деревьев</a:t>
            </a:r>
            <a:r>
              <a:rPr lang="en-US" sz="2800" b="1">
                <a:solidFill>
                  <a:srgbClr val="002060"/>
                </a:solidFill>
                <a:latin typeface="Calibri" pitchFamily="34" charset="0"/>
              </a:rPr>
              <a:t>;</a:t>
            </a:r>
            <a:endParaRPr lang="ru-RU" sz="2800" b="1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бросать мусор</a:t>
            </a:r>
            <a:r>
              <a:rPr lang="en-US" sz="2800" b="1">
                <a:solidFill>
                  <a:srgbClr val="002060"/>
                </a:solidFill>
                <a:latin typeface="Calibri" pitchFamily="34" charset="0"/>
              </a:rPr>
              <a:t>;</a:t>
            </a:r>
          </a:p>
          <a:p>
            <a:pPr>
              <a:buFont typeface="Arial" charset="0"/>
              <a:buChar char="•"/>
            </a:pPr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обижать птиц и животных.</a:t>
            </a:r>
          </a:p>
          <a:p>
            <a:pPr>
              <a:buFont typeface="Arial" charset="0"/>
              <a:buChar char="•"/>
            </a:pPr>
            <a:endParaRPr lang="ru-RU" sz="2800" b="1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Чтобы сохранить красоту и богатство природы,лучше</a:t>
            </a:r>
          </a:p>
          <a:p>
            <a:pPr>
              <a:buFont typeface="Arial" charset="0"/>
              <a:buChar char="•"/>
            </a:pPr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посадить цветы,саженцы деревьев</a:t>
            </a:r>
            <a:r>
              <a:rPr lang="en-US" sz="2800" b="1">
                <a:solidFill>
                  <a:srgbClr val="002060"/>
                </a:solidFill>
                <a:latin typeface="Calibri" pitchFamily="34" charset="0"/>
              </a:rPr>
              <a:t>;</a:t>
            </a:r>
            <a:endParaRPr lang="ru-RU" sz="2800" b="1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оставлять мусор только в специальных местах</a:t>
            </a:r>
            <a:r>
              <a:rPr lang="en-US" sz="2800" b="1">
                <a:solidFill>
                  <a:srgbClr val="002060"/>
                </a:solidFill>
                <a:latin typeface="Calibri" pitchFamily="34" charset="0"/>
              </a:rPr>
              <a:t>;</a:t>
            </a:r>
            <a:endParaRPr lang="ru-RU" sz="2800" b="1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ухаживать за животными и растениями.</a:t>
            </a:r>
          </a:p>
          <a:p>
            <a:pPr>
              <a:buFont typeface="Arial" charset="0"/>
              <a:buChar char="•"/>
            </a:pPr>
            <a:endParaRPr lang="ru-RU" sz="2800" b="1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ru-RU" sz="2800" b="1">
                <a:solidFill>
                  <a:srgbClr val="002060"/>
                </a:solidFill>
                <a:latin typeface="Calibri" pitchFamily="34" charset="0"/>
              </a:rPr>
              <a:t>Ребята,любите и берегите природу.Она у нас одна для всех!</a:t>
            </a:r>
            <a:endParaRPr lang="en-US" sz="2800" b="1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</a:pP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БЕРЕГИТЕ ПРИРОДУ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БЕРЕГИТЕ ПРИРОДУ</Template>
  <TotalTime>393</TotalTime>
  <Words>981</Words>
  <Application>Microsoft Office PowerPoint</Application>
  <PresentationFormat>Экран (4:3)</PresentationFormat>
  <Paragraphs>89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БЕРЕГИТЕ ПРИРОДУ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oem</cp:lastModifiedBy>
  <cp:revision>38</cp:revision>
  <dcterms:created xsi:type="dcterms:W3CDTF">2012-05-23T16:16:02Z</dcterms:created>
  <dcterms:modified xsi:type="dcterms:W3CDTF">2018-03-07T10:28:43Z</dcterms:modified>
</cp:coreProperties>
</file>