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9" r:id="rId4"/>
    <p:sldId id="260" r:id="rId5"/>
    <p:sldId id="264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816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D2D91F-CF11-4BA7-AD88-F3F6D2C893F8}" type="datetimeFigureOut">
              <a:rPr lang="ru-RU" smtClean="0"/>
              <a:t>11.03.2018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6D815-7FB1-48C2-B325-554AC04CBAB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1952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E1872FB-968B-4B08-AC9E-9CB4F0E73F18}" type="slidenum">
              <a:rPr lang="ru-RU"/>
              <a:pPr eaLnBrk="1" hangingPunct="1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651A35F-903F-4D79-91E5-1557F5B3080E}" type="slidenum">
              <a:rPr lang="ru-RU"/>
              <a:pPr eaLnBrk="1" hangingPunct="1"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11.03.2018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11.03.2018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11.03.2018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11.03.2018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11.03.2018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11.03.2018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11.03.2018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11.03.2018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11.03.2018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662831"/>
            <a:ext cx="7772400" cy="67793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Иван Александрович Гончаров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6105414"/>
            <a:ext cx="4708727" cy="675456"/>
          </a:xfrm>
        </p:spPr>
        <p:txBody>
          <a:bodyPr>
            <a:normAutofit fontScale="77500" lnSpcReduction="20000"/>
          </a:bodyPr>
          <a:lstStyle/>
          <a:p>
            <a:r>
              <a:rPr lang="ru-RU" sz="4100" b="1" dirty="0" smtClean="0"/>
              <a:t>ЖИЗНЬ</a:t>
            </a:r>
            <a:r>
              <a:rPr lang="ru-RU" b="1" dirty="0" smtClean="0"/>
              <a:t> И </a:t>
            </a:r>
            <a:r>
              <a:rPr lang="ru-RU" sz="4100" b="1" dirty="0" smtClean="0"/>
              <a:t>ТВОРЧЕСТВО</a:t>
            </a:r>
            <a:endParaRPr lang="ru-RU" b="1" dirty="0"/>
          </a:p>
        </p:txBody>
      </p:sp>
      <p:pic>
        <p:nvPicPr>
          <p:cNvPr id="4" name="Содержимое 3" descr="dhdhdhdh-dhdhdhudhnfdhdhdhndhdhdhn-dhdhdhndhndhdh-dhndhnnndhdh-1962-d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1340768"/>
            <a:ext cx="3816424" cy="456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50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1475657" y="1383391"/>
            <a:ext cx="3024335" cy="484505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Русский </a:t>
            </a:r>
            <a:r>
              <a:rPr lang="ru-RU" b="1" dirty="0"/>
              <a:t>писатель; член-корреспондент Петербургской академии наук по разряду русского языка и словесности (1860), действительный статский </a:t>
            </a:r>
            <a:r>
              <a:rPr lang="ru-RU" b="1" dirty="0" smtClean="0"/>
              <a:t>советник.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206" y="969959"/>
            <a:ext cx="3511226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187624" y="546877"/>
            <a:ext cx="7272808" cy="4849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Гончаров</a:t>
            </a:r>
            <a:r>
              <a:rPr lang="ru-RU" sz="2400" dirty="0" smtClean="0"/>
              <a:t> </a:t>
            </a:r>
            <a:r>
              <a:rPr lang="ru-RU" sz="3200" dirty="0" smtClean="0"/>
              <a:t>Иван</a:t>
            </a:r>
            <a:r>
              <a:rPr lang="ru-RU" sz="2400" dirty="0" smtClean="0"/>
              <a:t> </a:t>
            </a:r>
            <a:r>
              <a:rPr lang="ru-RU" sz="3200" dirty="0" smtClean="0"/>
              <a:t>Александрович</a:t>
            </a:r>
            <a:endParaRPr lang="ru-RU" sz="2400" dirty="0"/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5293124" y="5949280"/>
            <a:ext cx="2823389" cy="57150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(1812 – 1891)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211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21462" y="116632"/>
            <a:ext cx="7957641" cy="64807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Дом Гончаровых. Симбирск 1890 г</a:t>
            </a:r>
            <a:endParaRPr lang="ru-RU" b="1" dirty="0"/>
          </a:p>
        </p:txBody>
      </p:sp>
      <p:pic>
        <p:nvPicPr>
          <p:cNvPr id="3" name="Рисунок 2" descr="800px-Dom_Goncharo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1047842"/>
            <a:ext cx="6196763" cy="399972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1495" y="5122518"/>
            <a:ext cx="78488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Отец и мать Гончарова, Александр Иванович (1754—1819) и Авдотья Матвеевна (в девичестве </a:t>
            </a:r>
            <a:r>
              <a:rPr lang="ru-RU" b="1" dirty="0" err="1"/>
              <a:t>Шахторина</a:t>
            </a:r>
            <a:r>
              <a:rPr lang="ru-RU" b="1" dirty="0"/>
              <a:t>; 1785—1851), принадлежали к купеческому сословию. В большом каменном доме Гончаровых, расположенном в самом центре города, с обширным двором, садом, многочисленными постройками, проходило детство будущего </a:t>
            </a:r>
            <a:r>
              <a:rPr lang="ru-RU" b="1" dirty="0" smtClean="0"/>
              <a:t>писателя.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3187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4690864" cy="777875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663300"/>
                </a:solidFill>
              </a:rPr>
              <a:t>Симбирск</a:t>
            </a:r>
            <a:r>
              <a:rPr lang="ru-RU" sz="3200" b="1" dirty="0" smtClean="0">
                <a:solidFill>
                  <a:srgbClr val="663300"/>
                </a:solidFill>
              </a:rPr>
              <a:t> в 19 веке</a:t>
            </a: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1268413"/>
            <a:ext cx="7200900" cy="3959225"/>
          </a:xfrm>
        </p:spPr>
      </p:pic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539552" y="5517232"/>
            <a:ext cx="7920038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 i="1" dirty="0"/>
              <a:t>«Амбары, погреба, ледники переполнены были запасами муки, разного пшена и всяческой провизии для продовольствия нашего и обширной дворни. Словом, целое имение, деревня» </a:t>
            </a:r>
          </a:p>
        </p:txBody>
      </p:sp>
    </p:spTree>
    <p:extLst>
      <p:ext uri="{BB962C8B-B14F-4D97-AF65-F5344CB8AC3E}">
        <p14:creationId xmlns:p14="http://schemas.microsoft.com/office/powerpoint/2010/main" val="393459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200" b="1" dirty="0" smtClean="0">
                <a:solidFill>
                  <a:srgbClr val="663300"/>
                </a:solidFill>
              </a:rPr>
              <a:t>Крестный отец, «отставной моряк», Николай Николаевич </a:t>
            </a:r>
            <a:r>
              <a:rPr lang="ru-RU" sz="3200" b="1" dirty="0" err="1" smtClean="0">
                <a:solidFill>
                  <a:srgbClr val="663300"/>
                </a:solidFill>
              </a:rPr>
              <a:t>Трегубов</a:t>
            </a:r>
            <a:endParaRPr lang="ru-RU" sz="3200" b="1" dirty="0" smtClean="0">
              <a:solidFill>
                <a:srgbClr val="663300"/>
              </a:solidFill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292725" y="2773313"/>
            <a:ext cx="320516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600" dirty="0"/>
              <a:t> </a:t>
            </a:r>
            <a:r>
              <a:rPr lang="ru-RU" sz="2400" b="1" dirty="0" smtClean="0"/>
              <a:t>Человек </a:t>
            </a:r>
            <a:r>
              <a:rPr lang="ru-RU" sz="2400" b="1" i="1" dirty="0"/>
              <a:t>«редкой, возвышенной души, природного благородства и вместе добрейшего, прекрасного сердца». 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157760"/>
            <a:ext cx="289239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398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737" y="260648"/>
            <a:ext cx="7498080" cy="939784"/>
          </a:xfrm>
        </p:spPr>
        <p:txBody>
          <a:bodyPr>
            <a:normAutofit/>
          </a:bodyPr>
          <a:lstStyle/>
          <a:p>
            <a:r>
              <a:rPr lang="ru-RU" b="1" dirty="0" smtClean="0"/>
              <a:t>Образование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1556792"/>
            <a:ext cx="5544616" cy="4968552"/>
          </a:xfrm>
        </p:spPr>
        <p:txBody>
          <a:bodyPr>
            <a:noAutofit/>
          </a:bodyPr>
          <a:lstStyle/>
          <a:p>
            <a:endParaRPr lang="ru-RU" sz="1800" dirty="0" smtClean="0"/>
          </a:p>
          <a:p>
            <a:pPr marL="0" indent="0" algn="just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Восемь лет провёл Гончаров в училище. Остальное время болел. Эти годы были для него трудны и малоинтересны. Духовное и нравственное развитие Гончарова шло, однако, своим чередом. Он много читал. Тем временем заниматься в училище стало совсем невмоготу. Гончарову удалось убедить в этом мать, и та написала прошение об исключении его из списка пансионеров. Гончарову уже минуло восемнадцать. Наступила пора задуматься о своём будущем. Ещё в детстве возникшая страсть к сочинительству, интерес к гуманитарным наукам, особенно к художественной словесности, — всё это укрепило в нём мысль завершить своё образование на словесном факультете Московского университета. Через год, в августе 1831 года, после успешной сдачи экзаменов он был туда зачислен.</a:t>
            </a:r>
          </a:p>
          <a:p>
            <a:endParaRPr lang="ru-RU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28" y="2348880"/>
            <a:ext cx="2910854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1052736"/>
            <a:ext cx="85362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Первоначальное образование Гончаров получил дома, затем в частном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пансионе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В десять лет был отправлен в Москву для обучения в коммерческом училище. </a:t>
            </a:r>
          </a:p>
        </p:txBody>
      </p:sp>
    </p:spTree>
    <p:extLst>
      <p:ext uri="{BB962C8B-B14F-4D97-AF65-F5344CB8AC3E}">
        <p14:creationId xmlns:p14="http://schemas.microsoft.com/office/powerpoint/2010/main" val="274849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9632" y="1385531"/>
            <a:ext cx="6768356" cy="44723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370611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663300"/>
                </a:solidFill>
              </a:rPr>
              <a:t>В 1822 его отдали в Московское</a:t>
            </a:r>
            <a:r>
              <a:rPr lang="ru-RU" sz="3200" b="1" dirty="0"/>
              <a:t> </a:t>
            </a:r>
            <a:r>
              <a:rPr lang="ru-RU" sz="3200" b="1" dirty="0">
                <a:solidFill>
                  <a:srgbClr val="663300"/>
                </a:solidFill>
              </a:rPr>
              <a:t>коммерческое училище на Остоженке</a:t>
            </a:r>
            <a:endParaRPr lang="ru-RU" sz="3200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259632" y="6040438"/>
            <a:ext cx="64807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 i="1" dirty="0"/>
              <a:t>"Мне тяжело вспоминать о нем" </a:t>
            </a:r>
          </a:p>
        </p:txBody>
      </p:sp>
    </p:spTree>
    <p:extLst>
      <p:ext uri="{BB962C8B-B14F-4D97-AF65-F5344CB8AC3E}">
        <p14:creationId xmlns:p14="http://schemas.microsoft.com/office/powerpoint/2010/main" val="135529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188913"/>
            <a:ext cx="7834064" cy="1143000"/>
          </a:xfrm>
        </p:spPr>
        <p:txBody>
          <a:bodyPr/>
          <a:lstStyle/>
          <a:p>
            <a:pPr algn="ctr" eaLnBrk="1" hangingPunct="1"/>
            <a:r>
              <a:rPr lang="ru-RU" sz="3200" b="1" dirty="0" smtClean="0">
                <a:solidFill>
                  <a:srgbClr val="663300"/>
                </a:solidFill>
              </a:rPr>
              <a:t>1831 год—поступил на словесное отделение Московского университета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431540" y="5624940"/>
            <a:ext cx="83169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ru-RU" sz="2400" b="1" i="1" dirty="0" smtClean="0"/>
              <a:t>«Патриархально </a:t>
            </a:r>
            <a:r>
              <a:rPr lang="ru-RU" sz="2400" b="1" i="1" dirty="0"/>
              <a:t>и просто ходили в университет, как к источнику за водой, запасались знанием, кто как мог..»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648879"/>
            <a:ext cx="5400600" cy="3361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343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6778"/>
            <a:ext cx="4186808" cy="116205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Жизнь после университета</a:t>
            </a:r>
            <a:endParaRPr lang="ru-RU" sz="32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851920" y="1196752"/>
            <a:ext cx="4823718" cy="513472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dirty="0"/>
              <a:t>Закончив летом 1834 года университет, Гончаров почувствовал себя, по собственному признанию, «свободным гражданином», перед которым открыты все пути в жизни.  </a:t>
            </a:r>
            <a:r>
              <a:rPr lang="ru-RU" b="1" dirty="0" smtClean="0"/>
              <a:t> </a:t>
            </a:r>
          </a:p>
          <a:p>
            <a:pPr marL="0" indent="0" algn="just">
              <a:buNone/>
            </a:pPr>
            <a:r>
              <a:rPr lang="ru-RU" b="1" dirty="0" smtClean="0"/>
              <a:t>Первым </a:t>
            </a:r>
            <a:r>
              <a:rPr lang="ru-RU" b="1" dirty="0"/>
              <a:t>делом решил он навестить свои родные края, где его дожидались мать, сестры, </a:t>
            </a:r>
            <a:r>
              <a:rPr lang="ru-RU" b="1" dirty="0" err="1"/>
              <a:t>Трегубов</a:t>
            </a:r>
            <a:r>
              <a:rPr lang="ru-RU" b="1" dirty="0"/>
              <a:t>. Симбирск, в котором всё было с детства так знакомо, поразил повзрослевшего и возмужавшего Гончарова прежде всего тем, что ничего не изменилось. Всё напоминало здесь громадную сонную деревню. Именно таким знавал Гончаров свой родной город в детстве, а затем и в юношеские годы.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48978"/>
            <a:ext cx="3113509" cy="3912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539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3253"/>
            <a:ext cx="3304357" cy="585986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>
                <a:ln>
                  <a:solidFill>
                    <a:srgbClr val="00B050"/>
                  </a:solidFill>
                </a:ln>
              </a:rPr>
              <a:t>В СИМБИРСКЕ </a:t>
            </a:r>
            <a:endParaRPr lang="ru-RU" sz="3200" dirty="0">
              <a:ln>
                <a:solidFill>
                  <a:srgbClr val="00B050"/>
                </a:solidFill>
              </a:ln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836712"/>
            <a:ext cx="331236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Симбирский губернатор настойчиво просил Гончарова занять должность его секретаря. После раздумий и колебаний, Гончаров принимает это предложение, а дело оказалось скучным и неблагодарным. Однако эти живые впечатления от механизма бюрократической системы впоследствии сгодились Гончарову-писателю. После одиннадцати месяцев пребывания в Симбирске он уезжает в Петербург.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4664"/>
            <a:ext cx="337185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547789"/>
            <a:ext cx="3422873" cy="2053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250" y="4460923"/>
            <a:ext cx="3375992" cy="2033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144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686" y="68761"/>
            <a:ext cx="3008313" cy="767951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 ПЕТЕРБУРГЕ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848630"/>
            <a:ext cx="302433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Гончаров решил собственными руками, без чьей-либо помощи строить своё будущее. По приезде в столицу он подался в департамент внешней торговли министерства финансов, где ему предложили должность переводчика иностранной переписки. Служба оказалась не очень обременительной. Она в какой-то мере материально обеспечивала Гончарова и оставляла время для самостоятельных литературных занятий и чтения.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381" y="2060848"/>
            <a:ext cx="3707960" cy="2336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9" y="4180344"/>
            <a:ext cx="2614829" cy="2042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355" y="525006"/>
            <a:ext cx="2744590" cy="1751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470" y="4670440"/>
            <a:ext cx="2911530" cy="1850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916" y="363729"/>
            <a:ext cx="22574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010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178696" cy="116205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В КРУГУ МАЙКОВЫХ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79912" y="692696"/>
            <a:ext cx="48245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algn="just"/>
            <a:r>
              <a:rPr lang="ru-RU" sz="2000" b="1" dirty="0"/>
              <a:t>В Петербурге он сблизился с семьёй </a:t>
            </a:r>
            <a:r>
              <a:rPr lang="ru-RU" sz="2000" b="1" dirty="0" err="1"/>
              <a:t>Майковых</a:t>
            </a:r>
            <a:r>
              <a:rPr lang="ru-RU" sz="2000" b="1" dirty="0"/>
              <a:t>. В эту семью Гончаров был введён в качестве учителя двух старших сыновей главы семьи Николая Аполлоновича </a:t>
            </a:r>
            <a:r>
              <a:rPr lang="ru-RU" sz="2000" b="1" dirty="0" err="1"/>
              <a:t>Майкова</a:t>
            </a:r>
            <a:r>
              <a:rPr lang="ru-RU" sz="2000" b="1" dirty="0"/>
              <a:t> — Аполлона и Валериана, которым преподавал латинский язык и русскую словесность. Этот дом был интересным культурным очагом Петербурга. Почти ежедневно здесь собирались известные писатели, музыканты, живописцы. Позже Гончаров скажет:</a:t>
            </a:r>
          </a:p>
          <a:p>
            <a:pPr marL="216000" algn="just"/>
            <a:r>
              <a:rPr lang="ru-RU" sz="2000" b="1" dirty="0"/>
              <a:t>Дом </a:t>
            </a:r>
            <a:r>
              <a:rPr lang="ru-RU" sz="2000" b="1" dirty="0" err="1"/>
              <a:t>Майкова</a:t>
            </a:r>
            <a:r>
              <a:rPr lang="ru-RU" sz="2000" b="1" dirty="0"/>
              <a:t> кипел жизнью, людьми, приносившими сюда неистощимое содержание из сферы мысли, науки, искусства.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238" y="1772816"/>
            <a:ext cx="2885674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128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НАЧАЛО ТВОРЧЕСТВА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575050" y="273051"/>
            <a:ext cx="5111750" cy="1859806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/>
              <a:t>Постепенно</a:t>
            </a:r>
            <a:r>
              <a:rPr lang="ru-RU" dirty="0"/>
              <a:t> начинается серьёзное творчество писателя.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93823" y="2492896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/>
              <a:t>Гончаров знакомится с Белинским, часто бывает у него на Невском проспекте, в доме Литераторов.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5157192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Общение с великим критиком имело важное значение для духовного становления молодого писателя.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92645"/>
            <a:ext cx="3069584" cy="2970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215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2232025" y="274638"/>
            <a:ext cx="6911975" cy="11430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Путешествие на фрегате «Паллада»</a:t>
            </a:r>
            <a:endParaRPr lang="ru-RU" sz="3200" b="1" dirty="0"/>
          </a:p>
        </p:txBody>
      </p:sp>
      <p:sp>
        <p:nvSpPr>
          <p:cNvPr id="7" name="Объект 6"/>
          <p:cNvSpPr>
            <a:spLocks noGrp="1"/>
          </p:cNvSpPr>
          <p:nvPr>
            <p:ph sz="half" idx="4294967295"/>
          </p:nvPr>
        </p:nvSpPr>
        <p:spPr>
          <a:xfrm>
            <a:off x="1380711" y="4797152"/>
            <a:ext cx="7453064" cy="1879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/>
              <a:t>В октябре 1852 года в жизни Гончарова случилось важное событие: он стал участником кругосветного путешествия на парусном военном корабле — фрегате «Паллада» — в качестве секретаря начальника экспедиции вице-адмирала Путятина.</a:t>
            </a:r>
            <a:r>
              <a:rPr lang="ru-RU" sz="2000" b="1" dirty="0" smtClean="0"/>
              <a:t> </a:t>
            </a:r>
            <a:endParaRPr lang="ru-RU" sz="20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340768"/>
            <a:ext cx="4725793" cy="3391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1617083" cy="1194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671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4"/>
          <p:cNvSpPr txBox="1">
            <a:spLocks/>
          </p:cNvSpPr>
          <p:nvPr/>
        </p:nvSpPr>
        <p:spPr>
          <a:xfrm>
            <a:off x="1796674" y="274638"/>
            <a:ext cx="712879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/>
              <a:t>Путешествие на фрегате «Паллада»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077072"/>
            <a:ext cx="8229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 первых же дней путешествия Гончаров начал вести подробный путевой журнал (материалы которого легли в основу будущей книги «Фрегат „Паллада“»). Экспедиция продолжалась почти два с половиной года. Гончаров побывал в Англии, Южной Африке, Индонезии, Японии, Китае, на Филиппинах и на множестве небольших островов и архипелагов Атлантического, Индийского и Тихого океанов. Высадившись на берегу Охотского моря, в </a:t>
            </a:r>
            <a:r>
              <a:rPr lang="ru-RU" b="1" dirty="0" err="1"/>
              <a:t>Аяне</a:t>
            </a:r>
            <a:r>
              <a:rPr lang="ru-RU" b="1" dirty="0"/>
              <a:t>, Гончаров проехал сухим путём через всю Россию и вернулся в Петербург 13 февраля 1855 года.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10502"/>
            <a:ext cx="2511615" cy="1883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079" y="1700808"/>
            <a:ext cx="2944341" cy="2103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806512"/>
            <a:ext cx="1972084" cy="1972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63" y="505919"/>
            <a:ext cx="1617083" cy="1194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581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156" y="2997719"/>
            <a:ext cx="1443228" cy="1580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344" y="1122605"/>
            <a:ext cx="2307040" cy="1793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70" y="4133349"/>
            <a:ext cx="1793036" cy="1793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35" y="5109753"/>
            <a:ext cx="1968249" cy="147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48" y="2510010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1763689" y="232186"/>
            <a:ext cx="69231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/>
              <a:t>Путешествие на фрегате «Паллада»</a:t>
            </a:r>
            <a:endParaRPr lang="ru-RU" sz="32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114800" y="1122605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Уже в апрельской книжке «Отечественных записок» за 1855 год появился первый очерк о путешествии. Последующие фрагменты публиковались в «Морском сборнике» и различных журналах на протяжении трёх лет, а в 1858 году всё сочинение вышло отдельным изданием. Цикл путевых очерков «Фрегат Паллада» (1855—1857) — своеобразный «дневник писателя». Книга сразу же стала крупным литературным событием, поразив читателей богатством и разнообразием фактического материала и своими литературными достоинствами. Книга была воспринята как выход писателя в большой и плохо знакомый русскому читателю мир, увиденный пытливым наблюдателем и описанный острым, талантливым пером. Для России XIX века такая книга была почти беспрецедентной.</a:t>
            </a:r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2" y="404664"/>
            <a:ext cx="1617083" cy="1194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83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9620"/>
            <a:ext cx="8359538" cy="75814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Служба в качестве цензора</a:t>
            </a:r>
            <a:endParaRPr lang="ru-RU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268760"/>
            <a:ext cx="5886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После путешествия Гончаров вернулся в департамент министерства финансов, но оставался здесь недолго. Вскоре ему удалось получить место цензора. Должность эта была хлопотливая и трудная, но преимущество её перед прежней службой состояло в том, что она, по крайней мере, была непосредственно связана с литературой. Представление о цензоре как о тупом и жестоком гонителе вольной мысли присутствовало в очень недалёких слоях общества, но прогрессивные люди прекрасно понимали положительное действие цензуры того времени.</a:t>
            </a:r>
          </a:p>
          <a:p>
            <a:endParaRPr lang="ru-RU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943" y="1268760"/>
            <a:ext cx="2462795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93964" y="5013176"/>
            <a:ext cx="7488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Вскоре Гончаров в 1857 году вышел в отставку, ибо трудная и хлопотливая служба мешала собственным литературным занятиям писателя. К этому времени Гончаров уже опубликовал роман «Обломов».</a:t>
            </a:r>
          </a:p>
        </p:txBody>
      </p:sp>
    </p:spTree>
    <p:extLst>
      <p:ext uri="{BB962C8B-B14F-4D97-AF65-F5344CB8AC3E}">
        <p14:creationId xmlns:p14="http://schemas.microsoft.com/office/powerpoint/2010/main" val="121054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10999"/>
            <a:ext cx="5740447" cy="761276"/>
          </a:xfrm>
        </p:spPr>
        <p:txBody>
          <a:bodyPr>
            <a:normAutofit/>
          </a:bodyPr>
          <a:lstStyle/>
          <a:p>
            <a:r>
              <a:rPr lang="ru-RU" b="1" dirty="0" smtClean="0"/>
              <a:t>Расцвет творчества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06119" y="2852936"/>
            <a:ext cx="77768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 1859 году в России впервые прозвучало слово «обломовщина». Через судьбу главного героя своего нового романа Гончаров показал социальное явление. Однако многие увидели в образе Обломова ещё и философское осмысление русского национального характера, а также указание на возможность особого нравственного пути, противостоящего суете всепоглощающего «прогресса».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863" y="901486"/>
            <a:ext cx="1235918" cy="195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853726"/>
            <a:ext cx="2304256" cy="1585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853726"/>
            <a:ext cx="2401351" cy="150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425" y="4853726"/>
            <a:ext cx="2283233" cy="1571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041" y="465712"/>
            <a:ext cx="1461629" cy="181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289709"/>
            <a:ext cx="19526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goncharov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45019" y="250435"/>
            <a:ext cx="1872208" cy="224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48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35696" y="1534784"/>
            <a:ext cx="698477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Выход в свет «Обломова» и громадный успех его у читателей принесли Гончарову славу одного из самых выдающихся русских писателей. Он начал работу над новым произведением — романом «Обрыв». Однако надо было ещё и как-то зарабатывать деньги: покинув пост цензора, Гончаров жил «на вольных хлебах». В середине 1862 года его пригласили на должность редактора недавно учреждённой газеты «Северная почта», являвшейся органом министерства внутренних дел. Гончаров работал здесь около года, а затем был назначен на должность члена совета по делам печати. Снова началась его цензорская деятельность, причём в новых политических условиях она приобрела явно консервативный характер. Гончаров причинил много неприятностей «Современнику» Некрасова и </a:t>
            </a:r>
            <a:r>
              <a:rPr lang="ru-RU" b="1" dirty="0" err="1"/>
              <a:t>писаревскому</a:t>
            </a:r>
            <a:r>
              <a:rPr lang="ru-RU" b="1" dirty="0"/>
              <a:t> «Русскому слову», он вёл открытую войну против «нигилизма», писал о «жалких и несамостоятельных доктринах материализма, социализма и коммунизма», то есть активно защищал правительственные устои. Так продолжалось до конца 1867 года, когда он по собственному прошению вышел в отставку, на пенсию.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Расцвет творчества</a:t>
            </a:r>
            <a:endParaRPr lang="ru-RU" b="1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39" y="3789040"/>
            <a:ext cx="1612551" cy="2629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95" y="1268760"/>
            <a:ext cx="1539781" cy="222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679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51720" y="1217350"/>
            <a:ext cx="66247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Теперь можно было снова энергично взяться за «Обрыв». К тому времени Гончаров исписал уже много бумаги, а конца романа всё ещё не видел. Надвигавшаяся старость всё более пугала писателя и отвращала его от работы. Гончаров однажды сказал об «Обрыве»: «это дитя моего сердца». Автор трудился над ним целых двадцать лет. Временами, особенно к концу работы, он впадал в апатию, и ему казалось, что не хватит сил завершить это монументальное произведение.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2" y="836712"/>
            <a:ext cx="1803278" cy="243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96978" y="456074"/>
            <a:ext cx="7981106" cy="76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smtClean="0"/>
              <a:t>Расцвет творчества</a:t>
            </a:r>
            <a:endParaRPr lang="ru-RU" b="1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60" y="3505730"/>
            <a:ext cx="1449327" cy="189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858" y="4079672"/>
            <a:ext cx="1390893" cy="1879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454" y="4653136"/>
            <a:ext cx="1368153" cy="1800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993" y="5244882"/>
            <a:ext cx="9048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305089"/>
            <a:ext cx="9525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218" y="3736568"/>
            <a:ext cx="10096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001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3848" y="891128"/>
            <a:ext cx="51845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Ценой </a:t>
            </a:r>
            <a:r>
              <a:rPr lang="ru-RU" b="1" dirty="0"/>
              <a:t>огромных усилий, превозмогая физические и нравственные недуги, он довёл роман до конца. «Обрыв» завершил, таким образом, трилогию. Каждый из романов Гончарова отразил определённый этап исторического развития России. Для первого из них типичен Александр </a:t>
            </a:r>
            <a:r>
              <a:rPr lang="ru-RU" b="1" dirty="0" err="1"/>
              <a:t>Адуев</a:t>
            </a:r>
            <a:r>
              <a:rPr lang="ru-RU" b="1" dirty="0"/>
              <a:t>, для второго — Обломов, для третьего — Райский. И все эти образы явились составными элементами одной общей целостной картины угасающей эпохи крепостничества.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916" y="4043097"/>
            <a:ext cx="3960440" cy="1808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844" y="4293096"/>
            <a:ext cx="1305203" cy="1846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033" y="747697"/>
            <a:ext cx="1484679" cy="1713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350" y="2331965"/>
            <a:ext cx="1728192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07904" y="359078"/>
            <a:ext cx="4507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Три романа И. А. Гончарова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35362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7864" y="1124744"/>
            <a:ext cx="531896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«Обрыв» стал последним крупным художественным произведением Гончарова. Но после конца работы над произведением, жизнь его сложилась очень трудно. Больной, одинокий, Гончаров часто поддавался душевной </a:t>
            </a:r>
            <a:r>
              <a:rPr lang="ru-RU" b="1" dirty="0" smtClean="0"/>
              <a:t>депрессии. </a:t>
            </a:r>
            <a:r>
              <a:rPr lang="ru-RU" b="1" dirty="0"/>
              <a:t>Одно время мечталось ему даже взяться за новый роман, «если старость не помешает», как писал он П. В. Анненкову. Но не приступил к нему. Он всегда писал медленно, натужно. Не раз жаловался, что не может быстро откликаться на события современной жизни: они должны основательно отстояться во времени, и в его сознании. Все три романа Гончарова были посвящены изображению дореформенной России, которую он хорошо знал и понимал. Те процессы, которые происходили в последующие годы, по собственным признаниям писателя, он понимал хуже, и не хватало у него ни физических, ни нравственных сил погрузиться в их изучение.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ПОСЛЕДНИЕ ГОДЫ</a:t>
            </a:r>
            <a:endParaRPr lang="ru-RU" sz="3200" b="1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21100"/>
            <a:ext cx="209550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26" y="4005064"/>
            <a:ext cx="9334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014801"/>
            <a:ext cx="9525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845" y="5115703"/>
            <a:ext cx="9048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066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2477" y="188640"/>
            <a:ext cx="3911691" cy="61337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ПОСЛЕДНИЕ ГОДЫ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81370" y="836712"/>
            <a:ext cx="85831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Гончаров оставался в полном </a:t>
            </a:r>
            <a:r>
              <a:rPr lang="ru-RU" b="1" dirty="0" smtClean="0"/>
              <a:t>одиночестве. </a:t>
            </a:r>
            <a:r>
              <a:rPr lang="ru-RU" b="1" dirty="0"/>
              <a:t>12 (24) сентября 1891 года он простудился. Болезнь развивалась стремительно, и в ночь на 15 сентября он умер от воспаления легких на восьмидесятом году жизни. Иван Александрович был похоронен на Новом Никольском кладбище Александро-Невской лавры (в 1956 году перезахоронен, прах писателя перенесли на Волково кладбище). В некрологе, опубликованном на страницах «Вестника Европы», отмечалось: «Подобно Тургеневу, Герцену, Островскому, Салтыкову, Гончаров всегда будет занимать одно из самых видных мест в нашей литературе»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703296"/>
            <a:ext cx="1656184" cy="2179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89052"/>
            <a:ext cx="2016224" cy="2043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34" y="4664841"/>
            <a:ext cx="1950519" cy="1806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363" y="3259851"/>
            <a:ext cx="1728192" cy="2294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Содержимое 3" descr="j168263_1242990677th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07704" y="5020289"/>
            <a:ext cx="1293294" cy="1724392"/>
          </a:xfrm>
          <a:prstGeom prst="rect">
            <a:avLst/>
          </a:prstGeom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55" y="5391815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596" y="5386974"/>
            <a:ext cx="164782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76" y="3137658"/>
            <a:ext cx="15906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714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1403648" y="5157192"/>
            <a:ext cx="6624736" cy="99898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Дом-музей </a:t>
            </a:r>
            <a:r>
              <a:rPr lang="ru-RU" b="1" dirty="0"/>
              <a:t>И</a:t>
            </a:r>
            <a:r>
              <a:rPr lang="ru-RU" b="1" dirty="0" smtClean="0"/>
              <a:t>вана Гончарова в Ульяновске</a:t>
            </a:r>
            <a:endParaRPr lang="ru-RU" b="1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8216">
            <a:off x="4890369" y="491361"/>
            <a:ext cx="3954054" cy="2038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8906">
            <a:off x="6867396" y="2669822"/>
            <a:ext cx="1946211" cy="1946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25" y="2843145"/>
            <a:ext cx="2106494" cy="2120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4630">
            <a:off x="2987824" y="797877"/>
            <a:ext cx="1791775" cy="237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25" y="712158"/>
            <a:ext cx="2377520" cy="1783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52756"/>
            <a:ext cx="3105633" cy="1901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41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2503434"/>
            <a:ext cx="7755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Comic Sans MS" pitchFamily="66" charset="0"/>
              </a:rPr>
              <a:t>Спасибо за внимание!</a:t>
            </a:r>
            <a:endParaRPr lang="ru-RU" sz="5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2667" l="6915" r="925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407167"/>
            <a:ext cx="4176464" cy="3332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083" y="339378"/>
            <a:ext cx="1825642" cy="2423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836712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05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274</TotalTime>
  <Words>1637</Words>
  <Application>Microsoft Office PowerPoint</Application>
  <PresentationFormat>Экран (4:3)</PresentationFormat>
  <Paragraphs>58</Paragraphs>
  <Slides>25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Солнцестояние</vt:lpstr>
      <vt:lpstr>Иван Александрович Гончаров</vt:lpstr>
      <vt:lpstr>Презентация PowerPoint</vt:lpstr>
      <vt:lpstr> Дом Гончаровых. Симбирск 1890 г</vt:lpstr>
      <vt:lpstr>Симбирск в 19 веке</vt:lpstr>
      <vt:lpstr>Крестный отец, «отставной моряк», Николай Николаевич Трегубов</vt:lpstr>
      <vt:lpstr>Образование</vt:lpstr>
      <vt:lpstr>Презентация PowerPoint</vt:lpstr>
      <vt:lpstr>1831 год—поступил на словесное отделение Московского университета</vt:lpstr>
      <vt:lpstr>Жизнь после университета</vt:lpstr>
      <vt:lpstr>В СИМБИРСКЕ </vt:lpstr>
      <vt:lpstr>В ПЕТЕРБУРГЕ</vt:lpstr>
      <vt:lpstr>В КРУГУ МАЙКОВЫХ</vt:lpstr>
      <vt:lpstr>НАЧАЛО ТВОРЧЕСТВА</vt:lpstr>
      <vt:lpstr>Путешествие на фрегате «Паллада»</vt:lpstr>
      <vt:lpstr>Презентация PowerPoint</vt:lpstr>
      <vt:lpstr>Презентация PowerPoint</vt:lpstr>
      <vt:lpstr>Служба в качестве цензора</vt:lpstr>
      <vt:lpstr>Расцвет творчества</vt:lpstr>
      <vt:lpstr>Расцвет творчества</vt:lpstr>
      <vt:lpstr>Презентация PowerPoint</vt:lpstr>
      <vt:lpstr>Презентация PowerPoint</vt:lpstr>
      <vt:lpstr>ПОСЛЕДНИЕ ГОДЫ</vt:lpstr>
      <vt:lpstr>ПОСЛЕДНИЕ ГОДЫ</vt:lpstr>
      <vt:lpstr>Дом-музей Ивана Гончарова в Ульяновске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Иван Александрович Гончаров</dc:title>
  <dc:creator>НАТАЛЬЯ</dc:creator>
  <cp:lastModifiedBy>НАТАЛЬЯ</cp:lastModifiedBy>
  <cp:revision>24</cp:revision>
  <dcterms:created xsi:type="dcterms:W3CDTF">2013-10-23T03:35:36Z</dcterms:created>
  <dcterms:modified xsi:type="dcterms:W3CDTF">2018-03-11T06:21:34Z</dcterms:modified>
</cp:coreProperties>
</file>