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80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69" r:id="rId23"/>
    <p:sldId id="270" r:id="rId24"/>
    <p:sldId id="284" r:id="rId25"/>
    <p:sldId id="285" r:id="rId26"/>
    <p:sldId id="282" r:id="rId27"/>
    <p:sldId id="286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00"/>
    <a:srgbClr val="FF33CC"/>
    <a:srgbClr val="7D488E"/>
    <a:srgbClr val="40E438"/>
    <a:srgbClr val="F84B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14" autoAdjust="0"/>
    <p:restoredTop sz="94660"/>
  </p:normalViewPr>
  <p:slideViewPr>
    <p:cSldViewPr>
      <p:cViewPr varScale="1">
        <p:scale>
          <a:sx n="72" d="100"/>
          <a:sy n="72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0656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656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9557F3-2BE8-48A9-AC1A-279F3715B0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44C60-DF58-4F43-8599-0430025BB0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A7759-F5B8-4CED-8DCA-4C53384B82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198DE-355E-46E7-B1CF-5D23CC5D1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5956C-4FBC-4010-92B1-FFF776D28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252E7-474C-4349-BE15-0A20DD1A58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F8F17-EFA7-4609-85FD-9D3A19F7B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AAB6B-F3CD-409F-9845-B1DEF24FCD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C4A89-A4D0-4F40-B1AD-E6BA0A42B4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1B8AA-77C5-4B10-B07F-CA9B814FC6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C2726-41EF-4B65-8753-9DF6088D8D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589C2-E0C1-4EE6-B8C4-5C7FAC2761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45882-5EE0-45F7-A653-B9E126D5B2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37FD1-5171-4894-8F85-DDC81710C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78176-6E09-418E-A969-598070D9C2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4EF87-8345-4E19-BD56-210247A9F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F6C9B-5471-4325-B978-1D6F55943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5476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0547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7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8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0549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9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2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3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07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0550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6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1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5527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8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29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30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31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32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33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5535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5536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5537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5538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0553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554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554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54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54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440B859-70DE-427F-99D0-5CC815CEFA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6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5.xml"/><Relationship Id="rId18" Type="http://schemas.openxmlformats.org/officeDocument/2006/relationships/slide" Target="slide19.xml"/><Relationship Id="rId26" Type="http://schemas.openxmlformats.org/officeDocument/2006/relationships/image" Target="../media/image5.jpeg"/><Relationship Id="rId3" Type="http://schemas.openxmlformats.org/officeDocument/2006/relationships/slide" Target="slide20.xml"/><Relationship Id="rId21" Type="http://schemas.openxmlformats.org/officeDocument/2006/relationships/slide" Target="slide22.xml"/><Relationship Id="rId7" Type="http://schemas.openxmlformats.org/officeDocument/2006/relationships/slide" Target="slide9.xml"/><Relationship Id="rId12" Type="http://schemas.openxmlformats.org/officeDocument/2006/relationships/slide" Target="slide3.xml"/><Relationship Id="rId17" Type="http://schemas.openxmlformats.org/officeDocument/2006/relationships/slide" Target="slide17.xml"/><Relationship Id="rId25" Type="http://schemas.openxmlformats.org/officeDocument/2006/relationships/image" Target="../media/image4.jpeg"/><Relationship Id="rId2" Type="http://schemas.openxmlformats.org/officeDocument/2006/relationships/slide" Target="slide11.xml"/><Relationship Id="rId16" Type="http://schemas.openxmlformats.org/officeDocument/2006/relationships/slide" Target="slide14.xml"/><Relationship Id="rId20" Type="http://schemas.openxmlformats.org/officeDocument/2006/relationships/slide" Target="slide8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8.xml"/><Relationship Id="rId11" Type="http://schemas.openxmlformats.org/officeDocument/2006/relationships/slide" Target="slide6.xml"/><Relationship Id="rId24" Type="http://schemas.openxmlformats.org/officeDocument/2006/relationships/image" Target="../media/image3.wmf"/><Relationship Id="rId5" Type="http://schemas.openxmlformats.org/officeDocument/2006/relationships/slide" Target="slide7.xml"/><Relationship Id="rId15" Type="http://schemas.openxmlformats.org/officeDocument/2006/relationships/slide" Target="slide10.xml"/><Relationship Id="rId23" Type="http://schemas.openxmlformats.org/officeDocument/2006/relationships/slide" Target="slide24.xml"/><Relationship Id="rId28" Type="http://schemas.openxmlformats.org/officeDocument/2006/relationships/image" Target="../media/image7.jpeg"/><Relationship Id="rId10" Type="http://schemas.openxmlformats.org/officeDocument/2006/relationships/slide" Target="slide12.xml"/><Relationship Id="rId19" Type="http://schemas.openxmlformats.org/officeDocument/2006/relationships/slide" Target="slide15.xml"/><Relationship Id="rId4" Type="http://schemas.openxmlformats.org/officeDocument/2006/relationships/slide" Target="slide16.xml"/><Relationship Id="rId9" Type="http://schemas.openxmlformats.org/officeDocument/2006/relationships/slide" Target="slide13.xml"/><Relationship Id="rId14" Type="http://schemas.openxmlformats.org/officeDocument/2006/relationships/slide" Target="slide21.xml"/><Relationship Id="rId22" Type="http://schemas.openxmlformats.org/officeDocument/2006/relationships/image" Target="../media/image2.wmf"/><Relationship Id="rId27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s://24smi.org/celebrity/228-stiven-khoking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 shadeToTitle="1">
        <a:gradFill rotWithShape="0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2708275"/>
            <a:ext cx="5329238" cy="1511300"/>
          </a:xfrm>
        </p:spPr>
        <p:txBody>
          <a:bodyPr/>
          <a:lstStyle/>
          <a:p>
            <a:pPr eaLnBrk="1" hangingPunct="1">
              <a:defRPr/>
            </a:pPr>
            <a:endParaRPr lang="ru-RU" sz="4800" i="1" dirty="0" smtClean="0">
              <a:latin typeface="Monotype Corsiva" pitchFamily="66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250825" y="5300663"/>
            <a:ext cx="5976938" cy="1008062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2"/>
                </a:solidFill>
              </a:rPr>
              <a:t>Математическая игра</a:t>
            </a:r>
          </a:p>
        </p:txBody>
      </p:sp>
      <p:pic>
        <p:nvPicPr>
          <p:cNvPr id="29698" name="Picture 2" descr="http://kolomna-chess.ru/images/7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071546"/>
            <a:ext cx="6286544" cy="435343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52" name="Rectangle 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                Выбери задание</a:t>
            </a:r>
          </a:p>
        </p:txBody>
      </p:sp>
      <p:graphicFrame>
        <p:nvGraphicFramePr>
          <p:cNvPr id="6218" name="Group 74"/>
          <p:cNvGraphicFramePr>
            <a:graphicFrameLocks noGrp="1"/>
          </p:cNvGraphicFramePr>
          <p:nvPr>
            <p:ph type="tbl" idx="1"/>
          </p:nvPr>
        </p:nvGraphicFramePr>
        <p:xfrm>
          <a:off x="3708400" y="1196975"/>
          <a:ext cx="4186238" cy="5391150"/>
        </p:xfrm>
        <a:graphic>
          <a:graphicData uri="http://schemas.openxmlformats.org/drawingml/2006/table">
            <a:tbl>
              <a:tblPr/>
              <a:tblGrid>
                <a:gridCol w="1046163"/>
                <a:gridCol w="1047750"/>
                <a:gridCol w="1046162"/>
                <a:gridCol w="1046163"/>
              </a:tblGrid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E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4D4D"/>
                    </a:solidFill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D48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1D2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8826" name="Text Box 106"/>
          <p:cNvSpPr txBox="1">
            <a:spLocks noChangeArrowheads="1"/>
          </p:cNvSpPr>
          <p:nvPr/>
        </p:nvSpPr>
        <p:spPr bwMode="auto">
          <a:xfrm>
            <a:off x="3851275" y="1341438"/>
            <a:ext cx="7207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2" action="ppaction://hlinksldjump"/>
              </a:rPr>
              <a:t>10</a:t>
            </a:r>
            <a:endParaRPr lang="ru-RU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27" name="Text Box 107"/>
          <p:cNvSpPr txBox="1">
            <a:spLocks noChangeArrowheads="1"/>
          </p:cNvSpPr>
          <p:nvPr/>
        </p:nvSpPr>
        <p:spPr bwMode="auto">
          <a:xfrm>
            <a:off x="6011863" y="2276475"/>
            <a:ext cx="581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 action="ppaction://hlinksldjump"/>
              </a:rPr>
              <a:t>18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28" name="Text Box 108"/>
          <p:cNvSpPr txBox="1">
            <a:spLocks noChangeArrowheads="1"/>
          </p:cNvSpPr>
          <p:nvPr/>
        </p:nvSpPr>
        <p:spPr bwMode="auto">
          <a:xfrm>
            <a:off x="6084888" y="1268413"/>
            <a:ext cx="581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4" action="ppaction://hlinksldjump"/>
              </a:rPr>
              <a:t>14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29" name="Text Box 109"/>
          <p:cNvSpPr txBox="1">
            <a:spLocks noChangeArrowheads="1"/>
          </p:cNvSpPr>
          <p:nvPr/>
        </p:nvSpPr>
        <p:spPr bwMode="auto">
          <a:xfrm>
            <a:off x="7235825" y="5876925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5" action="ppaction://hlinksldjump"/>
              </a:rPr>
              <a:t>5</a:t>
            </a:r>
            <a:endParaRPr lang="ru-RU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0" name="Text Box 110"/>
          <p:cNvSpPr txBox="1">
            <a:spLocks noChangeArrowheads="1"/>
          </p:cNvSpPr>
          <p:nvPr/>
        </p:nvSpPr>
        <p:spPr bwMode="auto">
          <a:xfrm>
            <a:off x="3995738" y="3213100"/>
            <a:ext cx="581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6" action="ppaction://hlinksldjump"/>
              </a:rPr>
              <a:t>16</a:t>
            </a:r>
            <a:endParaRPr lang="ru-RU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1" name="Text Box 111"/>
          <p:cNvSpPr txBox="1">
            <a:spLocks noChangeArrowheads="1"/>
          </p:cNvSpPr>
          <p:nvPr/>
        </p:nvSpPr>
        <p:spPr bwMode="auto">
          <a:xfrm>
            <a:off x="5076825" y="1412875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7" action="ppaction://hlinksldjump"/>
              </a:rPr>
              <a:t>7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2" name="Text Box 112"/>
          <p:cNvSpPr txBox="1">
            <a:spLocks noChangeArrowheads="1"/>
          </p:cNvSpPr>
          <p:nvPr/>
        </p:nvSpPr>
        <p:spPr bwMode="auto">
          <a:xfrm>
            <a:off x="5003800" y="5013325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8" action="ppaction://hlinksldjump"/>
              </a:rPr>
              <a:t>2</a:t>
            </a:r>
            <a:endParaRPr lang="ru-RU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3" name="Text Box 113"/>
          <p:cNvSpPr txBox="1">
            <a:spLocks noChangeArrowheads="1"/>
          </p:cNvSpPr>
          <p:nvPr/>
        </p:nvSpPr>
        <p:spPr bwMode="auto">
          <a:xfrm>
            <a:off x="7092950" y="3213100"/>
            <a:ext cx="581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9" action="ppaction://hlinksldjump"/>
              </a:rPr>
              <a:t>11</a:t>
            </a:r>
            <a:endParaRPr lang="ru-RU" sz="28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5" name="Text Box 115"/>
          <p:cNvSpPr txBox="1">
            <a:spLocks noChangeArrowheads="1"/>
          </p:cNvSpPr>
          <p:nvPr/>
        </p:nvSpPr>
        <p:spPr bwMode="auto">
          <a:xfrm>
            <a:off x="7164388" y="2276475"/>
            <a:ext cx="382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0" action="ppaction://hlinksldjump"/>
              </a:rPr>
              <a:t>9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6" name="Text Box 116"/>
          <p:cNvSpPr txBox="1">
            <a:spLocks noChangeArrowheads="1"/>
          </p:cNvSpPr>
          <p:nvPr/>
        </p:nvSpPr>
        <p:spPr bwMode="auto">
          <a:xfrm>
            <a:off x="5076825" y="32131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1" action="ppaction://hlinksldjump"/>
              </a:rPr>
              <a:t>4</a:t>
            </a:r>
            <a:endParaRPr lang="ru-RU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7" name="Rectangle 117"/>
          <p:cNvSpPr>
            <a:spLocks noChangeArrowheads="1"/>
          </p:cNvSpPr>
          <p:nvPr/>
        </p:nvSpPr>
        <p:spPr bwMode="auto">
          <a:xfrm>
            <a:off x="5003800" y="2276475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2" action="ppaction://hlinksldjump"/>
              </a:rPr>
              <a:t>1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8" name="Text Box 118"/>
          <p:cNvSpPr txBox="1">
            <a:spLocks noChangeArrowheads="1"/>
          </p:cNvSpPr>
          <p:nvPr/>
        </p:nvSpPr>
        <p:spPr bwMode="auto">
          <a:xfrm>
            <a:off x="7164388" y="4076700"/>
            <a:ext cx="382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3" action="ppaction://hlinksldjump"/>
              </a:rPr>
              <a:t>3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39" name="Rectangle 119"/>
          <p:cNvSpPr>
            <a:spLocks noChangeArrowheads="1"/>
          </p:cNvSpPr>
          <p:nvPr/>
        </p:nvSpPr>
        <p:spPr bwMode="auto">
          <a:xfrm>
            <a:off x="3995738" y="4076700"/>
            <a:ext cx="581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4" action="ppaction://hlinksldjump"/>
              </a:rPr>
              <a:t>19</a:t>
            </a:r>
            <a:endParaRPr lang="ru-RU" sz="2800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40" name="Text Box 120"/>
          <p:cNvSpPr txBox="1">
            <a:spLocks noChangeArrowheads="1"/>
          </p:cNvSpPr>
          <p:nvPr/>
        </p:nvSpPr>
        <p:spPr bwMode="auto">
          <a:xfrm>
            <a:off x="5076825" y="586263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5" action="ppaction://hlinksldjump"/>
              </a:rPr>
              <a:t>8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41" name="Rectangle 121"/>
          <p:cNvSpPr>
            <a:spLocks noChangeArrowheads="1"/>
          </p:cNvSpPr>
          <p:nvPr/>
        </p:nvSpPr>
        <p:spPr bwMode="auto">
          <a:xfrm>
            <a:off x="6084888" y="4076700"/>
            <a:ext cx="5810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6" action="ppaction://hlinksldjump"/>
              </a:rPr>
              <a:t>12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200" name="Text Box 122"/>
          <p:cNvSpPr txBox="1">
            <a:spLocks noChangeArrowheads="1"/>
          </p:cNvSpPr>
          <p:nvPr/>
        </p:nvSpPr>
        <p:spPr bwMode="auto">
          <a:xfrm>
            <a:off x="2824163" y="12160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58843" name="Rectangle 123"/>
          <p:cNvSpPr>
            <a:spLocks noChangeArrowheads="1"/>
          </p:cNvSpPr>
          <p:nvPr/>
        </p:nvSpPr>
        <p:spPr bwMode="auto">
          <a:xfrm>
            <a:off x="3995738" y="4941888"/>
            <a:ext cx="581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7" action="ppaction://hlinksldjump"/>
              </a:rPr>
              <a:t>15</a:t>
            </a:r>
            <a:endParaRPr lang="ru-RU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202" name="Text Box 124"/>
          <p:cNvSpPr txBox="1">
            <a:spLocks noChangeArrowheads="1"/>
          </p:cNvSpPr>
          <p:nvPr/>
        </p:nvSpPr>
        <p:spPr bwMode="auto">
          <a:xfrm>
            <a:off x="3040063" y="15763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58845" name="Rectangle 125"/>
          <p:cNvSpPr>
            <a:spLocks noChangeArrowheads="1"/>
          </p:cNvSpPr>
          <p:nvPr/>
        </p:nvSpPr>
        <p:spPr bwMode="auto">
          <a:xfrm>
            <a:off x="5148263" y="465296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ru-RU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46" name="Text Box 126"/>
          <p:cNvSpPr txBox="1">
            <a:spLocks noChangeArrowheads="1"/>
          </p:cNvSpPr>
          <p:nvPr/>
        </p:nvSpPr>
        <p:spPr bwMode="auto">
          <a:xfrm>
            <a:off x="6084888" y="4941888"/>
            <a:ext cx="581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8" action="ppaction://hlinksldjump"/>
              </a:rPr>
              <a:t>17</a:t>
            </a:r>
            <a:endParaRPr lang="ru-RU" sz="28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47" name="Rectangle 127"/>
          <p:cNvSpPr>
            <a:spLocks noChangeArrowheads="1"/>
          </p:cNvSpPr>
          <p:nvPr/>
        </p:nvSpPr>
        <p:spPr bwMode="auto">
          <a:xfrm>
            <a:off x="6011863" y="5862638"/>
            <a:ext cx="5810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19" action="ppaction://hlinksldjump"/>
              </a:rPr>
              <a:t>13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8848" name="Rectangle 128"/>
          <p:cNvSpPr>
            <a:spLocks noChangeArrowheads="1"/>
          </p:cNvSpPr>
          <p:nvPr/>
        </p:nvSpPr>
        <p:spPr bwMode="auto">
          <a:xfrm>
            <a:off x="6156325" y="3141663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20" action="ppaction://hlinksldjump"/>
              </a:rPr>
              <a:t>6</a:t>
            </a:r>
            <a:endParaRPr lang="ru-RU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6207" name="Picture 129" descr="J0106816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076825" y="4076700"/>
            <a:ext cx="5461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08" name="Picture 154" descr="J0107526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092950" y="4941888"/>
            <a:ext cx="6477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 descr="https://24smi.org/public/media/2017/8/29/05_chNNdG1.jpg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786182" y="2285992"/>
            <a:ext cx="928694" cy="619130"/>
          </a:xfrm>
          <a:prstGeom prst="rect">
            <a:avLst/>
          </a:prstGeom>
          <a:noFill/>
        </p:spPr>
      </p:pic>
      <p:pic>
        <p:nvPicPr>
          <p:cNvPr id="34" name="Picture 2" descr="http://re-actor.net/uploads/posts/2017-09/1504793086_kosa.jpg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929454" y="1428736"/>
            <a:ext cx="906103" cy="500066"/>
          </a:xfrm>
          <a:prstGeom prst="rect">
            <a:avLst/>
          </a:prstGeom>
          <a:noFill/>
        </p:spPr>
      </p:pic>
      <p:pic>
        <p:nvPicPr>
          <p:cNvPr id="26626" name="Picture 2" descr="http://re-actor.net/uploads/posts/2012-12/1354893207_17.jp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3929058" y="5715016"/>
            <a:ext cx="661796" cy="857232"/>
          </a:xfrm>
          <a:prstGeom prst="rect">
            <a:avLst/>
          </a:prstGeom>
          <a:noFill/>
        </p:spPr>
      </p:pic>
      <p:pic>
        <p:nvPicPr>
          <p:cNvPr id="26628" name="Picture 4" descr="http://hope.mcikt.ru/images/10694.jp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214283" y="2071678"/>
            <a:ext cx="3143272" cy="330043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58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58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1. 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75"/>
            <a:ext cx="8229600" cy="2089149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4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ru-RU" sz="4000" dirty="0" smtClean="0"/>
              <a:t>Индийцы называли его «</a:t>
            </a:r>
            <a:r>
              <a:rPr lang="ru-RU" sz="4000" dirty="0" err="1" smtClean="0"/>
              <a:t>сунья</a:t>
            </a:r>
            <a:r>
              <a:rPr lang="ru-RU" sz="4000" dirty="0" smtClean="0"/>
              <a:t>», арабские математики «</a:t>
            </a:r>
            <a:r>
              <a:rPr lang="ru-RU" sz="4000" dirty="0" err="1" smtClean="0"/>
              <a:t>сифр</a:t>
            </a:r>
            <a:r>
              <a:rPr lang="ru-RU" sz="4000" dirty="0" smtClean="0"/>
              <a:t>». Как мы его сейчас называем?</a:t>
            </a:r>
          </a:p>
        </p:txBody>
      </p:sp>
      <p:sp>
        <p:nvSpPr>
          <p:cNvPr id="7174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7770" name="WordArt 10"/>
          <p:cNvSpPr>
            <a:spLocks noChangeArrowheads="1" noChangeShapeType="1" noTextEdit="1"/>
          </p:cNvSpPr>
          <p:nvPr/>
        </p:nvSpPr>
        <p:spPr bwMode="auto">
          <a:xfrm>
            <a:off x="4716463" y="4797425"/>
            <a:ext cx="3168650" cy="1225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5072074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Ответ: нуль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1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42910" y="3929066"/>
            <a:ext cx="2678266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2. 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773238"/>
            <a:ext cx="8035951" cy="3600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/>
              <a:t>  </a:t>
            </a:r>
            <a:r>
              <a:rPr lang="ru-RU" dirty="0" smtClean="0"/>
              <a:t>Ее знакомство с математикой произошло в 8 лет, так как стены ее комнаты были оклеены листами с записями лекций по математике профессора Островского. Кто она?</a:t>
            </a:r>
          </a:p>
        </p:txBody>
      </p:sp>
      <p:sp>
        <p:nvSpPr>
          <p:cNvPr id="8199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8794" name="WordArt 10"/>
          <p:cNvSpPr>
            <a:spLocks noChangeArrowheads="1" noChangeShapeType="1" noTextEdit="1"/>
          </p:cNvSpPr>
          <p:nvPr/>
        </p:nvSpPr>
        <p:spPr bwMode="auto">
          <a:xfrm>
            <a:off x="5576888" y="5353050"/>
            <a:ext cx="26670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10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168" y="4005064"/>
            <a:ext cx="2678266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57225" y="5286388"/>
            <a:ext cx="4929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С.В. Ковалевская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3. 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857224" y="1341438"/>
            <a:ext cx="7643866" cy="20161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sz="2400" dirty="0" smtClean="0"/>
              <a:t>  </a:t>
            </a:r>
            <a:r>
              <a:rPr lang="ru-RU" sz="3600" b="1" dirty="0" smtClean="0">
                <a:solidFill>
                  <a:schemeClr val="tx1">
                    <a:lumMod val="95000"/>
                  </a:schemeClr>
                </a:solidFill>
              </a:rPr>
              <a:t>Сумма всех трех чисел равна их произведению. Эти числа различные и однозначные. Найдите эти числа</a:t>
            </a:r>
            <a:endParaRPr lang="ru-RU" sz="36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9222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0846" name="WordArt 14"/>
          <p:cNvSpPr>
            <a:spLocks noChangeArrowheads="1" noChangeShapeType="1" noTextEdit="1"/>
          </p:cNvSpPr>
          <p:nvPr/>
        </p:nvSpPr>
        <p:spPr bwMode="auto">
          <a:xfrm>
            <a:off x="5724525" y="5065713"/>
            <a:ext cx="18002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pic>
        <p:nvPicPr>
          <p:cNvPr id="9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5008" y="3429000"/>
            <a:ext cx="2678266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2910" y="457200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Ответ: 1,2,3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4. 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71472" y="1628775"/>
            <a:ext cx="8215370" cy="17287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3600" dirty="0" smtClean="0"/>
              <a:t>В полночь шел дождь, была сильная гроза с молнией. Вопрос: будет ли светить солнце через 72 часа?</a:t>
            </a:r>
          </a:p>
        </p:txBody>
      </p:sp>
      <p:sp>
        <p:nvSpPr>
          <p:cNvPr id="10245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896" name="WordArt 16"/>
          <p:cNvSpPr>
            <a:spLocks noChangeArrowheads="1" noChangeShapeType="1" noTextEdit="1"/>
          </p:cNvSpPr>
          <p:nvPr/>
        </p:nvSpPr>
        <p:spPr bwMode="auto">
          <a:xfrm>
            <a:off x="3779838" y="5067300"/>
            <a:ext cx="3671887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4572008"/>
            <a:ext cx="4143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будет ночь, поэтому солнца не будет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9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000628" y="3857628"/>
            <a:ext cx="2678266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5. </a:t>
            </a:r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42910" y="1412875"/>
            <a:ext cx="8177240" cy="2736850"/>
          </a:xfrm>
        </p:spPr>
        <p:txBody>
          <a:bodyPr/>
          <a:lstStyle/>
          <a:p>
            <a:pPr marL="914400" indent="-914400" algn="ctr">
              <a:lnSpc>
                <a:spcPct val="150000"/>
              </a:lnSpc>
              <a:buNone/>
            </a:pPr>
            <a:r>
              <a:rPr lang="ru-RU" sz="4000" b="1" dirty="0" smtClean="0">
                <a:solidFill>
                  <a:schemeClr val="tx1">
                    <a:lumMod val="95000"/>
                  </a:schemeClr>
                </a:solidFill>
              </a:rPr>
              <a:t>Делится ли число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4000" b="1" dirty="0" smtClean="0">
                <a:solidFill>
                  <a:schemeClr val="tx1">
                    <a:lumMod val="95000"/>
                  </a:schemeClr>
                </a:solidFill>
              </a:rPr>
              <a:t>111*121*131*141-151  на 10?</a:t>
            </a:r>
            <a:endParaRPr lang="ru-RU" sz="4000" b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1269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5965" name="WordArt 13"/>
          <p:cNvSpPr>
            <a:spLocks noChangeArrowheads="1" noChangeShapeType="1" noTextEdit="1"/>
          </p:cNvSpPr>
          <p:nvPr/>
        </p:nvSpPr>
        <p:spPr bwMode="auto">
          <a:xfrm>
            <a:off x="5292725" y="5229225"/>
            <a:ext cx="2519363" cy="4746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Ответ: да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9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57224" y="3786190"/>
            <a:ext cx="2678266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00"/>
                </a:solidFill>
              </a:rPr>
              <a:t>6.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0000"/>
                </a:solidFill>
              </a:rPr>
              <a:t>Черный ящик</a:t>
            </a:r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57158" y="1484313"/>
            <a:ext cx="8536017" cy="25923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dirty="0" smtClean="0"/>
              <a:t>  </a:t>
            </a:r>
            <a:r>
              <a:rPr lang="ru-RU" sz="2800" dirty="0" smtClean="0"/>
              <a:t>В черном ящике лежит предмет, название которого произошло от греческого слова, означающего в переводе «игральная кость». Термин ввели пифагорейцы, а используют этот предмет в играх маленькими детьми. Что в черном ящике?</a:t>
            </a:r>
          </a:p>
        </p:txBody>
      </p:sp>
      <p:pic>
        <p:nvPicPr>
          <p:cNvPr id="9" name="Picture 5">
            <a:hlinkClick r:id="rId2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285850" y="4143380"/>
            <a:ext cx="2357455" cy="23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4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8011" name="WordArt 11"/>
          <p:cNvSpPr>
            <a:spLocks noChangeArrowheads="1" noChangeShapeType="1" noTextEdit="1"/>
          </p:cNvSpPr>
          <p:nvPr/>
        </p:nvSpPr>
        <p:spPr bwMode="auto">
          <a:xfrm>
            <a:off x="5500688" y="5405438"/>
            <a:ext cx="2143146" cy="73820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Кубик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80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8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7. 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2800" dirty="0" smtClean="0"/>
              <a:t> </a:t>
            </a:r>
            <a:r>
              <a:rPr lang="ru-RU" dirty="0" smtClean="0"/>
              <a:t>Два мальчика играли на гитаре и один на балалайке. На чем играл Юра, если Миша с Петей и Петя с Юрой играли на разных инструментах.</a:t>
            </a:r>
          </a:p>
        </p:txBody>
      </p:sp>
      <p:pic>
        <p:nvPicPr>
          <p:cNvPr id="9" name="Picture 5">
            <a:hlinkClick r:id="rId2" action="ppaction://hlinksldjump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460960" y="3938588"/>
            <a:ext cx="2222079" cy="218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WordArt 11"/>
          <p:cNvSpPr>
            <a:spLocks noChangeArrowheads="1" noChangeShapeType="1" noTextEdit="1"/>
          </p:cNvSpPr>
          <p:nvPr/>
        </p:nvSpPr>
        <p:spPr bwMode="auto">
          <a:xfrm rot="-1506387">
            <a:off x="1547813" y="3573463"/>
            <a:ext cx="22320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3318" name="AutoShape 1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1090" name="WordArt 18"/>
          <p:cNvSpPr>
            <a:spLocks noChangeArrowheads="1" noChangeShapeType="1" noTextEdit="1"/>
          </p:cNvSpPr>
          <p:nvPr/>
        </p:nvSpPr>
        <p:spPr bwMode="auto">
          <a:xfrm>
            <a:off x="6443663" y="4365625"/>
            <a:ext cx="792162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5072074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Юра играл на гитаре</a:t>
            </a: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8.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923088" cy="262096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None/>
              <a:defRPr/>
            </a:pPr>
            <a:r>
              <a:rPr lang="ru-RU" sz="4000" dirty="0" smtClean="0"/>
              <a:t>    Какими будут следующие два числа в ряде чисел:            1; 9; 3; 11; 5; 13; …</a:t>
            </a:r>
          </a:p>
        </p:txBody>
      </p:sp>
      <p:sp>
        <p:nvSpPr>
          <p:cNvPr id="14341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27" name="WordArt 7"/>
          <p:cNvSpPr>
            <a:spLocks noChangeArrowheads="1" noChangeShapeType="1" noTextEdit="1"/>
          </p:cNvSpPr>
          <p:nvPr/>
        </p:nvSpPr>
        <p:spPr bwMode="auto">
          <a:xfrm>
            <a:off x="5580063" y="5084763"/>
            <a:ext cx="1897062" cy="925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4500570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7; 15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429256" y="3714752"/>
            <a:ext cx="2357455" cy="23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10. 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В древности такого термина не было. Его ввел в </a:t>
            </a:r>
            <a:r>
              <a:rPr lang="en-US" dirty="0" smtClean="0"/>
              <a:t>XXVI</a:t>
            </a:r>
            <a:r>
              <a:rPr lang="ru-RU" dirty="0" smtClean="0"/>
              <a:t> в. французский математик Франсуа Виет, в переводе с латинского он означает «спица колеса». Что это?</a:t>
            </a:r>
          </a:p>
        </p:txBody>
      </p:sp>
      <p:sp>
        <p:nvSpPr>
          <p:cNvPr id="16390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85786" y="542926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радиус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9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000628" y="4000504"/>
            <a:ext cx="2357455" cy="23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9. </a:t>
            </a:r>
          </a:p>
        </p:txBody>
      </p:sp>
      <p:sp>
        <p:nvSpPr>
          <p:cNvPr id="134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989138"/>
            <a:ext cx="7820050" cy="21605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   Чему равен периметр треугольника со сторонами 18 см, 17 см, 35 см ?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365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4160" name="WordArt 16"/>
          <p:cNvSpPr>
            <a:spLocks noChangeArrowheads="1" noChangeShapeType="1" noTextEdit="1"/>
          </p:cNvSpPr>
          <p:nvPr/>
        </p:nvSpPr>
        <p:spPr bwMode="auto">
          <a:xfrm>
            <a:off x="3068638" y="5183188"/>
            <a:ext cx="26638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4857760"/>
            <a:ext cx="36433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Ответ: </a:t>
            </a:r>
            <a:r>
              <a:rPr lang="ru-RU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такого треугольника</a:t>
            </a:r>
          </a:p>
          <a:p>
            <a:pPr algn="ctr"/>
            <a:r>
              <a:rPr lang="ru-RU" sz="2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не существует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429256" y="3714752"/>
            <a:ext cx="2357455" cy="23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11. 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557338"/>
            <a:ext cx="7129462" cy="24479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800" dirty="0" smtClean="0">
                <a:cs typeface="Arial" charset="0"/>
              </a:rPr>
              <a:t>Отгадай ребус:</a:t>
            </a:r>
            <a:endParaRPr lang="en-US" sz="4800" dirty="0" smtClean="0">
              <a:cs typeface="Arial" charset="0"/>
            </a:endParaRPr>
          </a:p>
        </p:txBody>
      </p:sp>
      <p:sp>
        <p:nvSpPr>
          <p:cNvPr id="17413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368" name="WordArt 8"/>
          <p:cNvSpPr>
            <a:spLocks noChangeArrowheads="1" noChangeShapeType="1" noTextEdit="1"/>
          </p:cNvSpPr>
          <p:nvPr/>
        </p:nvSpPr>
        <p:spPr bwMode="auto">
          <a:xfrm>
            <a:off x="6227763" y="4941888"/>
            <a:ext cx="10795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pic>
        <p:nvPicPr>
          <p:cNvPr id="15362" name="Picture 2" descr="http://allforchildren.ru/rebus/rebus10/10-04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500305"/>
            <a:ext cx="4714908" cy="169736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0034" y="5500702"/>
            <a:ext cx="657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ЗНАМЕНАТЕЛЬ</a:t>
            </a:r>
          </a:p>
          <a:p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9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143636" y="4214818"/>
            <a:ext cx="2357455" cy="23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12. 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ru-RU" sz="2800" dirty="0" smtClean="0"/>
              <a:t> </a:t>
            </a:r>
            <a:r>
              <a:rPr lang="ru-RU" sz="3600" dirty="0" smtClean="0"/>
              <a:t>Без чего не могут обойтись математики, барабанщики и охотники? </a:t>
            </a:r>
            <a:r>
              <a:rPr lang="en" sz="2800" dirty="0" smtClean="0"/>
              <a:t>		</a:t>
            </a:r>
          </a:p>
          <a:p>
            <a:pPr eaLnBrk="1" hangingPunct="1">
              <a:buNone/>
              <a:defRPr/>
            </a:pPr>
            <a:r>
              <a:rPr lang="en" sz="2800" dirty="0" smtClean="0"/>
              <a:t>		</a:t>
            </a:r>
          </a:p>
          <a:p>
            <a:pPr eaLnBrk="1" hangingPunct="1">
              <a:buNone/>
              <a:defRPr/>
            </a:pPr>
            <a:endParaRPr lang="en" sz="2800" dirty="0" smtClean="0"/>
          </a:p>
          <a:p>
            <a:pPr eaLnBrk="1" hangingPunct="1">
              <a:buNone/>
              <a:defRPr/>
            </a:pPr>
            <a:r>
              <a:rPr lang="en" sz="2800" dirty="0" smtClean="0"/>
              <a:t>	</a:t>
            </a:r>
          </a:p>
          <a:p>
            <a:pPr eaLnBrk="1" hangingPunct="1">
              <a:buNone/>
              <a:defRPr/>
            </a:pPr>
            <a:endParaRPr lang="en" sz="2800" dirty="0" smtClean="0"/>
          </a:p>
          <a:p>
            <a:pPr eaLnBrk="1" hangingPunct="1">
              <a:buNone/>
              <a:defRPr/>
            </a:pPr>
            <a:endParaRPr lang="ru-RU" sz="2800" dirty="0" smtClean="0">
              <a:cs typeface="Arial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57200" y="4714884"/>
            <a:ext cx="4972056" cy="1411279"/>
          </a:xfrm>
        </p:spPr>
        <p:txBody>
          <a:bodyPr/>
          <a:lstStyle/>
          <a:p>
            <a:pPr>
              <a:buNone/>
            </a:pPr>
            <a:r>
              <a:rPr lang="en" dirty="0" smtClean="0"/>
              <a:t>	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Ответ: без дроби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438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237288"/>
            <a:ext cx="431800" cy="433387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4393" name="WordArt 9"/>
          <p:cNvSpPr>
            <a:spLocks noChangeArrowheads="1" noChangeShapeType="1" noTextEdit="1"/>
          </p:cNvSpPr>
          <p:nvPr/>
        </p:nvSpPr>
        <p:spPr bwMode="auto">
          <a:xfrm flipH="1">
            <a:off x="4000497" y="5572140"/>
            <a:ext cx="357190" cy="3698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18002" y="32443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dirty="0" smtClean="0"/>
              <a:t>	</a:t>
            </a:r>
          </a:p>
        </p:txBody>
      </p:sp>
      <p:pic>
        <p:nvPicPr>
          <p:cNvPr id="11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429256" y="3714752"/>
            <a:ext cx="2357455" cy="23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13. 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 </a:t>
            </a:r>
            <a:r>
              <a:rPr lang="ru-RU" sz="3600" dirty="0" smtClean="0"/>
              <a:t>Сколько раз встречается цифра 7 при записи чисел от 1 до 100?</a:t>
            </a:r>
          </a:p>
        </p:txBody>
      </p:sp>
      <p:sp>
        <p:nvSpPr>
          <p:cNvPr id="19460" name="WordArt 5"/>
          <p:cNvSpPr>
            <a:spLocks noChangeArrowheads="1" noChangeShapeType="1" noTextEdit="1"/>
          </p:cNvSpPr>
          <p:nvPr/>
        </p:nvSpPr>
        <p:spPr bwMode="auto">
          <a:xfrm rot="1551877">
            <a:off x="5867400" y="3213100"/>
            <a:ext cx="2305050" cy="251936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366"/>
              </a:avLst>
            </a:prstTxWarp>
          </a:bodyPr>
          <a:lstStyle/>
          <a:p>
            <a:pPr algn="ctr"/>
            <a:endParaRPr lang="ru-RU" sz="44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384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9462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6441" name="WordArt 9"/>
          <p:cNvSpPr>
            <a:spLocks noChangeArrowheads="1" noChangeShapeType="1" noTextEdit="1"/>
          </p:cNvSpPr>
          <p:nvPr/>
        </p:nvSpPr>
        <p:spPr bwMode="auto">
          <a:xfrm>
            <a:off x="2184400" y="4598988"/>
            <a:ext cx="165576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5286388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20 раз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9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429256" y="3714752"/>
            <a:ext cx="2357455" cy="232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14. 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484313"/>
            <a:ext cx="8177240" cy="19446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dirty="0" smtClean="0"/>
              <a:t>   Если попугай проживет еще половину того, что он прожил,  да еще 1 год, то ему будет 100 лет. Сколько лет попугаю сейчас?</a:t>
            </a:r>
          </a:p>
        </p:txBody>
      </p:sp>
      <p:sp>
        <p:nvSpPr>
          <p:cNvPr id="2048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8487" name="WordArt 7"/>
          <p:cNvSpPr>
            <a:spLocks noChangeArrowheads="1" noChangeShapeType="1" noTextEdit="1"/>
          </p:cNvSpPr>
          <p:nvPr/>
        </p:nvSpPr>
        <p:spPr bwMode="auto">
          <a:xfrm>
            <a:off x="5508625" y="4652963"/>
            <a:ext cx="2408238" cy="1069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5357826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66 лет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57818" y="3571876"/>
            <a:ext cx="2357455" cy="232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15. Отгадай ребус: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557338"/>
            <a:ext cx="4619625" cy="21859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57200" y="5072074"/>
            <a:ext cx="3900486" cy="1054089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Ответ: ЗАДАЧА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1510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9513" name="WordArt 9"/>
          <p:cNvSpPr>
            <a:spLocks noChangeArrowheads="1" noChangeShapeType="1" noTextEdit="1"/>
          </p:cNvSpPr>
          <p:nvPr/>
        </p:nvSpPr>
        <p:spPr bwMode="auto">
          <a:xfrm rot="1065617">
            <a:off x="3635375" y="4652963"/>
            <a:ext cx="2725738" cy="808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pic>
        <p:nvPicPr>
          <p:cNvPr id="11266" name="Picture 2" descr="http://allforchildren.ru/rebus/rebus10/10-02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571612"/>
            <a:ext cx="4695825" cy="1876425"/>
          </a:xfrm>
          <a:prstGeom prst="rect">
            <a:avLst/>
          </a:prstGeom>
          <a:noFill/>
        </p:spPr>
      </p:pic>
      <p:pic>
        <p:nvPicPr>
          <p:cNvPr id="10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357818" y="4000504"/>
            <a:ext cx="2357455" cy="232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16. </a:t>
            </a:r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6707188" cy="11811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dirty="0" smtClean="0"/>
              <a:t>Соединить все точки на рисунке 4-мя прямыми отрезками.</a:t>
            </a:r>
          </a:p>
        </p:txBody>
      </p:sp>
      <p:sp>
        <p:nvSpPr>
          <p:cNvPr id="22532" name="WordArt 6"/>
          <p:cNvSpPr>
            <a:spLocks noChangeArrowheads="1" noChangeShapeType="1" noTextEdit="1"/>
          </p:cNvSpPr>
          <p:nvPr/>
        </p:nvSpPr>
        <p:spPr bwMode="auto">
          <a:xfrm>
            <a:off x="684213" y="3284538"/>
            <a:ext cx="3600450" cy="18732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2534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5" name="WordArt 11"/>
          <p:cNvSpPr>
            <a:spLocks noChangeArrowheads="1" noChangeShapeType="1" noTextEdit="1"/>
          </p:cNvSpPr>
          <p:nvPr/>
        </p:nvSpPr>
        <p:spPr bwMode="auto">
          <a:xfrm>
            <a:off x="4859338" y="4868863"/>
            <a:ext cx="2951162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0242" name="Picture 2" descr="http://kinder1.net/zadachki/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428868"/>
            <a:ext cx="2143140" cy="2143144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857224" y="4714884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0244" name="Picture 4" descr="http://kinder1.net/zadachki/017answ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286256"/>
            <a:ext cx="1643074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17. 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8043890" cy="161448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dirty="0" smtClean="0"/>
              <a:t>Задача: определить номер места для парковки, которое заняла машина.</a:t>
            </a:r>
          </a:p>
        </p:txBody>
      </p:sp>
      <p:sp>
        <p:nvSpPr>
          <p:cNvPr id="23556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218" name="Picture 2" descr="http://formula.co.ua/images/content/Hong-Kong-Elementary-School-First-Grade-Student-Admission-Test-Ques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214686"/>
            <a:ext cx="5000630" cy="127794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28596" y="5000636"/>
            <a:ext cx="5929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Ответ: 87. Попробуйте повернуть картинку на 180 градусов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18. 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00034" y="1268413"/>
            <a:ext cx="8177241" cy="2017711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dirty="0" smtClean="0"/>
              <a:t>    Когда спросили у пастуха, сколько овец в отаре, то он ответил: «60 овец пьют воду, а остальные 0,6 всех овец пасутся». Сколько овец в отаре?</a:t>
            </a:r>
          </a:p>
        </p:txBody>
      </p:sp>
      <p:sp>
        <p:nvSpPr>
          <p:cNvPr id="24581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56" name="WordArt 8"/>
          <p:cNvSpPr>
            <a:spLocks noChangeArrowheads="1" noChangeShapeType="1" noTextEdit="1"/>
          </p:cNvSpPr>
          <p:nvPr/>
        </p:nvSpPr>
        <p:spPr bwMode="auto">
          <a:xfrm rot="-448937">
            <a:off x="3455988" y="5051425"/>
            <a:ext cx="2208212" cy="927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282" y="4714884"/>
            <a:ext cx="6429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Ответ: 150 овец.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60 овец – это 0,4 всех овец (1 – 0,6 = 0,4)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Значит, всего овец 60 : 0,4 = 150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7" name="Picture 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500826" y="3357562"/>
            <a:ext cx="2357455" cy="232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19. 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389967" cy="151447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   Проведите 4 прямые так, чтобы  прямоугольник разделился на наибольшее число частей. Сколько получено частей?</a:t>
            </a:r>
            <a:endParaRPr lang="ru-RU" sz="2800" dirty="0" smtClean="0">
              <a:cs typeface="Arial" charset="0"/>
            </a:endParaRPr>
          </a:p>
        </p:txBody>
      </p:sp>
      <p:sp>
        <p:nvSpPr>
          <p:cNvPr id="2560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03" name="WordArt 7"/>
          <p:cNvSpPr>
            <a:spLocks noChangeArrowheads="1" noChangeShapeType="1" noTextEdit="1"/>
          </p:cNvSpPr>
          <p:nvPr/>
        </p:nvSpPr>
        <p:spPr bwMode="auto">
          <a:xfrm rot="-963685">
            <a:off x="4932363" y="5013325"/>
            <a:ext cx="3273425" cy="403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80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5072074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Ответ: 11 частей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714876" y="3857628"/>
            <a:ext cx="3500462" cy="19288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5357818" y="3857628"/>
            <a:ext cx="1857388" cy="19288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857884" y="3857628"/>
            <a:ext cx="1857388" cy="2000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14876" y="4286256"/>
            <a:ext cx="3500462" cy="1285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4714876" y="5286388"/>
            <a:ext cx="350046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 Математическая пауза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341438"/>
            <a:ext cx="5194300" cy="36718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Запиши дату дня своего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    рождения.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Записанное число удвой.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Новый результат умножь на 10.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К полученному произведению прибавь 73.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Всю эту сумму умножь на 5.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dirty="0" smtClean="0"/>
              <a:t>К произведению прибавь номер месяца своего рождения и результат сообщи  ведущему.</a:t>
            </a:r>
          </a:p>
        </p:txBody>
      </p:sp>
      <p:pic>
        <p:nvPicPr>
          <p:cNvPr id="26628" name="Picture 4" descr="(201)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4724400"/>
            <a:ext cx="29527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6630" name="Picture 10" descr="J01878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1844675"/>
            <a:ext cx="2520950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Любопытная пауза </a:t>
            </a:r>
            <a:r>
              <a:rPr lang="en-US" smtClean="0"/>
              <a:t>1</a:t>
            </a:r>
            <a:endParaRPr lang="ru-RU" smtClean="0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28750"/>
            <a:ext cx="5040313" cy="47259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2800" dirty="0" smtClean="0"/>
              <a:t>   Софье Ковалевской, ради науки, пришлось  </a:t>
            </a:r>
            <a:r>
              <a:rPr lang="ru-RU" sz="2800" dirty="0" err="1" smtClean="0"/>
              <a:t>офор-мить</a:t>
            </a:r>
            <a:r>
              <a:rPr lang="ru-RU" sz="2800" dirty="0" smtClean="0"/>
              <a:t> фиктивный брак. В России женщинам было запрещено заниматься наукой. Отец был против выезда дочери заграницу. Единственным способом оказалось замужество. Правда, позднее, </a:t>
            </a:r>
            <a:r>
              <a:rPr lang="ru-RU" sz="2800" dirty="0" err="1" smtClean="0"/>
              <a:t>фиктив-ный</a:t>
            </a:r>
            <a:r>
              <a:rPr lang="ru-RU" sz="2800" dirty="0" smtClean="0"/>
              <a:t> брак стал </a:t>
            </a:r>
            <a:r>
              <a:rPr lang="ru-RU" sz="2800" dirty="0" err="1" smtClean="0"/>
              <a:t>фактичес-ким</a:t>
            </a:r>
            <a:r>
              <a:rPr lang="ru-RU" sz="2800" dirty="0" smtClean="0"/>
              <a:t> и Софья даже родила дочь.</a:t>
            </a:r>
            <a:br>
              <a:rPr lang="ru-RU" sz="2800" dirty="0" smtClean="0"/>
            </a:br>
            <a:endParaRPr lang="ru-RU" sz="2800" dirty="0" smtClean="0"/>
          </a:p>
        </p:txBody>
      </p:sp>
      <p:sp>
        <p:nvSpPr>
          <p:cNvPr id="27652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146" name="Picture 2" descr="http://re-actor.net/uploads/posts/2012-12/1354893207_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643050"/>
            <a:ext cx="3224233" cy="4183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Любопытная пауза </a:t>
            </a:r>
            <a:r>
              <a:rPr lang="en-US" smtClean="0"/>
              <a:t>2</a:t>
            </a:r>
            <a:endParaRPr lang="ru-RU" smtClean="0"/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Именем известной вычислительницы француженки Гортензии Лекот (1723-1788) назван цветок гортензия, привезённый ею из Индии. </a:t>
            </a:r>
          </a:p>
          <a:p>
            <a:pPr eaLnBrk="1" hangingPunct="1">
              <a:defRPr/>
            </a:pPr>
            <a:endParaRPr lang="ru-RU" smtClean="0"/>
          </a:p>
        </p:txBody>
      </p:sp>
      <p:sp>
        <p:nvSpPr>
          <p:cNvPr id="2867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122" name="Picture 2" descr="http://usiter.com/uploads/20120324/tcveti+rasteniya+gortenziya+726481987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09187">
            <a:off x="5118902" y="3628979"/>
            <a:ext cx="3429024" cy="2571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Любопытная пауза </a:t>
            </a:r>
            <a:r>
              <a:rPr lang="en-US" smtClean="0"/>
              <a:t>3</a:t>
            </a:r>
            <a:endParaRPr lang="ru-RU" smtClean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ru-RU" dirty="0" smtClean="0"/>
              <a:t>   В математике существуют: теория кос, теория игр и теория узлов.</a:t>
            </a:r>
          </a:p>
        </p:txBody>
      </p:sp>
      <p:sp>
        <p:nvSpPr>
          <p:cNvPr id="29700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098" name="Picture 2" descr="http://re-actor.net/uploads/posts/2017-09/1504793086_kos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7982" y="3214687"/>
            <a:ext cx="5080034" cy="2786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Любопытная пауза </a:t>
            </a:r>
            <a:r>
              <a:rPr lang="en-US" smtClean="0"/>
              <a:t>4</a:t>
            </a:r>
            <a:endParaRPr lang="ru-RU" smtClean="0"/>
          </a:p>
        </p:txBody>
      </p:sp>
      <p:sp>
        <p:nvSpPr>
          <p:cNvPr id="17510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600200"/>
            <a:ext cx="8351838" cy="4637088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ru-RU" sz="2400" dirty="0" smtClean="0"/>
              <a:t>    Гений современности </a:t>
            </a:r>
            <a:r>
              <a:rPr lang="ru-RU" sz="2400" dirty="0" smtClean="0">
                <a:hlinkClick r:id="rId2"/>
              </a:rPr>
              <a:t>Стивен </a:t>
            </a:r>
            <a:r>
              <a:rPr lang="ru-RU" sz="2400" dirty="0" err="1" smtClean="0">
                <a:hlinkClick r:id="rId2"/>
              </a:rPr>
              <a:t>Хокинг</a:t>
            </a:r>
            <a:r>
              <a:rPr lang="ru-RU" sz="2400" dirty="0" smtClean="0"/>
              <a:t> как-то поделился, что изучал математику только в школе. А когда преподавал в Оксфорде, просто читал учебник, предназначенный для студентов, с опережением на несколько глав.</a:t>
            </a:r>
          </a:p>
        </p:txBody>
      </p:sp>
      <p:sp>
        <p:nvSpPr>
          <p:cNvPr id="3072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308725"/>
            <a:ext cx="431800" cy="43338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4" name="Picture 2" descr="https://24smi.org/public/media/2017/8/29/05_chNNd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3357562"/>
            <a:ext cx="4286280" cy="2857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WordArt 5"/>
          <p:cNvSpPr>
            <a:spLocks noChangeArrowheads="1" noChangeShapeType="1" noTextEdit="1"/>
          </p:cNvSpPr>
          <p:nvPr/>
        </p:nvSpPr>
        <p:spPr bwMode="auto">
          <a:xfrm>
            <a:off x="3000364" y="3000371"/>
            <a:ext cx="4524386" cy="309245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игру.</a:t>
            </a: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МОЛОДЦЫ!!!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us.123rf.com/450wm/halfpoint/halfpoint1504/halfpoint150400132/38857499-cute-boy-and-girl-learning-playfully-in-frot-of-a-big-blackboard-studio-shot-on-beige-.jpg?ver=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15085">
            <a:off x="785785" y="714356"/>
            <a:ext cx="3745293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уги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10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0000FF"/>
        </a:hlink>
        <a:folHlink>
          <a:srgbClr val="D7071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2018</TotalTime>
  <Words>709</Words>
  <Application>Microsoft Office PowerPoint</Application>
  <PresentationFormat>Экран (4:3)</PresentationFormat>
  <Paragraphs>107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Круги</vt:lpstr>
      <vt:lpstr>Слайд 1</vt:lpstr>
      <vt:lpstr>                Выбери задание</vt:lpstr>
      <vt:lpstr>1. </vt:lpstr>
      <vt:lpstr>2. </vt:lpstr>
      <vt:lpstr>3. </vt:lpstr>
      <vt:lpstr>4. </vt:lpstr>
      <vt:lpstr>5. </vt:lpstr>
      <vt:lpstr>6. Черный ящик</vt:lpstr>
      <vt:lpstr>7. </vt:lpstr>
      <vt:lpstr>8.</vt:lpstr>
      <vt:lpstr>10. </vt:lpstr>
      <vt:lpstr>9. </vt:lpstr>
      <vt:lpstr>11. </vt:lpstr>
      <vt:lpstr>12. </vt:lpstr>
      <vt:lpstr>13. </vt:lpstr>
      <vt:lpstr>14. </vt:lpstr>
      <vt:lpstr>15. Отгадай ребус: </vt:lpstr>
      <vt:lpstr>16. </vt:lpstr>
      <vt:lpstr>17. </vt:lpstr>
      <vt:lpstr>18. </vt:lpstr>
      <vt:lpstr>19. </vt:lpstr>
      <vt:lpstr> Математическая пауза</vt:lpstr>
      <vt:lpstr> Любопытная пауза 1</vt:lpstr>
      <vt:lpstr>Любопытная пауза 2</vt:lpstr>
      <vt:lpstr>Любопытная пауза 3</vt:lpstr>
      <vt:lpstr>Любопытная пауза 4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РЕШАЙ! СМЕКАЙ! ОТГАДЫВАЙ!</dc:title>
  <dc:creator>User</dc:creator>
  <cp:lastModifiedBy>AGod</cp:lastModifiedBy>
  <cp:revision>89</cp:revision>
  <dcterms:created xsi:type="dcterms:W3CDTF">2008-01-01T13:52:55Z</dcterms:created>
  <dcterms:modified xsi:type="dcterms:W3CDTF">2018-03-14T19:17:05Z</dcterms:modified>
</cp:coreProperties>
</file>